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8" r:id="rId2"/>
    <p:sldId id="313" r:id="rId3"/>
    <p:sldId id="320" r:id="rId4"/>
    <p:sldId id="325" r:id="rId5"/>
    <p:sldId id="326" r:id="rId6"/>
    <p:sldId id="337" r:id="rId7"/>
    <p:sldId id="338" r:id="rId8"/>
    <p:sldId id="334" r:id="rId9"/>
    <p:sldId id="328" r:id="rId10"/>
    <p:sldId id="329" r:id="rId11"/>
    <p:sldId id="331" r:id="rId12"/>
    <p:sldId id="332" r:id="rId13"/>
    <p:sldId id="333" r:id="rId14"/>
    <p:sldId id="335" r:id="rId15"/>
    <p:sldId id="336" r:id="rId16"/>
    <p:sldId id="324" r:id="rId17"/>
    <p:sldId id="323" r:id="rId18"/>
    <p:sldId id="318" r:id="rId19"/>
    <p:sldId id="316" r:id="rId20"/>
    <p:sldId id="279" r:id="rId2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94" autoAdjust="0"/>
    <p:restoredTop sz="94660"/>
  </p:normalViewPr>
  <p:slideViewPr>
    <p:cSldViewPr>
      <p:cViewPr>
        <p:scale>
          <a:sx n="70" d="100"/>
          <a:sy n="70" d="100"/>
        </p:scale>
        <p:origin x="-78"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1"/>
            <a:ext cx="2946400" cy="49688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07" name="Rectangle 3"/>
          <p:cNvSpPr>
            <a:spLocks noGrp="1" noChangeArrowheads="1"/>
          </p:cNvSpPr>
          <p:nvPr>
            <p:ph type="dt" idx="1"/>
          </p:nvPr>
        </p:nvSpPr>
        <p:spPr bwMode="auto">
          <a:xfrm>
            <a:off x="3849688" y="1"/>
            <a:ext cx="2946400" cy="49688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atin typeface="Arial" charset="0"/>
              </a:defRPr>
            </a:lvl1pPr>
          </a:lstStyle>
          <a:p>
            <a:pPr>
              <a:defRPr/>
            </a:pPr>
            <a:fld id="{A6740543-70F4-4A6B-A19F-0175F0912AA3}" type="datetimeFigureOut">
              <a:rPr lang="lv-LV"/>
              <a:pPr>
                <a:defRPr/>
              </a:pPr>
              <a:t>11.06.2023</a:t>
            </a:fld>
            <a:endParaRPr lang="lv-LV"/>
          </a:p>
        </p:txBody>
      </p:sp>
      <p:sp>
        <p:nvSpPr>
          <p:cNvPr id="112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9451" y="4714876"/>
            <a:ext cx="5438775" cy="4467225"/>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1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atin typeface="Arial" charset="0"/>
              </a:defRPr>
            </a:lvl1pPr>
          </a:lstStyle>
          <a:p>
            <a:pPr>
              <a:defRPr/>
            </a:pPr>
            <a:fld id="{1F9ED6D5-66CF-44E9-9161-93B6C9AEC68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851228" y="9427622"/>
            <a:ext cx="2944869" cy="497438"/>
          </a:xfrm>
          <a:prstGeom prst="rect">
            <a:avLst/>
          </a:prstGeom>
          <a:noFill/>
          <a:ln w="9525">
            <a:noFill/>
            <a:miter lim="800000"/>
            <a:headEnd/>
            <a:tailEnd/>
          </a:ln>
        </p:spPr>
        <p:txBody>
          <a:bodyPr lIns="91998" tIns="45999" rIns="91998" bIns="45999" anchor="b"/>
          <a:lstStyle/>
          <a:p>
            <a:pPr algn="r" defTabSz="920750" eaLnBrk="1" hangingPunct="1"/>
            <a:fld id="{9142D9EC-3628-46AD-808C-0AAB230BF213}" type="slidenum">
              <a:rPr lang="lv-LV" sz="1200">
                <a:latin typeface="Arial" charset="0"/>
              </a:rPr>
              <a:pPr algn="r" defTabSz="920750" eaLnBrk="1" hangingPunct="1"/>
              <a:t>14</a:t>
            </a:fld>
            <a:endParaRPr lang="lv-LV" sz="1200">
              <a:latin typeface="Arial" charset="0"/>
            </a:endParaRPr>
          </a:p>
        </p:txBody>
      </p:sp>
      <p:sp>
        <p:nvSpPr>
          <p:cNvPr id="60419" name="Rectangle 2"/>
          <p:cNvSpPr>
            <a:spLocks noGrp="1" noRot="1" noChangeAspect="1" noChangeArrowheads="1" noTextEdit="1"/>
          </p:cNvSpPr>
          <p:nvPr>
            <p:ph type="sldImg"/>
          </p:nvPr>
        </p:nvSpPr>
        <p:spPr>
          <a:xfrm>
            <a:off x="919163" y="746125"/>
            <a:ext cx="4959350" cy="3721100"/>
          </a:xfrm>
          <a:ln/>
        </p:spPr>
      </p:sp>
      <p:sp>
        <p:nvSpPr>
          <p:cNvPr id="60420" name="Rectangle 3"/>
          <p:cNvSpPr>
            <a:spLocks noGrp="1" noChangeArrowheads="1"/>
          </p:cNvSpPr>
          <p:nvPr>
            <p:ph type="body" idx="1"/>
          </p:nvPr>
        </p:nvSpPr>
        <p:spPr>
          <a:xfrm>
            <a:off x="678978" y="4715391"/>
            <a:ext cx="5439720"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851228" y="9427622"/>
            <a:ext cx="2944869" cy="497438"/>
          </a:xfrm>
          <a:prstGeom prst="rect">
            <a:avLst/>
          </a:prstGeom>
          <a:noFill/>
          <a:ln w="9525">
            <a:noFill/>
            <a:miter lim="800000"/>
            <a:headEnd/>
            <a:tailEnd/>
          </a:ln>
        </p:spPr>
        <p:txBody>
          <a:bodyPr lIns="91998" tIns="45999" rIns="91998" bIns="45999" anchor="b"/>
          <a:lstStyle/>
          <a:p>
            <a:pPr algn="r" defTabSz="920750" eaLnBrk="1" hangingPunct="1"/>
            <a:fld id="{9142D9EC-3628-46AD-808C-0AAB230BF213}" type="slidenum">
              <a:rPr lang="lv-LV" sz="1200">
                <a:latin typeface="Arial" charset="0"/>
              </a:rPr>
              <a:pPr algn="r" defTabSz="920750" eaLnBrk="1" hangingPunct="1"/>
              <a:t>15</a:t>
            </a:fld>
            <a:endParaRPr lang="lv-LV" sz="1200">
              <a:latin typeface="Arial" charset="0"/>
            </a:endParaRPr>
          </a:p>
        </p:txBody>
      </p:sp>
      <p:sp>
        <p:nvSpPr>
          <p:cNvPr id="60419" name="Rectangle 2"/>
          <p:cNvSpPr>
            <a:spLocks noGrp="1" noRot="1" noChangeAspect="1" noChangeArrowheads="1" noTextEdit="1"/>
          </p:cNvSpPr>
          <p:nvPr>
            <p:ph type="sldImg"/>
          </p:nvPr>
        </p:nvSpPr>
        <p:spPr>
          <a:xfrm>
            <a:off x="919163" y="746125"/>
            <a:ext cx="4959350" cy="3721100"/>
          </a:xfrm>
          <a:ln/>
        </p:spPr>
      </p:sp>
      <p:sp>
        <p:nvSpPr>
          <p:cNvPr id="60420" name="Rectangle 3"/>
          <p:cNvSpPr>
            <a:spLocks noGrp="1" noChangeArrowheads="1"/>
          </p:cNvSpPr>
          <p:nvPr>
            <p:ph type="body" idx="1"/>
          </p:nvPr>
        </p:nvSpPr>
        <p:spPr>
          <a:xfrm>
            <a:off x="678978" y="4715391"/>
            <a:ext cx="5439720"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2DC4BAF-7417-48CD-880B-7F5E6D7BC5C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9627E18-E684-4458-9D5D-A334A31ED6E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BAAB3-B03E-417C-9428-5048B56B68F5}"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8725EFC-F91C-43B8-95C9-F1D2CDCBBF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4C707C-E629-449B-8FF0-D88583DA759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DCAE79-723F-4029-86D0-30638E76923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8325B1-74DB-4852-8133-9D1EEF8A7C00}"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BCD9E5C-ED1D-478E-83E9-0375EC2128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7137DB71-5052-49F2-8C2F-07FAC536FE4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8B044F0-79CC-4FC2-9C1E-CA3D52BE50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89AF23-DCDF-49E6-9183-91559237A74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02E765E-17B4-4983-89DB-37B4767880A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325C1B7-3905-46C0-9ADE-78377DAA70B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827088" y="214313"/>
            <a:ext cx="8229600" cy="836612"/>
          </a:xfrm>
        </p:spPr>
        <p:txBody>
          <a:bodyPr/>
          <a:lstStyle/>
          <a:p>
            <a:pPr eaLnBrk="1" hangingPunct="1"/>
            <a:r>
              <a:rPr lang="lv-LV" b="1" smtClean="0">
                <a:solidFill>
                  <a:schemeClr val="tx1"/>
                </a:solidFill>
              </a:rPr>
              <a:t>Lk.10:38-42 Marta un Marija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a:spLocks noGrp="1"/>
          </p:cNvSpPr>
          <p:nvPr>
            <p:ph type="sldNum" sz="quarter" idx="12"/>
          </p:nvPr>
        </p:nvSpPr>
        <p:spPr>
          <a:noFill/>
        </p:spPr>
        <p:txBody>
          <a:bodyPr/>
          <a:lstStyle/>
          <a:p>
            <a:fld id="{D1C27FF3-A0D5-4DD0-8B43-A7525EC9DF85}" type="slidenum">
              <a:rPr lang="lv-LV" smtClean="0"/>
              <a:pPr/>
              <a:t>1</a:t>
            </a:fld>
            <a:endParaRPr lang="lv-LV" smtClean="0"/>
          </a:p>
        </p:txBody>
      </p:sp>
      <p:sp>
        <p:nvSpPr>
          <p:cNvPr id="2054" name="Rectangle 3"/>
          <p:cNvSpPr>
            <a:spLocks noChangeArrowheads="1"/>
          </p:cNvSpPr>
          <p:nvPr/>
        </p:nvSpPr>
        <p:spPr bwMode="auto">
          <a:xfrm>
            <a:off x="5580063" y="88900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2057" name="Picture 9" descr="http://www.blanchardstownparish.ie/wp-content/uploads/2016/07/martha-and-mary-1.jpg"/>
          <p:cNvPicPr>
            <a:picLocks noChangeAspect="1" noChangeArrowheads="1"/>
          </p:cNvPicPr>
          <p:nvPr/>
        </p:nvPicPr>
        <p:blipFill>
          <a:blip r:embed="rId3" cstate="print"/>
          <a:srcRect/>
          <a:stretch>
            <a:fillRect/>
          </a:stretch>
        </p:blipFill>
        <p:spPr bwMode="auto">
          <a:xfrm>
            <a:off x="500034" y="1272465"/>
            <a:ext cx="8286808" cy="5514121"/>
          </a:xfrm>
          <a:prstGeom prst="rect">
            <a:avLst/>
          </a:prstGeom>
          <a:ln>
            <a:noFill/>
          </a:ln>
          <a:effectLst>
            <a:softEdge rad="112500"/>
          </a:effectLst>
        </p:spPr>
      </p:pic>
      <p:sp>
        <p:nvSpPr>
          <p:cNvPr id="2056"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latin typeface="Verdana" pitchFamily="34" charset="0"/>
              </a:rPr>
              <a:t>11.jūn.2023</a:t>
            </a:r>
            <a:r>
              <a:rPr lang="lv-LV" sz="2000" b="1" dirty="0" smtClean="0">
                <a:latin typeface="Verdana" pitchFamily="34" charset="0"/>
              </a:rPr>
              <a:t>.</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sz="5400" b="1" dirty="0" smtClean="0">
                <a:solidFill>
                  <a:schemeClr val="tx1"/>
                </a:solidFill>
              </a:rPr>
              <a:t>Kas ir lielāks grēks?</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10</a:t>
            </a:fld>
            <a:endParaRPr lang="lv-LV" smtClean="0"/>
          </a:p>
        </p:txBody>
      </p:sp>
      <p:sp>
        <p:nvSpPr>
          <p:cNvPr id="8" name="Rectangle 2"/>
          <p:cNvSpPr txBox="1">
            <a:spLocks noChangeArrowheads="1"/>
          </p:cNvSpPr>
          <p:nvPr/>
        </p:nvSpPr>
        <p:spPr bwMode="auto">
          <a:xfrm>
            <a:off x="0" y="1196752"/>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6000" b="1" kern="0" dirty="0" smtClean="0">
                <a:latin typeface="+mj-lt"/>
                <a:ea typeface="+mj-ea"/>
                <a:cs typeface="+mj-cs"/>
              </a:rPr>
              <a:t>Iekāre</a:t>
            </a:r>
            <a:endParaRPr kumimoji="0" lang="lv-LV" sz="60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9" name="Rectangle 2"/>
          <p:cNvSpPr txBox="1">
            <a:spLocks noChangeArrowheads="1"/>
          </p:cNvSpPr>
          <p:nvPr/>
        </p:nvSpPr>
        <p:spPr bwMode="auto">
          <a:xfrm>
            <a:off x="4860032" y="1345902"/>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800" b="1" i="0" u="none" strike="noStrike" kern="0" cap="none" spc="0" normalizeH="0" baseline="0" noProof="0" dirty="0" smtClean="0">
                <a:ln>
                  <a:noFill/>
                </a:ln>
                <a:solidFill>
                  <a:schemeClr val="tx1"/>
                </a:solidFill>
                <a:effectLst/>
                <a:uLnTx/>
                <a:uFillTx/>
                <a:latin typeface="+mj-lt"/>
                <a:ea typeface="+mj-ea"/>
                <a:cs typeface="+mj-cs"/>
              </a:rPr>
              <a:t>Laulības pārkāpšana</a:t>
            </a:r>
          </a:p>
        </p:txBody>
      </p:sp>
      <p:sp>
        <p:nvSpPr>
          <p:cNvPr id="10" name="Rectangle 2"/>
          <p:cNvSpPr txBox="1">
            <a:spLocks noChangeArrowheads="1"/>
          </p:cNvSpPr>
          <p:nvPr/>
        </p:nvSpPr>
        <p:spPr bwMode="auto">
          <a:xfrm>
            <a:off x="0"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teoloģiski šis</a:t>
            </a:r>
          </a:p>
        </p:txBody>
      </p:sp>
      <p:sp>
        <p:nvSpPr>
          <p:cNvPr id="11" name="Rectangle 2"/>
          <p:cNvSpPr txBox="1">
            <a:spLocks noChangeArrowheads="1"/>
          </p:cNvSpPr>
          <p:nvPr/>
        </p:nvSpPr>
        <p:spPr bwMode="auto">
          <a:xfrm>
            <a:off x="4860032"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err="1" smtClean="0">
                <a:latin typeface="+mj-lt"/>
                <a:ea typeface="+mj-ea"/>
                <a:cs typeface="+mj-cs"/>
              </a:rPr>
              <a:t>morāl</a:t>
            </a:r>
            <a:r>
              <a:rPr kumimoji="0" lang="lv-LV" sz="4400" b="1" i="0" u="none" strike="noStrike" kern="0" cap="none" spc="0" normalizeH="0" baseline="0" noProof="0" dirty="0" smtClean="0">
                <a:ln>
                  <a:noFill/>
                </a:ln>
                <a:solidFill>
                  <a:schemeClr val="tx1"/>
                </a:solidFill>
                <a:effectLst/>
                <a:uLnTx/>
                <a:uFillTx/>
                <a:latin typeface="+mj-lt"/>
                <a:ea typeface="+mj-ea"/>
                <a:cs typeface="+mj-cs"/>
              </a:rPr>
              <a:t>i šis</a:t>
            </a:r>
          </a:p>
        </p:txBody>
      </p:sp>
      <p:pic>
        <p:nvPicPr>
          <p:cNvPr id="1026" name="Picture 2" descr="Is adultery a crime? | Qredible"/>
          <p:cNvPicPr>
            <a:picLocks noChangeAspect="1" noChangeArrowheads="1"/>
          </p:cNvPicPr>
          <p:nvPr/>
        </p:nvPicPr>
        <p:blipFill>
          <a:blip r:embed="rId2" cstate="print"/>
          <a:srcRect/>
          <a:stretch>
            <a:fillRect/>
          </a:stretch>
        </p:blipFill>
        <p:spPr bwMode="auto">
          <a:xfrm>
            <a:off x="4716016" y="2401805"/>
            <a:ext cx="4427984" cy="2971411"/>
          </a:xfrm>
          <a:prstGeom prst="rect">
            <a:avLst/>
          </a:prstGeom>
          <a:ln>
            <a:noFill/>
          </a:ln>
          <a:effectLst>
            <a:softEdge rad="112500"/>
          </a:effectLst>
        </p:spPr>
      </p:pic>
      <p:pic>
        <p:nvPicPr>
          <p:cNvPr id="1028" name="Picture 4" descr="Adultery: will it affect the size of my divorce settlement? | McAlister  Family Law"/>
          <p:cNvPicPr>
            <a:picLocks noChangeAspect="1" noChangeArrowheads="1"/>
          </p:cNvPicPr>
          <p:nvPr/>
        </p:nvPicPr>
        <p:blipFill>
          <a:blip r:embed="rId3" cstate="print"/>
          <a:srcRect/>
          <a:stretch>
            <a:fillRect/>
          </a:stretch>
        </p:blipFill>
        <p:spPr bwMode="auto">
          <a:xfrm>
            <a:off x="1" y="2564904"/>
            <a:ext cx="4427984" cy="2771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fade">
                                      <p:cBhvr>
                                        <p:cTn id="16" dur="2000"/>
                                        <p:tgtEl>
                                          <p:spTgt spid="1028"/>
                                        </p:tgtEl>
                                      </p:cBhvr>
                                    </p:animEffect>
                                  </p:childTnLst>
                                </p:cTn>
                              </p:par>
                            </p:childTnLst>
                          </p:cTn>
                        </p:par>
                        <p:par>
                          <p:cTn id="17" fill="hold">
                            <p:stCondLst>
                              <p:cond delay="2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fade">
                                      <p:cBhvr>
                                        <p:cTn id="24" dur="2000"/>
                                        <p:tgtEl>
                                          <p:spTgt spid="1026"/>
                                        </p:tgtEl>
                                      </p:cBhvr>
                                    </p:animEffect>
                                  </p:childTnLst>
                                </p:cTn>
                              </p:par>
                            </p:childTnLst>
                          </p:cTn>
                        </p:par>
                        <p:par>
                          <p:cTn id="25" fill="hold">
                            <p:stCondLst>
                              <p:cond delay="4500"/>
                            </p:stCondLst>
                            <p:childTnLst>
                              <p:par>
                                <p:cTn id="26" presetID="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Saistīts attēls"/>
          <p:cNvPicPr>
            <a:picLocks noChangeAspect="1" noChangeArrowheads="1"/>
          </p:cNvPicPr>
          <p:nvPr/>
        </p:nvPicPr>
        <p:blipFill>
          <a:blip r:embed="rId2" cstate="print"/>
          <a:srcRect l="16873" r="17501" b="7695"/>
          <a:stretch>
            <a:fillRect/>
          </a:stretch>
        </p:blipFill>
        <p:spPr bwMode="auto">
          <a:xfrm>
            <a:off x="5004048" y="2636912"/>
            <a:ext cx="3888432" cy="3645024"/>
          </a:xfrm>
          <a:prstGeom prst="rect">
            <a:avLst/>
          </a:prstGeom>
          <a:ln>
            <a:noFill/>
          </a:ln>
          <a:effectLst>
            <a:softEdge rad="112500"/>
          </a:effectLst>
        </p:spPr>
      </p:pic>
      <p:sp>
        <p:nvSpPr>
          <p:cNvPr id="17410" name="Slide Number Placeholder 6"/>
          <p:cNvSpPr>
            <a:spLocks noGrp="1"/>
          </p:cNvSpPr>
          <p:nvPr>
            <p:ph type="sldNum" sz="quarter" idx="12"/>
          </p:nvPr>
        </p:nvSpPr>
        <p:spPr>
          <a:noFill/>
        </p:spPr>
        <p:txBody>
          <a:bodyPr/>
          <a:lstStyle/>
          <a:p>
            <a:fld id="{8962C5AA-D890-45E5-B7A1-74DB508E71D7}" type="slidenum">
              <a:rPr lang="en-US" smtClean="0"/>
              <a:pPr/>
              <a:t>11</a:t>
            </a:fld>
            <a:endParaRPr lang="en-US"/>
          </a:p>
        </p:txBody>
      </p:sp>
      <p:sp>
        <p:nvSpPr>
          <p:cNvPr id="48130" name="Rectangle 2"/>
          <p:cNvSpPr>
            <a:spLocks noGrp="1" noChangeArrowheads="1"/>
          </p:cNvSpPr>
          <p:nvPr>
            <p:ph type="title"/>
          </p:nvPr>
        </p:nvSpPr>
        <p:spPr>
          <a:xfrm>
            <a:off x="0" y="0"/>
            <a:ext cx="9144000" cy="706438"/>
          </a:xfrm>
        </p:spPr>
        <p:txBody>
          <a:bodyPr/>
          <a:lstStyle/>
          <a:p>
            <a:pPr marL="762000" indent="-762000" eaLnBrk="1" hangingPunct="1">
              <a:defRPr/>
            </a:pPr>
            <a:r>
              <a:rPr lang="lv-LV" sz="4800" b="1" dirty="0" smtClean="0">
                <a:solidFill>
                  <a:schemeClr val="tx1"/>
                </a:solidFill>
              </a:rPr>
              <a:t>Saknes grēki</a:t>
            </a:r>
            <a:endParaRPr lang="en-US" sz="4800" b="1" dirty="0">
              <a:solidFill>
                <a:schemeClr val="tx1"/>
              </a:solidFill>
            </a:endParaRPr>
          </a:p>
        </p:txBody>
      </p:sp>
      <p:sp>
        <p:nvSpPr>
          <p:cNvPr id="17415" name="Rectangle 6"/>
          <p:cNvSpPr>
            <a:spLocks noChangeArrowheads="1"/>
          </p:cNvSpPr>
          <p:nvPr/>
        </p:nvSpPr>
        <p:spPr bwMode="auto">
          <a:xfrm>
            <a:off x="0" y="4940300"/>
            <a:ext cx="6786563" cy="457200"/>
          </a:xfrm>
          <a:prstGeom prst="rect">
            <a:avLst/>
          </a:prstGeom>
          <a:noFill/>
          <a:ln w="9525">
            <a:noFill/>
            <a:miter lim="800000"/>
            <a:headEnd/>
            <a:tailEnd/>
          </a:ln>
        </p:spPr>
        <p:txBody>
          <a:bodyPr>
            <a:spAutoFit/>
          </a:bodyPr>
          <a:lstStyle/>
          <a:p>
            <a:pPr algn="just" eaLnBrk="1" hangingPunct="1">
              <a:buFont typeface="Wingdings" pitchFamily="2" charset="2"/>
              <a:buChar char="§"/>
            </a:pPr>
            <a:endParaRPr lang="lv-LV" sz="2400"/>
          </a:p>
        </p:txBody>
      </p:sp>
      <p:pic>
        <p:nvPicPr>
          <p:cNvPr id="1026" name="Picture 2" descr="Saistīts attēls"/>
          <p:cNvPicPr>
            <a:picLocks noChangeAspect="1" noChangeArrowheads="1"/>
          </p:cNvPicPr>
          <p:nvPr/>
        </p:nvPicPr>
        <p:blipFill>
          <a:blip r:embed="rId2" cstate="print"/>
          <a:srcRect r="17359" b="7695"/>
          <a:stretch>
            <a:fillRect/>
          </a:stretch>
        </p:blipFill>
        <p:spPr bwMode="auto">
          <a:xfrm>
            <a:off x="-252536" y="2060848"/>
            <a:ext cx="4896544" cy="3645024"/>
          </a:xfrm>
          <a:prstGeom prst="rect">
            <a:avLst/>
          </a:prstGeom>
          <a:ln>
            <a:noFill/>
          </a:ln>
          <a:effectLst>
            <a:softEdge rad="112500"/>
          </a:effectLst>
        </p:spPr>
      </p:pic>
      <p:sp>
        <p:nvSpPr>
          <p:cNvPr id="10" name="Rectangle 2"/>
          <p:cNvSpPr txBox="1">
            <a:spLocks noChangeArrowheads="1"/>
          </p:cNvSpPr>
          <p:nvPr/>
        </p:nvSpPr>
        <p:spPr bwMode="auto">
          <a:xfrm>
            <a:off x="971600" y="5517232"/>
            <a:ext cx="3347864"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Iekāre</a:t>
            </a:r>
            <a:endParaRPr kumimoji="0" lang="en-US" sz="54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1" name="Rectangle 2"/>
          <p:cNvSpPr txBox="1">
            <a:spLocks noChangeArrowheads="1"/>
          </p:cNvSpPr>
          <p:nvPr/>
        </p:nvSpPr>
        <p:spPr bwMode="auto">
          <a:xfrm>
            <a:off x="2771800" y="4077072"/>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Izvarošana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3" name="Rectangle 2"/>
          <p:cNvSpPr txBox="1">
            <a:spLocks noChangeArrowheads="1"/>
          </p:cNvSpPr>
          <p:nvPr/>
        </p:nvSpPr>
        <p:spPr bwMode="auto">
          <a:xfrm>
            <a:off x="611560" y="1632542"/>
            <a:ext cx="4125968"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Laulības pārkāpšana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4" name="Rectangle 2"/>
          <p:cNvSpPr txBox="1">
            <a:spLocks noChangeArrowheads="1"/>
          </p:cNvSpPr>
          <p:nvPr/>
        </p:nvSpPr>
        <p:spPr bwMode="auto">
          <a:xfrm>
            <a:off x="5508104" y="1844824"/>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Slepkavība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7" name="Rectangle 2"/>
          <p:cNvSpPr txBox="1">
            <a:spLocks noChangeArrowheads="1"/>
          </p:cNvSpPr>
          <p:nvPr/>
        </p:nvSpPr>
        <p:spPr bwMode="auto">
          <a:xfrm>
            <a:off x="0" y="4152822"/>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Pornogrāfija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8" name="Rectangle 2"/>
          <p:cNvSpPr txBox="1">
            <a:spLocks noChangeArrowheads="1"/>
          </p:cNvSpPr>
          <p:nvPr/>
        </p:nvSpPr>
        <p:spPr bwMode="auto">
          <a:xfrm>
            <a:off x="6588224" y="46531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Ņirgāšanās</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0" name="Rectangle 19"/>
          <p:cNvSpPr/>
          <p:nvPr/>
        </p:nvSpPr>
        <p:spPr>
          <a:xfrm>
            <a:off x="0" y="656692"/>
            <a:ext cx="9144000" cy="781752"/>
          </a:xfrm>
          <a:prstGeom prst="rect">
            <a:avLst/>
          </a:prstGeom>
        </p:spPr>
        <p:txBody>
          <a:bodyPr wrap="square">
            <a:spAutoFit/>
          </a:bodyPr>
          <a:lstStyle/>
          <a:p>
            <a:pPr algn="ctr">
              <a:lnSpc>
                <a:spcPct val="80000"/>
              </a:lnSpc>
              <a:spcBef>
                <a:spcPct val="20000"/>
              </a:spcBef>
              <a:buClr>
                <a:schemeClr val="hlink"/>
              </a:buClr>
              <a:buSzPct val="65000"/>
            </a:pPr>
            <a:r>
              <a:rPr lang="lv-LV" sz="2800" dirty="0" smtClean="0"/>
              <a:t>“</a:t>
            </a:r>
            <a:r>
              <a:rPr lang="lv-LV" sz="2800" i="1" dirty="0"/>
              <a:t>Labs koks nevar nest sliktus augļus, un slikts koks nevar nest labus augļus</a:t>
            </a:r>
            <a:r>
              <a:rPr lang="lv-LV" sz="2800" dirty="0"/>
              <a:t>.” (Mt.7:18)</a:t>
            </a:r>
          </a:p>
        </p:txBody>
      </p:sp>
      <p:sp>
        <p:nvSpPr>
          <p:cNvPr id="22" name="Rectangle 2"/>
          <p:cNvSpPr txBox="1">
            <a:spLocks noChangeArrowheads="1"/>
          </p:cNvSpPr>
          <p:nvPr/>
        </p:nvSpPr>
        <p:spPr bwMode="auto">
          <a:xfrm>
            <a:off x="5220072" y="6021288"/>
            <a:ext cx="3347864"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Dusmas</a:t>
            </a:r>
            <a:endParaRPr kumimoji="0" lang="en-US" sz="54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3" name="Rectangle 2"/>
          <p:cNvSpPr txBox="1">
            <a:spLocks noChangeArrowheads="1"/>
          </p:cNvSpPr>
          <p:nvPr/>
        </p:nvSpPr>
        <p:spPr bwMode="auto">
          <a:xfrm>
            <a:off x="-468560" y="213285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err="1" smtClean="0">
                <a:ln>
                  <a:noFill/>
                </a:ln>
                <a:solidFill>
                  <a:srgbClr val="0070C0"/>
                </a:solidFill>
                <a:effectLst>
                  <a:outerShdw blurRad="38100" dist="38100" dir="2700000" algn="tl">
                    <a:srgbClr val="000000">
                      <a:alpha val="43137"/>
                    </a:srgbClr>
                  </a:outerShdw>
                </a:effectLst>
                <a:uLnTx/>
                <a:uFillTx/>
                <a:latin typeface="+mj-lt"/>
                <a:ea typeface="+mj-ea"/>
                <a:cs typeface="+mj-cs"/>
              </a:rPr>
              <a:t>Pedofīlija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4" name="Rectangle 2"/>
          <p:cNvSpPr txBox="1">
            <a:spLocks noChangeArrowheads="1"/>
          </p:cNvSpPr>
          <p:nvPr/>
        </p:nvSpPr>
        <p:spPr bwMode="auto">
          <a:xfrm>
            <a:off x="2051720" y="1988840"/>
            <a:ext cx="3384376"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err="1" smtClean="0">
                <a:ln>
                  <a:noFill/>
                </a:ln>
                <a:solidFill>
                  <a:srgbClr val="0070C0"/>
                </a:solidFill>
                <a:effectLst>
                  <a:outerShdw blurRad="38100" dist="38100" dir="2700000" algn="tl">
                    <a:srgbClr val="000000">
                      <a:alpha val="43137"/>
                    </a:srgbClr>
                  </a:outerShdw>
                </a:effectLst>
                <a:uLnTx/>
                <a:uFillTx/>
                <a:latin typeface="+mj-lt"/>
                <a:ea typeface="+mj-ea"/>
                <a:cs typeface="+mj-cs"/>
              </a:rPr>
              <a:t>Homoseksualisms</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5" name="Rectangle 2"/>
          <p:cNvSpPr txBox="1">
            <a:spLocks noChangeArrowheads="1"/>
          </p:cNvSpPr>
          <p:nvPr/>
        </p:nvSpPr>
        <p:spPr bwMode="auto">
          <a:xfrm>
            <a:off x="899592" y="1196752"/>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Gadījuma</a:t>
            </a:r>
            <a:r>
              <a:rPr kumimoji="0" lang="lv-LV" sz="2800" b="1" i="0" u="none" strike="noStrike" kern="0" cap="none" spc="0" normalizeH="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sakari</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6" name="Rectangle 2"/>
          <p:cNvSpPr txBox="1">
            <a:spLocks noChangeArrowheads="1"/>
          </p:cNvSpPr>
          <p:nvPr/>
        </p:nvSpPr>
        <p:spPr bwMode="auto">
          <a:xfrm>
            <a:off x="4572000" y="2636912"/>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Apsaukāšanās</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7" name="Rectangle 2"/>
          <p:cNvSpPr txBox="1">
            <a:spLocks noChangeArrowheads="1"/>
          </p:cNvSpPr>
          <p:nvPr/>
        </p:nvSpPr>
        <p:spPr bwMode="auto">
          <a:xfrm>
            <a:off x="6537593" y="2276872"/>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Vardarbība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8" name="Rectangle 2"/>
          <p:cNvSpPr txBox="1">
            <a:spLocks noChangeArrowheads="1"/>
          </p:cNvSpPr>
          <p:nvPr/>
        </p:nvSpPr>
        <p:spPr bwMode="auto">
          <a:xfrm>
            <a:off x="4067944" y="46531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Pazemošana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2000"/>
                                        <p:tgtEl>
                                          <p:spTgt spid="20"/>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childTnLst>
                          </p:cTn>
                        </p:par>
                        <p:par>
                          <p:cTn id="17" fill="hold">
                            <p:stCondLst>
                              <p:cond delay="4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2" presetClass="entr" presetSubtype="4"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6500"/>
                            </p:stCondLst>
                            <p:childTnLst>
                              <p:par>
                                <p:cTn id="33" presetID="2" presetClass="entr" presetSubtype="4"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7000"/>
                            </p:stCondLst>
                            <p:childTnLst>
                              <p:par>
                                <p:cTn id="38" presetID="2" presetClass="entr" presetSubtype="4"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par>
                          <p:cTn id="42" fill="hold">
                            <p:stCondLst>
                              <p:cond delay="7500"/>
                            </p:stCondLst>
                            <p:childTnLst>
                              <p:par>
                                <p:cTn id="43" presetID="2" presetClass="entr" presetSubtype="4"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ppt_x"/>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par>
                          <p:cTn id="47" fill="hold">
                            <p:stCondLst>
                              <p:cond delay="8000"/>
                            </p:stCondLst>
                            <p:childTnLst>
                              <p:par>
                                <p:cTn id="48" presetID="2" presetClass="entr" presetSubtype="4"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2000"/>
                                        <p:tgtEl>
                                          <p:spTgt spid="21"/>
                                        </p:tgtEl>
                                      </p:cBhvr>
                                    </p:animEffect>
                                  </p:childTnLst>
                                </p:cTn>
                              </p:par>
                            </p:childTnLst>
                          </p:cTn>
                        </p:par>
                        <p:par>
                          <p:cTn id="57" fill="hold">
                            <p:stCondLst>
                              <p:cond delay="2000"/>
                            </p:stCondLst>
                            <p:childTnLst>
                              <p:par>
                                <p:cTn id="58" presetID="2" presetClass="entr" presetSubtype="4"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childTnLst>
                          </p:cTn>
                        </p:par>
                        <p:par>
                          <p:cTn id="62" fill="hold">
                            <p:stCondLst>
                              <p:cond delay="2500"/>
                            </p:stCondLst>
                            <p:childTnLst>
                              <p:par>
                                <p:cTn id="63" presetID="2" presetClass="entr" presetSubtype="4"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fill="hold"/>
                                        <p:tgtEl>
                                          <p:spTgt spid="18"/>
                                        </p:tgtEl>
                                        <p:attrNameLst>
                                          <p:attrName>ppt_x</p:attrName>
                                        </p:attrNameLst>
                                      </p:cBhvr>
                                      <p:tavLst>
                                        <p:tav tm="0">
                                          <p:val>
                                            <p:strVal val="#ppt_x"/>
                                          </p:val>
                                        </p:tav>
                                        <p:tav tm="100000">
                                          <p:val>
                                            <p:strVal val="#ppt_x"/>
                                          </p:val>
                                        </p:tav>
                                      </p:tavLst>
                                    </p:anim>
                                    <p:anim calcmode="lin" valueType="num">
                                      <p:cBhvr additive="base">
                                        <p:cTn id="66" dur="500" fill="hold"/>
                                        <p:tgtEl>
                                          <p:spTgt spid="18"/>
                                        </p:tgtEl>
                                        <p:attrNameLst>
                                          <p:attrName>ppt_y</p:attrName>
                                        </p:attrNameLst>
                                      </p:cBhvr>
                                      <p:tavLst>
                                        <p:tav tm="0">
                                          <p:val>
                                            <p:strVal val="1+#ppt_h/2"/>
                                          </p:val>
                                        </p:tav>
                                        <p:tav tm="100000">
                                          <p:val>
                                            <p:strVal val="#ppt_y"/>
                                          </p:val>
                                        </p:tav>
                                      </p:tavLst>
                                    </p:anim>
                                  </p:childTnLst>
                                </p:cTn>
                              </p:par>
                            </p:childTnLst>
                          </p:cTn>
                        </p:par>
                        <p:par>
                          <p:cTn id="67" fill="hold">
                            <p:stCondLst>
                              <p:cond delay="3000"/>
                            </p:stCondLst>
                            <p:childTnLst>
                              <p:par>
                                <p:cTn id="68" presetID="2" presetClass="entr" presetSubtype="4"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ppt_x"/>
                                          </p:val>
                                        </p:tav>
                                        <p:tav tm="100000">
                                          <p:val>
                                            <p:strVal val="#ppt_x"/>
                                          </p:val>
                                        </p:tav>
                                      </p:tavLst>
                                    </p:anim>
                                    <p:anim calcmode="lin" valueType="num">
                                      <p:cBhvr additive="base">
                                        <p:cTn id="71" dur="500" fill="hold"/>
                                        <p:tgtEl>
                                          <p:spTgt spid="26"/>
                                        </p:tgtEl>
                                        <p:attrNameLst>
                                          <p:attrName>ppt_y</p:attrName>
                                        </p:attrNameLst>
                                      </p:cBhvr>
                                      <p:tavLst>
                                        <p:tav tm="0">
                                          <p:val>
                                            <p:strVal val="1+#ppt_h/2"/>
                                          </p:val>
                                        </p:tav>
                                        <p:tav tm="100000">
                                          <p:val>
                                            <p:strVal val="#ppt_y"/>
                                          </p:val>
                                        </p:tav>
                                      </p:tavLst>
                                    </p:anim>
                                  </p:childTnLst>
                                </p:cTn>
                              </p:par>
                            </p:childTnLst>
                          </p:cTn>
                        </p:par>
                        <p:par>
                          <p:cTn id="72" fill="hold">
                            <p:stCondLst>
                              <p:cond delay="3500"/>
                            </p:stCondLst>
                            <p:childTnLst>
                              <p:par>
                                <p:cTn id="73" presetID="2" presetClass="entr" presetSubtype="4"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childTnLst>
                          </p:cTn>
                        </p:par>
                        <p:par>
                          <p:cTn id="77" fill="hold">
                            <p:stCondLst>
                              <p:cond delay="4000"/>
                            </p:stCondLst>
                            <p:childTnLst>
                              <p:par>
                                <p:cTn id="78" presetID="2" presetClass="entr" presetSubtype="4"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ppt_x"/>
                                          </p:val>
                                        </p:tav>
                                        <p:tav tm="100000">
                                          <p:val>
                                            <p:strVal val="#ppt_x"/>
                                          </p:val>
                                        </p:tav>
                                      </p:tavLst>
                                    </p:anim>
                                    <p:anim calcmode="lin" valueType="num">
                                      <p:cBhvr additive="base">
                                        <p:cTn id="81" dur="500" fill="hold"/>
                                        <p:tgtEl>
                                          <p:spTgt spid="28"/>
                                        </p:tgtEl>
                                        <p:attrNameLst>
                                          <p:attrName>ppt_y</p:attrName>
                                        </p:attrNameLst>
                                      </p:cBhvr>
                                      <p:tavLst>
                                        <p:tav tm="0">
                                          <p:val>
                                            <p:strVal val="1+#ppt_h/2"/>
                                          </p:val>
                                        </p:tav>
                                        <p:tav tm="100000">
                                          <p:val>
                                            <p:strVal val="#ppt_y"/>
                                          </p:val>
                                        </p:tav>
                                      </p:tavLst>
                                    </p:anim>
                                  </p:childTnLst>
                                </p:cTn>
                              </p:par>
                            </p:childTnLst>
                          </p:cTn>
                        </p:par>
                        <p:par>
                          <p:cTn id="82" fill="hold">
                            <p:stCondLst>
                              <p:cond delay="4500"/>
                            </p:stCondLst>
                            <p:childTnLst>
                              <p:par>
                                <p:cTn id="83" presetID="2" presetClass="entr" presetSubtype="4"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additive="base">
                                        <p:cTn id="85" dur="500" fill="hold"/>
                                        <p:tgtEl>
                                          <p:spTgt spid="14"/>
                                        </p:tgtEl>
                                        <p:attrNameLst>
                                          <p:attrName>ppt_x</p:attrName>
                                        </p:attrNameLst>
                                      </p:cBhvr>
                                      <p:tavLst>
                                        <p:tav tm="0">
                                          <p:val>
                                            <p:strVal val="#ppt_x"/>
                                          </p:val>
                                        </p:tav>
                                        <p:tav tm="100000">
                                          <p:val>
                                            <p:strVal val="#ppt_x"/>
                                          </p:val>
                                        </p:tav>
                                      </p:tavLst>
                                    </p:anim>
                                    <p:anim calcmode="lin" valueType="num">
                                      <p:cBhvr additive="base">
                                        <p:cTn id="8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10" grpId="0"/>
      <p:bldP spid="11" grpId="0"/>
      <p:bldP spid="13" grpId="0"/>
      <p:bldP spid="14" grpId="0"/>
      <p:bldP spid="17" grpId="0"/>
      <p:bldP spid="18" grpId="0"/>
      <p:bldP spid="20" grpId="0"/>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b="1" dirty="0" smtClean="0">
                <a:solidFill>
                  <a:schemeClr val="tx1"/>
                </a:solidFill>
              </a:rPr>
              <a:t>Baznīcēni bieži domā, kā Marta:</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12</a:t>
            </a:fld>
            <a:endParaRPr lang="lv-LV" smtClean="0"/>
          </a:p>
        </p:txBody>
      </p:sp>
      <p:sp>
        <p:nvSpPr>
          <p:cNvPr id="8" name="Rectangle 2"/>
          <p:cNvSpPr txBox="1">
            <a:spLocks noChangeArrowheads="1"/>
          </p:cNvSpPr>
          <p:nvPr/>
        </p:nvSpPr>
        <p:spPr bwMode="auto">
          <a:xfrm>
            <a:off x="0" y="1201886"/>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smtClean="0">
                <a:latin typeface="+mj-lt"/>
                <a:ea typeface="+mj-ea"/>
                <a:cs typeface="+mj-cs"/>
              </a:rPr>
              <a:t>Pestīšana ir Dieva darbs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9" name="Rectangle 2"/>
          <p:cNvSpPr txBox="1">
            <a:spLocks noChangeArrowheads="1"/>
          </p:cNvSpPr>
          <p:nvPr/>
        </p:nvSpPr>
        <p:spPr bwMode="auto">
          <a:xfrm>
            <a:off x="4860032" y="1201886"/>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err="1" smtClean="0">
                <a:ln>
                  <a:noFill/>
                </a:ln>
                <a:solidFill>
                  <a:schemeClr val="tx1"/>
                </a:solidFill>
                <a:effectLst/>
                <a:uLnTx/>
                <a:uFillTx/>
                <a:latin typeface="+mj-lt"/>
                <a:ea typeface="+mj-ea"/>
                <a:cs typeface="+mj-cs"/>
              </a:rPr>
              <a:t>Svētdzīve</a:t>
            </a:r>
            <a:r>
              <a:rPr kumimoji="0" lang="lv-LV" sz="4400" b="1" i="0" u="none" strike="noStrike" kern="0" cap="none" spc="0" normalizeH="0" baseline="0" noProof="0" dirty="0" smtClean="0">
                <a:ln>
                  <a:noFill/>
                </a:ln>
                <a:solidFill>
                  <a:schemeClr val="tx1"/>
                </a:solidFill>
                <a:effectLst/>
                <a:uLnTx/>
                <a:uFillTx/>
                <a:latin typeface="+mj-lt"/>
                <a:ea typeface="+mj-ea"/>
                <a:cs typeface="+mj-cs"/>
              </a:rPr>
              <a:t> ir mūsu darbi</a:t>
            </a:r>
          </a:p>
        </p:txBody>
      </p:sp>
      <p:sp>
        <p:nvSpPr>
          <p:cNvPr id="11" name="Rectangle 2"/>
          <p:cNvSpPr txBox="1">
            <a:spLocks noChangeArrowheads="1"/>
          </p:cNvSpPr>
          <p:nvPr/>
        </p:nvSpPr>
        <p:spPr bwMode="auto">
          <a:xfrm>
            <a:off x="467544" y="5882406"/>
            <a:ext cx="835292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000" b="1" kern="0" dirty="0" smtClean="0">
                <a:latin typeface="+mj-lt"/>
                <a:ea typeface="+mj-ea"/>
                <a:cs typeface="+mj-cs"/>
              </a:rPr>
              <a:t>Ko tur klausīties Dieva vārdus?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1"/>
                </a:solidFill>
                <a:effectLst/>
                <a:uLnTx/>
                <a:uFillTx/>
                <a:latin typeface="+mj-lt"/>
                <a:ea typeface="+mj-ea"/>
                <a:cs typeface="+mj-cs"/>
              </a:rPr>
              <a:t>Vajag iet un strādāt!</a:t>
            </a:r>
          </a:p>
        </p:txBody>
      </p:sp>
      <p:pic>
        <p:nvPicPr>
          <p:cNvPr id="12" name="Picture 4" descr="BIBLE016"/>
          <p:cNvPicPr>
            <a:picLocks noChangeAspect="1" noChangeArrowheads="1"/>
          </p:cNvPicPr>
          <p:nvPr/>
        </p:nvPicPr>
        <p:blipFill>
          <a:blip r:embed="rId2" cstate="print"/>
          <a:srcRect/>
          <a:stretch>
            <a:fillRect/>
          </a:stretch>
        </p:blipFill>
        <p:spPr bwMode="auto">
          <a:xfrm>
            <a:off x="827584" y="2204864"/>
            <a:ext cx="2872391" cy="3429000"/>
          </a:xfrm>
          <a:prstGeom prst="rect">
            <a:avLst/>
          </a:prstGeom>
          <a:noFill/>
          <a:ln w="9525">
            <a:noFill/>
            <a:miter lim="800000"/>
            <a:headEnd/>
            <a:tailEnd/>
          </a:ln>
        </p:spPr>
      </p:pic>
      <p:pic>
        <p:nvPicPr>
          <p:cNvPr id="13" name="Picture 12" descr="help.png"/>
          <p:cNvPicPr>
            <a:picLocks noChangeAspect="1"/>
          </p:cNvPicPr>
          <p:nvPr/>
        </p:nvPicPr>
        <p:blipFill>
          <a:blip r:embed="rId3" cstate="print"/>
          <a:stretch>
            <a:fillRect/>
          </a:stretch>
        </p:blipFill>
        <p:spPr>
          <a:xfrm>
            <a:off x="5436096" y="2348880"/>
            <a:ext cx="3086168" cy="3086168"/>
          </a:xfrm>
          <a:prstGeom prst="rect">
            <a:avLst/>
          </a:prstGeom>
        </p:spPr>
      </p:pic>
      <p:sp>
        <p:nvSpPr>
          <p:cNvPr id="14" name="&quot;No&quot; Symbol 13"/>
          <p:cNvSpPr/>
          <p:nvPr/>
        </p:nvSpPr>
        <p:spPr>
          <a:xfrm>
            <a:off x="6300192" y="1412776"/>
            <a:ext cx="1440160" cy="144016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childTnLst>
                          </p:cTn>
                        </p:par>
                        <p:par>
                          <p:cTn id="27" fill="hold">
                            <p:stCondLst>
                              <p:cond delay="4000"/>
                            </p:stCondLst>
                            <p:childTnLst>
                              <p:par>
                                <p:cTn id="28" presetID="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1" grpId="0"/>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sz="5400" b="1" dirty="0" smtClean="0">
                <a:solidFill>
                  <a:schemeClr val="tx1"/>
                </a:solidFill>
              </a:rPr>
              <a:t>Realitāte:</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13</a:t>
            </a:fld>
            <a:endParaRPr lang="lv-LV" smtClean="0"/>
          </a:p>
        </p:txBody>
      </p:sp>
      <p:sp>
        <p:nvSpPr>
          <p:cNvPr id="8" name="Rectangle 2"/>
          <p:cNvSpPr txBox="1">
            <a:spLocks noChangeArrowheads="1"/>
          </p:cNvSpPr>
          <p:nvPr/>
        </p:nvSpPr>
        <p:spPr bwMode="auto">
          <a:xfrm>
            <a:off x="0" y="1124744"/>
            <a:ext cx="392392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smtClean="0">
                <a:latin typeface="+mj-lt"/>
                <a:ea typeface="+mj-ea"/>
                <a:cs typeface="+mj-cs"/>
              </a:rPr>
              <a:t>Pestīšana ir Dieva darbs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9" name="Rectangle 2"/>
          <p:cNvSpPr txBox="1">
            <a:spLocks noChangeArrowheads="1"/>
          </p:cNvSpPr>
          <p:nvPr/>
        </p:nvSpPr>
        <p:spPr bwMode="auto">
          <a:xfrm>
            <a:off x="4860032" y="1201886"/>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err="1" smtClean="0">
                <a:ln>
                  <a:noFill/>
                </a:ln>
                <a:solidFill>
                  <a:schemeClr val="tx1"/>
                </a:solidFill>
                <a:effectLst/>
                <a:uLnTx/>
                <a:uFillTx/>
                <a:latin typeface="+mj-lt"/>
                <a:ea typeface="+mj-ea"/>
                <a:cs typeface="+mj-cs"/>
              </a:rPr>
              <a:t>Svētdzīve</a:t>
            </a:r>
            <a:r>
              <a:rPr kumimoji="0" lang="lv-LV" sz="4400" b="1" i="0" u="none" strike="noStrike" kern="0" cap="none" spc="0" normalizeH="0" baseline="0" noProof="0" dirty="0" smtClean="0">
                <a:ln>
                  <a:noFill/>
                </a:ln>
                <a:solidFill>
                  <a:schemeClr val="tx1"/>
                </a:solidFill>
                <a:effectLst/>
                <a:uLnTx/>
                <a:uFillTx/>
                <a:latin typeface="+mj-lt"/>
                <a:ea typeface="+mj-ea"/>
                <a:cs typeface="+mj-cs"/>
              </a:rPr>
              <a:t> ir Dieva darbs</a:t>
            </a:r>
          </a:p>
        </p:txBody>
      </p:sp>
      <p:sp>
        <p:nvSpPr>
          <p:cNvPr id="11" name="Rectangle 2"/>
          <p:cNvSpPr txBox="1">
            <a:spLocks noChangeArrowheads="1"/>
          </p:cNvSpPr>
          <p:nvPr/>
        </p:nvSpPr>
        <p:spPr bwMode="auto">
          <a:xfrm>
            <a:off x="0" y="5522366"/>
            <a:ext cx="9144000"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err="1" smtClean="0">
                <a:latin typeface="+mj-lt"/>
                <a:ea typeface="+mj-ea"/>
                <a:cs typeface="+mj-cs"/>
              </a:rPr>
              <a:t>Svētdzīve</a:t>
            </a:r>
            <a:r>
              <a:rPr lang="lv-LV" sz="4400" b="1" kern="0" dirty="0" smtClean="0">
                <a:latin typeface="+mj-lt"/>
                <a:ea typeface="+mj-ea"/>
                <a:cs typeface="+mj-cs"/>
              </a:rPr>
              <a:t> nav mūsu darbs!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err="1" smtClean="0">
                <a:ln>
                  <a:noFill/>
                </a:ln>
                <a:solidFill>
                  <a:schemeClr val="tx1"/>
                </a:solidFill>
                <a:effectLst/>
                <a:uLnTx/>
                <a:uFillTx/>
                <a:latin typeface="+mj-lt"/>
                <a:ea typeface="+mj-ea"/>
                <a:cs typeface="+mj-cs"/>
              </a:rPr>
              <a:t>Svētdzīve</a:t>
            </a:r>
            <a:r>
              <a:rPr kumimoji="0" lang="lv-LV" sz="4400" b="1" i="0" u="none" strike="noStrike" kern="0" cap="none" spc="0" normalizeH="0" baseline="0" noProof="0" dirty="0" smtClean="0">
                <a:ln>
                  <a:noFill/>
                </a:ln>
                <a:solidFill>
                  <a:schemeClr val="tx1"/>
                </a:solidFill>
                <a:effectLst/>
                <a:uLnTx/>
                <a:uFillTx/>
                <a:latin typeface="+mj-lt"/>
                <a:ea typeface="+mj-ea"/>
                <a:cs typeface="+mj-cs"/>
              </a:rPr>
              <a:t> ir ticības auglis!</a:t>
            </a:r>
          </a:p>
          <a:p>
            <a:pPr marL="0" marR="0" lvl="0" indent="0" algn="ctr" defTabSz="914400" rtl="0" eaLnBrk="1" fontAlgn="base" latinLnBrk="0" hangingPunct="1">
              <a:lnSpc>
                <a:spcPct val="100000"/>
              </a:lnSpc>
              <a:spcBef>
                <a:spcPct val="0"/>
              </a:spcBef>
              <a:spcAft>
                <a:spcPct val="0"/>
              </a:spcAft>
              <a:buClrTx/>
              <a:buSzTx/>
              <a:buFontTx/>
              <a:buNone/>
              <a:tabLst/>
              <a:defRPr/>
            </a:pPr>
            <a:r>
              <a:rPr lang="lv-LV" sz="3600" i="1" kern="0" dirty="0" smtClean="0">
                <a:latin typeface="+mj-lt"/>
                <a:ea typeface="+mj-ea"/>
                <a:cs typeface="+mj-cs"/>
              </a:rPr>
              <a:t>Ticība nāk no sludināšanas (Rom.10:17)</a:t>
            </a:r>
            <a:endParaRPr kumimoji="0" lang="lv-LV" sz="3600" i="1" u="none" strike="noStrike" kern="0" cap="none" spc="0" normalizeH="0" baseline="0" noProof="0" dirty="0" smtClean="0">
              <a:ln>
                <a:noFill/>
              </a:ln>
              <a:solidFill>
                <a:schemeClr val="tx1"/>
              </a:solidFill>
              <a:effectLst/>
              <a:uLnTx/>
              <a:uFillTx/>
              <a:latin typeface="+mj-lt"/>
              <a:ea typeface="+mj-ea"/>
              <a:cs typeface="+mj-cs"/>
            </a:endParaRPr>
          </a:p>
        </p:txBody>
      </p:sp>
      <p:pic>
        <p:nvPicPr>
          <p:cNvPr id="12" name="Picture 4" descr="BIBLE016"/>
          <p:cNvPicPr>
            <a:picLocks noChangeAspect="1" noChangeArrowheads="1"/>
          </p:cNvPicPr>
          <p:nvPr/>
        </p:nvPicPr>
        <p:blipFill>
          <a:blip r:embed="rId2" cstate="print"/>
          <a:srcRect/>
          <a:stretch>
            <a:fillRect/>
          </a:stretch>
        </p:blipFill>
        <p:spPr bwMode="auto">
          <a:xfrm>
            <a:off x="827585" y="2204864"/>
            <a:ext cx="2292136" cy="2736304"/>
          </a:xfrm>
          <a:prstGeom prst="rect">
            <a:avLst/>
          </a:prstGeom>
          <a:noFill/>
          <a:ln w="9525">
            <a:noFill/>
            <a:miter lim="800000"/>
            <a:headEnd/>
            <a:tailEnd/>
          </a:ln>
        </p:spPr>
      </p:pic>
      <p:pic>
        <p:nvPicPr>
          <p:cNvPr id="13" name="Picture 12" descr="help.png"/>
          <p:cNvPicPr>
            <a:picLocks noChangeAspect="1"/>
          </p:cNvPicPr>
          <p:nvPr/>
        </p:nvPicPr>
        <p:blipFill>
          <a:blip r:embed="rId3" cstate="print"/>
          <a:stretch>
            <a:fillRect/>
          </a:stretch>
        </p:blipFill>
        <p:spPr>
          <a:xfrm>
            <a:off x="5796136" y="2204864"/>
            <a:ext cx="2654120" cy="2654120"/>
          </a:xfrm>
          <a:prstGeom prst="rect">
            <a:avLst/>
          </a:prstGeom>
        </p:spPr>
      </p:pic>
      <p:sp>
        <p:nvSpPr>
          <p:cNvPr id="10" name="Rectangle 2"/>
          <p:cNvSpPr txBox="1">
            <a:spLocks noChangeArrowheads="1"/>
          </p:cNvSpPr>
          <p:nvPr/>
        </p:nvSpPr>
        <p:spPr bwMode="auto">
          <a:xfrm>
            <a:off x="2339752" y="1196752"/>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smtClean="0">
                <a:ln>
                  <a:noFill/>
                </a:ln>
                <a:solidFill>
                  <a:schemeClr val="tx1"/>
                </a:solidFill>
                <a:effectLst/>
                <a:uLnTx/>
                <a:uFillTx/>
                <a:latin typeface="+mj-lt"/>
                <a:ea typeface="+mj-ea"/>
                <a:cs typeface="+mj-cs"/>
              </a:rPr>
              <a:t>un arī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par>
                          <p:cTn id="32" fill="hold">
                            <p:stCondLst>
                              <p:cond delay="450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1"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body.png"/>
          <p:cNvPicPr>
            <a:picLocks noChangeAspect="1"/>
          </p:cNvPicPr>
          <p:nvPr/>
        </p:nvPicPr>
        <p:blipFill>
          <a:blip r:embed="rId3" cstate="print"/>
          <a:stretch>
            <a:fillRect/>
          </a:stretch>
        </p:blipFill>
        <p:spPr>
          <a:xfrm>
            <a:off x="3059832" y="2708920"/>
            <a:ext cx="3960440" cy="3960440"/>
          </a:xfrm>
          <a:prstGeom prst="rect">
            <a:avLst/>
          </a:prstGeom>
        </p:spPr>
      </p:pic>
      <p:sp>
        <p:nvSpPr>
          <p:cNvPr id="34818" name="Slide Number Placeholder 6"/>
          <p:cNvSpPr txBox="1">
            <a:spLocks noGrp="1"/>
          </p:cNvSpPr>
          <p:nvPr/>
        </p:nvSpPr>
        <p:spPr bwMode="auto">
          <a:xfrm>
            <a:off x="6804248" y="6237312"/>
            <a:ext cx="2133600" cy="457200"/>
          </a:xfrm>
          <a:prstGeom prst="rect">
            <a:avLst/>
          </a:prstGeom>
          <a:noFill/>
          <a:ln w="9525">
            <a:noFill/>
            <a:miter lim="800000"/>
            <a:headEnd/>
            <a:tailEnd/>
          </a:ln>
        </p:spPr>
        <p:txBody>
          <a:bodyPr anchor="b"/>
          <a:lstStyle/>
          <a:p>
            <a:pPr algn="r" eaLnBrk="1" hangingPunct="1"/>
            <a:fld id="{81D1BD4A-E067-4BCB-9448-CF3138EF7122}" type="slidenum">
              <a:rPr lang="en-US" sz="1200"/>
              <a:pPr algn="r" eaLnBrk="1" hangingPunct="1"/>
              <a:t>14</a:t>
            </a:fld>
            <a:endParaRPr lang="en-US" sz="1200" dirty="0"/>
          </a:p>
        </p:txBody>
      </p:sp>
      <p:sp>
        <p:nvSpPr>
          <p:cNvPr id="60418" name="Rectangle 2"/>
          <p:cNvSpPr>
            <a:spLocks noGrp="1" noChangeArrowheads="1"/>
          </p:cNvSpPr>
          <p:nvPr>
            <p:ph type="title" idx="4294967295"/>
          </p:nvPr>
        </p:nvSpPr>
        <p:spPr>
          <a:xfrm>
            <a:off x="0" y="188640"/>
            <a:ext cx="9144000" cy="404812"/>
          </a:xfrm>
        </p:spPr>
        <p:txBody>
          <a:bodyPr/>
          <a:lstStyle/>
          <a:p>
            <a:pPr marL="762000" indent="-762000" eaLnBrk="1" hangingPunct="1">
              <a:defRPr/>
            </a:pPr>
            <a:r>
              <a:rPr lang="lv-LV" b="1" dirty="0" smtClean="0">
                <a:solidFill>
                  <a:schemeClr val="tx1"/>
                </a:solidFill>
              </a:rPr>
              <a:t>Baznīcēni bieži rīkojas, kā farizeji</a:t>
            </a:r>
            <a:endParaRPr lang="en-US" b="1" dirty="0">
              <a:solidFill>
                <a:schemeClr val="tx1"/>
              </a:solidFill>
            </a:endParaRPr>
          </a:p>
        </p:txBody>
      </p:sp>
      <p:sp>
        <p:nvSpPr>
          <p:cNvPr id="11" name="Rectangle 10"/>
          <p:cNvSpPr/>
          <p:nvPr/>
        </p:nvSpPr>
        <p:spPr>
          <a:xfrm>
            <a:off x="35496" y="779220"/>
            <a:ext cx="8784976" cy="1815882"/>
          </a:xfrm>
          <a:prstGeom prst="rect">
            <a:avLst/>
          </a:prstGeom>
        </p:spPr>
        <p:txBody>
          <a:bodyPr wrap="square">
            <a:spAutoFit/>
          </a:bodyPr>
          <a:lstStyle/>
          <a:p>
            <a:pPr algn="ctr"/>
            <a:r>
              <a:rPr lang="lv-LV" sz="2800" dirty="0" smtClean="0"/>
              <a:t>“Jūs aklie ceļa rādītāji, kas </a:t>
            </a:r>
            <a:r>
              <a:rPr lang="lv-LV" sz="2800" b="1" dirty="0" smtClean="0"/>
              <a:t>odus izkāšat </a:t>
            </a:r>
            <a:r>
              <a:rPr lang="lv-LV" sz="2800" dirty="0" smtClean="0"/>
              <a:t>un </a:t>
            </a:r>
            <a:r>
              <a:rPr lang="lv-LV" sz="2800" b="1" dirty="0" smtClean="0"/>
              <a:t>kamieļus</a:t>
            </a:r>
            <a:r>
              <a:rPr lang="lv-LV" sz="2800" dirty="0" smtClean="0"/>
              <a:t> </a:t>
            </a:r>
            <a:r>
              <a:rPr lang="lv-LV" sz="2800" b="1" dirty="0" smtClean="0"/>
              <a:t>aprijat</a:t>
            </a:r>
            <a:r>
              <a:rPr lang="lv-LV" sz="2800" dirty="0" smtClean="0"/>
              <a:t>... Jo jūs esat līdzīgi </a:t>
            </a:r>
            <a:r>
              <a:rPr lang="lv-LV" sz="2800" b="1" dirty="0" err="1" smtClean="0"/>
              <a:t>nobaltētiem</a:t>
            </a:r>
            <a:r>
              <a:rPr lang="lv-LV" sz="2800" b="1" dirty="0" smtClean="0"/>
              <a:t> kapiem</a:t>
            </a:r>
            <a:r>
              <a:rPr lang="lv-LV" sz="2800" dirty="0" smtClean="0"/>
              <a:t>, kas no </a:t>
            </a:r>
            <a:r>
              <a:rPr lang="lv-LV" sz="2800" b="1" dirty="0" smtClean="0"/>
              <a:t>ārpuses izskatās jauki</a:t>
            </a:r>
            <a:r>
              <a:rPr lang="lv-LV" sz="2800" dirty="0" smtClean="0"/>
              <a:t>, bet no </a:t>
            </a:r>
            <a:r>
              <a:rPr lang="lv-LV" sz="2800" b="1" dirty="0" smtClean="0"/>
              <a:t>iekšpuses</a:t>
            </a:r>
            <a:r>
              <a:rPr lang="lv-LV" sz="2800" dirty="0" smtClean="0"/>
              <a:t> ir pilni ar miroņu kauliem un visādu </a:t>
            </a:r>
            <a:r>
              <a:rPr lang="lv-LV" sz="2800" b="1" dirty="0" smtClean="0"/>
              <a:t>netīrību</a:t>
            </a:r>
            <a:r>
              <a:rPr lang="lv-LV" sz="2800" dirty="0" smtClean="0"/>
              <a:t>.” (Mt.23:24,27)</a:t>
            </a:r>
            <a:endParaRPr lang="lv-LV" sz="2800" dirty="0"/>
          </a:p>
        </p:txBody>
      </p:sp>
      <p:sp>
        <p:nvSpPr>
          <p:cNvPr id="12" name="Rounded Rectangle 11"/>
          <p:cNvSpPr/>
          <p:nvPr/>
        </p:nvSpPr>
        <p:spPr>
          <a:xfrm>
            <a:off x="107504" y="2636912"/>
            <a:ext cx="439248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Cilvēki mācās apvaldīt savu ārējo uzvedību</a:t>
            </a:r>
            <a:endParaRPr lang="en-US" sz="3200" dirty="0">
              <a:solidFill>
                <a:schemeClr val="tx1"/>
              </a:solidFill>
            </a:endParaRPr>
          </a:p>
        </p:txBody>
      </p:sp>
      <p:sp>
        <p:nvSpPr>
          <p:cNvPr id="13" name="Rounded Rectangle 12"/>
          <p:cNvSpPr/>
          <p:nvPr/>
        </p:nvSpPr>
        <p:spPr>
          <a:xfrm>
            <a:off x="107504" y="3789040"/>
            <a:ext cx="3168352"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Bet savas iekšējās domas atstāj novārtā</a:t>
            </a:r>
            <a:endParaRPr lang="en-US" sz="3200" dirty="0">
              <a:solidFill>
                <a:schemeClr val="tx1"/>
              </a:solidFill>
            </a:endParaRPr>
          </a:p>
        </p:txBody>
      </p:sp>
      <p:sp>
        <p:nvSpPr>
          <p:cNvPr id="16" name="Rounded Rectangle 15"/>
          <p:cNvSpPr/>
          <p:nvPr/>
        </p:nvSpPr>
        <p:spPr>
          <a:xfrm>
            <a:off x="107504" y="5517232"/>
            <a:ext cx="4032448"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Darbi nekad neizmainīs sirdi!</a:t>
            </a:r>
            <a:endParaRPr lang="en-US" sz="4000" dirty="0">
              <a:solidFill>
                <a:schemeClr val="tx1"/>
              </a:solidFill>
            </a:endParaRPr>
          </a:p>
        </p:txBody>
      </p:sp>
      <p:sp>
        <p:nvSpPr>
          <p:cNvPr id="17" name="Rounded Rectangle 16"/>
          <p:cNvSpPr/>
          <p:nvPr/>
        </p:nvSpPr>
        <p:spPr>
          <a:xfrm>
            <a:off x="5652120" y="2708920"/>
            <a:ext cx="331236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Sirdi var paslēpt tikai uz laiku </a:t>
            </a:r>
            <a:endParaRPr lang="en-US" sz="3200" dirty="0">
              <a:solidFill>
                <a:schemeClr val="tx1"/>
              </a:solidFill>
            </a:endParaRPr>
          </a:p>
        </p:txBody>
      </p:sp>
      <p:sp>
        <p:nvSpPr>
          <p:cNvPr id="18" name="Rounded Rectangle 17"/>
          <p:cNvSpPr/>
          <p:nvPr/>
        </p:nvSpPr>
        <p:spPr>
          <a:xfrm>
            <a:off x="4860032" y="5301208"/>
            <a:ext cx="4139952"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Saskaroties ar grūtībām, sirds atklāj savu īsto būtību</a:t>
            </a:r>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2000"/>
                                        <p:tgtEl>
                                          <p:spTgt spid="19"/>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000"/>
                                        <p:tgtEl>
                                          <p:spTgt spid="16"/>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1" grpId="0"/>
      <p:bldP spid="12" grpId="0" animBg="1"/>
      <p:bldP spid="13"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6"/>
          <p:cNvSpPr txBox="1">
            <a:spLocks noGrp="1"/>
          </p:cNvSpPr>
          <p:nvPr/>
        </p:nvSpPr>
        <p:spPr bwMode="auto">
          <a:xfrm>
            <a:off x="6804248" y="6237312"/>
            <a:ext cx="2133600" cy="457200"/>
          </a:xfrm>
          <a:prstGeom prst="rect">
            <a:avLst/>
          </a:prstGeom>
          <a:noFill/>
          <a:ln w="9525">
            <a:noFill/>
            <a:miter lim="800000"/>
            <a:headEnd/>
            <a:tailEnd/>
          </a:ln>
        </p:spPr>
        <p:txBody>
          <a:bodyPr anchor="b"/>
          <a:lstStyle/>
          <a:p>
            <a:pPr algn="r" eaLnBrk="1" hangingPunct="1"/>
            <a:fld id="{81D1BD4A-E067-4BCB-9448-CF3138EF7122}" type="slidenum">
              <a:rPr lang="en-US" sz="1200"/>
              <a:pPr algn="r" eaLnBrk="1" hangingPunct="1"/>
              <a:t>15</a:t>
            </a:fld>
            <a:endParaRPr lang="en-US" sz="1200" dirty="0"/>
          </a:p>
        </p:txBody>
      </p:sp>
      <p:sp>
        <p:nvSpPr>
          <p:cNvPr id="60418" name="Rectangle 2"/>
          <p:cNvSpPr>
            <a:spLocks noGrp="1" noChangeArrowheads="1"/>
          </p:cNvSpPr>
          <p:nvPr>
            <p:ph type="title" idx="4294967295"/>
          </p:nvPr>
        </p:nvSpPr>
        <p:spPr>
          <a:xfrm>
            <a:off x="0" y="188640"/>
            <a:ext cx="9144000" cy="404812"/>
          </a:xfrm>
        </p:spPr>
        <p:txBody>
          <a:bodyPr/>
          <a:lstStyle/>
          <a:p>
            <a:pPr marL="762000" indent="-762000" eaLnBrk="1" hangingPunct="1">
              <a:defRPr/>
            </a:pPr>
            <a:r>
              <a:rPr lang="lv-LV" sz="3600" b="1" dirty="0" smtClean="0">
                <a:solidFill>
                  <a:schemeClr val="tx1"/>
                </a:solidFill>
              </a:rPr>
              <a:t>Jēzus nedod atlaides grēkiem domās:</a:t>
            </a:r>
            <a:endParaRPr lang="en-US" sz="3600" b="1" dirty="0">
              <a:solidFill>
                <a:schemeClr val="tx1"/>
              </a:solidFill>
            </a:endParaRPr>
          </a:p>
        </p:txBody>
      </p:sp>
      <p:sp>
        <p:nvSpPr>
          <p:cNvPr id="12" name="Rounded Rectangle 11"/>
          <p:cNvSpPr/>
          <p:nvPr/>
        </p:nvSpPr>
        <p:spPr>
          <a:xfrm>
            <a:off x="179512" y="2636912"/>
            <a:ext cx="4392488" cy="15121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Daudzi domā: ļaunas, netiklas domas nemaz nav grēks</a:t>
            </a:r>
            <a:endParaRPr lang="en-US" sz="3200" dirty="0">
              <a:solidFill>
                <a:schemeClr val="tx1"/>
              </a:solidFill>
            </a:endParaRPr>
          </a:p>
        </p:txBody>
      </p:sp>
      <p:sp>
        <p:nvSpPr>
          <p:cNvPr id="13" name="Rounded Rectangle 12"/>
          <p:cNvSpPr/>
          <p:nvPr/>
        </p:nvSpPr>
        <p:spPr>
          <a:xfrm>
            <a:off x="395536" y="4221088"/>
            <a:ext cx="4104456"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Bet Jēzus saka: Iekāre jau ir laulības pārkāpšana sirdī </a:t>
            </a:r>
            <a:endParaRPr lang="en-US" sz="3200" dirty="0">
              <a:solidFill>
                <a:schemeClr val="tx1"/>
              </a:solidFill>
            </a:endParaRPr>
          </a:p>
        </p:txBody>
      </p:sp>
      <p:sp>
        <p:nvSpPr>
          <p:cNvPr id="14" name="Rounded Rectangle 13"/>
          <p:cNvSpPr/>
          <p:nvPr/>
        </p:nvSpPr>
        <p:spPr>
          <a:xfrm>
            <a:off x="251520" y="5733256"/>
            <a:ext cx="410445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Grēkus domās paši nevaram uzvarēt</a:t>
            </a:r>
            <a:endParaRPr lang="en-US" sz="3200" dirty="0">
              <a:solidFill>
                <a:schemeClr val="tx1"/>
              </a:solidFill>
            </a:endParaRPr>
          </a:p>
        </p:txBody>
      </p:sp>
      <p:sp>
        <p:nvSpPr>
          <p:cNvPr id="15" name="Rectangle 14"/>
          <p:cNvSpPr/>
          <p:nvPr/>
        </p:nvSpPr>
        <p:spPr>
          <a:xfrm>
            <a:off x="0" y="692696"/>
            <a:ext cx="9144000" cy="1815882"/>
          </a:xfrm>
          <a:prstGeom prst="rect">
            <a:avLst/>
          </a:prstGeom>
        </p:spPr>
        <p:txBody>
          <a:bodyPr wrap="square">
            <a:spAutoFit/>
          </a:bodyPr>
          <a:lstStyle/>
          <a:p>
            <a:pPr algn="ctr"/>
            <a:r>
              <a:rPr lang="lv-LV" sz="2800" dirty="0" smtClean="0"/>
              <a:t>Jēzus: “Jūs esat dzirdējuši, ka ir sacīts: </a:t>
            </a:r>
            <a:r>
              <a:rPr lang="lv-LV" sz="2800" b="1" dirty="0" smtClean="0"/>
              <a:t>tev nebūs laulību pārkāpt</a:t>
            </a:r>
            <a:r>
              <a:rPr lang="lv-LV" sz="2800" dirty="0" smtClean="0"/>
              <a:t>. Bet Es jums saku: ikviens, kas </a:t>
            </a:r>
            <a:r>
              <a:rPr lang="lv-LV" sz="2800" smtClean="0"/>
              <a:t>skatās uz sievieti</a:t>
            </a:r>
            <a:r>
              <a:rPr lang="lv-LV" sz="2800" dirty="0" smtClean="0"/>
              <a:t>, to </a:t>
            </a:r>
            <a:r>
              <a:rPr lang="lv-LV" sz="2800" b="1" dirty="0" smtClean="0"/>
              <a:t>iekārodams</a:t>
            </a:r>
            <a:r>
              <a:rPr lang="lv-LV" sz="2800" dirty="0" smtClean="0"/>
              <a:t>, tas ar viņu lau</a:t>
            </a:r>
            <a:r>
              <a:rPr lang="lv-LV" sz="2800" b="1" dirty="0" smtClean="0"/>
              <a:t>lību jau ir pārkāpis savā sirdī</a:t>
            </a:r>
            <a:r>
              <a:rPr lang="lv-LV" sz="2800" dirty="0" smtClean="0"/>
              <a:t>.” (Mt.5:27-28)</a:t>
            </a:r>
            <a:endParaRPr lang="lv-LV" sz="2800" dirty="0"/>
          </a:p>
        </p:txBody>
      </p:sp>
      <p:pic>
        <p:nvPicPr>
          <p:cNvPr id="9" name="Picture 8"/>
          <p:cNvPicPr>
            <a:picLocks noChangeAspect="1" noChangeArrowheads="1"/>
          </p:cNvPicPr>
          <p:nvPr/>
        </p:nvPicPr>
        <p:blipFill>
          <a:blip r:embed="rId3" cstate="print"/>
          <a:srcRect/>
          <a:stretch>
            <a:fillRect/>
          </a:stretch>
        </p:blipFill>
        <p:spPr bwMode="auto">
          <a:xfrm>
            <a:off x="5033054" y="2852936"/>
            <a:ext cx="3859426"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ounded Rectangle 9"/>
          <p:cNvSpPr/>
          <p:nvPr/>
        </p:nvSpPr>
        <p:spPr>
          <a:xfrm>
            <a:off x="4572000" y="5733256"/>
            <a:ext cx="4104456"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Mums tam vajag Jēzus palīdzību</a:t>
            </a:r>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par>
                                <p:cTn id="21" presetID="9"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par>
                          <p:cTn id="24" fill="hold">
                            <p:stCondLst>
                              <p:cond delay="6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2" grpId="0" animBg="1"/>
      <p:bldP spid="13" grpId="0" animBg="1"/>
      <p:bldP spid="14"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39 Viņai bija māsa, vārdā Marija. Tā apsēdās pie Tā Kunga kājām un klausījās Viņa vārdos.</a:t>
            </a:r>
          </a:p>
        </p:txBody>
      </p:sp>
      <p:sp>
        <p:nvSpPr>
          <p:cNvPr id="5124" name="Slide Number Placeholder 3"/>
          <p:cNvSpPr>
            <a:spLocks noGrp="1"/>
          </p:cNvSpPr>
          <p:nvPr>
            <p:ph type="sldNum" sz="quarter" idx="12"/>
          </p:nvPr>
        </p:nvSpPr>
        <p:spPr>
          <a:noFill/>
        </p:spPr>
        <p:txBody>
          <a:bodyPr/>
          <a:lstStyle/>
          <a:p>
            <a:fld id="{264A812A-0A18-4057-A3B0-69F62FC08529}" type="slidenum">
              <a:rPr lang="lv-LV" smtClean="0"/>
              <a:pPr/>
              <a:t>16</a:t>
            </a:fld>
            <a:endParaRPr lang="lv-LV" smtClean="0"/>
          </a:p>
        </p:txBody>
      </p:sp>
      <p:pic>
        <p:nvPicPr>
          <p:cNvPr id="43010" name="Picture 2" descr="http://busycatholicmoms.com/wp-content/uploads/2013/03/martha-and-mary.jpg"/>
          <p:cNvPicPr>
            <a:picLocks noChangeAspect="1" noChangeArrowheads="1"/>
          </p:cNvPicPr>
          <p:nvPr/>
        </p:nvPicPr>
        <p:blipFill>
          <a:blip r:embed="rId2" cstate="print"/>
          <a:srcRect/>
          <a:stretch>
            <a:fillRect/>
          </a:stretch>
        </p:blipFill>
        <p:spPr bwMode="auto">
          <a:xfrm>
            <a:off x="5299446" y="1785926"/>
            <a:ext cx="3844554" cy="4286280"/>
          </a:xfrm>
          <a:prstGeom prst="rect">
            <a:avLst/>
          </a:prstGeom>
          <a:ln>
            <a:noFill/>
          </a:ln>
          <a:effectLst>
            <a:softEdge rad="112500"/>
          </a:effectLst>
        </p:spPr>
      </p:pic>
      <p:sp>
        <p:nvSpPr>
          <p:cNvPr id="6" name="Rounded Rectangle 5"/>
          <p:cNvSpPr/>
          <p:nvPr/>
        </p:nvSpPr>
        <p:spPr>
          <a:xfrm>
            <a:off x="323528" y="980728"/>
            <a:ext cx="4752528"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Marijas sirds ir izmainīta</a:t>
            </a:r>
            <a:endParaRPr lang="en-US" sz="3200" dirty="0">
              <a:solidFill>
                <a:schemeClr val="tx1"/>
              </a:solidFill>
            </a:endParaRPr>
          </a:p>
        </p:txBody>
      </p:sp>
      <p:sp>
        <p:nvSpPr>
          <p:cNvPr id="8" name="Rounded Rectangle 7"/>
          <p:cNvSpPr/>
          <p:nvPr/>
        </p:nvSpPr>
        <p:spPr>
          <a:xfrm>
            <a:off x="323528" y="1700808"/>
            <a:ext cx="475252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Marija no prostitūtas ir kļuvusi Kristus mācekli</a:t>
            </a:r>
            <a:endParaRPr lang="en-US" sz="3200" dirty="0">
              <a:solidFill>
                <a:schemeClr val="tx1"/>
              </a:solidFill>
            </a:endParaRPr>
          </a:p>
        </p:txBody>
      </p:sp>
      <p:sp>
        <p:nvSpPr>
          <p:cNvPr id="9" name="Rounded Rectangle 8"/>
          <p:cNvSpPr/>
          <p:nvPr/>
        </p:nvSpPr>
        <p:spPr>
          <a:xfrm>
            <a:off x="323528" y="2852936"/>
            <a:ext cx="4752528"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Marija ir sapratusi, ka Jēzus vārdi ir īpaši</a:t>
            </a:r>
            <a:endParaRPr lang="en-US" sz="3200" dirty="0">
              <a:solidFill>
                <a:schemeClr val="tx1"/>
              </a:solidFill>
            </a:endParaRPr>
          </a:p>
        </p:txBody>
      </p:sp>
      <p:sp>
        <p:nvSpPr>
          <p:cNvPr id="10" name="Rounded Rectangle 9"/>
          <p:cNvSpPr/>
          <p:nvPr/>
        </p:nvSpPr>
        <p:spPr>
          <a:xfrm>
            <a:off x="323528" y="4005064"/>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Jēzus vārdi ir Gars un dzīvība (Jņ.6:63)</a:t>
            </a:r>
            <a:endParaRPr lang="en-US" sz="3200" dirty="0">
              <a:solidFill>
                <a:schemeClr val="tx1"/>
              </a:solidFill>
            </a:endParaRPr>
          </a:p>
        </p:txBody>
      </p:sp>
      <p:sp>
        <p:nvSpPr>
          <p:cNvPr id="11" name="Rounded Rectangle 10"/>
          <p:cNvSpPr/>
          <p:nvPr/>
        </p:nvSpPr>
        <p:spPr>
          <a:xfrm>
            <a:off x="107504" y="5184576"/>
            <a:ext cx="5400600" cy="155679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Marija noliek visas pārējās lietas malā un koncentrējas uz pašu svarīgāko!</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9"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mazon.com: Jesus Nailed On The Cross Resin Wall Crucifix, 14 Inch: Home &amp;  Kitchen"/>
          <p:cNvPicPr>
            <a:picLocks noChangeAspect="1" noChangeArrowheads="1"/>
          </p:cNvPicPr>
          <p:nvPr/>
        </p:nvPicPr>
        <p:blipFill>
          <a:blip r:embed="rId2" cstate="print"/>
          <a:srcRect/>
          <a:stretch>
            <a:fillRect/>
          </a:stretch>
        </p:blipFill>
        <p:spPr bwMode="auto">
          <a:xfrm>
            <a:off x="7858148" y="0"/>
            <a:ext cx="1285851" cy="1428736"/>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7929586" cy="642938"/>
          </a:xfrm>
        </p:spPr>
        <p:txBody>
          <a:bodyPr/>
          <a:lstStyle/>
          <a:p>
            <a:pPr eaLnBrk="1" hangingPunct="1"/>
            <a:r>
              <a:rPr lang="lv-LV" b="1" dirty="0" smtClean="0">
                <a:solidFill>
                  <a:schemeClr val="tx1"/>
                </a:solidFill>
              </a:rPr>
              <a:t>Jēzus mācība maina sirdis</a:t>
            </a:r>
          </a:p>
        </p:txBody>
      </p:sp>
      <p:sp>
        <p:nvSpPr>
          <p:cNvPr id="7" name="Rectangle 6"/>
          <p:cNvSpPr>
            <a:spLocks noChangeArrowheads="1"/>
          </p:cNvSpPr>
          <p:nvPr/>
        </p:nvSpPr>
        <p:spPr bwMode="auto">
          <a:xfrm>
            <a:off x="0" y="538722"/>
            <a:ext cx="9144000" cy="6247864"/>
          </a:xfrm>
          <a:prstGeom prst="rect">
            <a:avLst/>
          </a:prstGeom>
          <a:noFill/>
          <a:ln w="9525">
            <a:noFill/>
            <a:miter lim="800000"/>
            <a:headEnd/>
            <a:tailEnd/>
          </a:ln>
        </p:spPr>
        <p:txBody>
          <a:bodyPr>
            <a:spAutoFit/>
          </a:bodyPr>
          <a:lstStyle/>
          <a:p>
            <a:pPr>
              <a:lnSpc>
                <a:spcPts val="3200"/>
              </a:lnSpc>
              <a:buFont typeface="Arial" pitchFamily="34" charset="0"/>
              <a:buChar char="•"/>
            </a:pPr>
            <a:r>
              <a:rPr lang="lv-LV" sz="2800" dirty="0" smtClean="0"/>
              <a:t>Jēzus </a:t>
            </a:r>
            <a:r>
              <a:rPr lang="lv-LV" sz="2800" b="1" dirty="0" smtClean="0"/>
              <a:t>izmainīja</a:t>
            </a:r>
            <a:r>
              <a:rPr lang="lv-LV" sz="2800" dirty="0" smtClean="0"/>
              <a:t> zagļu, netikļu un grēcinieku </a:t>
            </a:r>
            <a:r>
              <a:rPr lang="lv-LV" sz="2800" b="1" dirty="0" smtClean="0"/>
              <a:t>sirdis!</a:t>
            </a:r>
          </a:p>
          <a:p>
            <a:pPr>
              <a:lnSpc>
                <a:spcPts val="3200"/>
              </a:lnSpc>
              <a:buFont typeface="Arial" pitchFamily="34" charset="0"/>
              <a:buChar char="•"/>
            </a:pPr>
            <a:r>
              <a:rPr lang="lv-LV" sz="2800" b="1" dirty="0" smtClean="0"/>
              <a:t>Kā Jēzum tas izdevās? Vai ar darbiem?</a:t>
            </a:r>
            <a:r>
              <a:rPr lang="lv-LV" sz="2800" dirty="0" smtClean="0"/>
              <a:t> </a:t>
            </a:r>
          </a:p>
          <a:p>
            <a:pPr>
              <a:lnSpc>
                <a:spcPts val="3200"/>
              </a:lnSpc>
              <a:buFont typeface="Arial" pitchFamily="34" charset="0"/>
              <a:buChar char="•"/>
            </a:pPr>
            <a:r>
              <a:rPr lang="lv-LV" sz="2800" dirty="0" smtClean="0"/>
              <a:t>Pie </a:t>
            </a:r>
            <a:r>
              <a:rPr lang="lv-LV" sz="2800" b="1" dirty="0" smtClean="0"/>
              <a:t>Jēzus</a:t>
            </a:r>
            <a:r>
              <a:rPr lang="lv-LV" sz="2800" dirty="0" smtClean="0"/>
              <a:t> nāca </a:t>
            </a:r>
            <a:r>
              <a:rPr lang="lv-LV" sz="2800" b="1" dirty="0" smtClean="0"/>
              <a:t>muitnieki</a:t>
            </a:r>
            <a:r>
              <a:rPr lang="lv-LV" sz="2800" dirty="0" smtClean="0"/>
              <a:t> un </a:t>
            </a:r>
            <a:r>
              <a:rPr lang="lv-LV" sz="2800" b="1" dirty="0" smtClean="0"/>
              <a:t>netikles</a:t>
            </a:r>
            <a:r>
              <a:rPr lang="lv-LV" sz="2800" dirty="0" smtClean="0"/>
              <a:t> </a:t>
            </a:r>
            <a:r>
              <a:rPr lang="lv-LV" sz="2800" b="1" dirty="0" smtClean="0"/>
              <a:t>grēkus sūdzēt</a:t>
            </a:r>
            <a:r>
              <a:rPr lang="lv-LV" sz="2800" dirty="0" smtClean="0"/>
              <a:t>. Kā viņi tika </a:t>
            </a:r>
            <a:r>
              <a:rPr lang="lv-LV" sz="2800" b="1" dirty="0" smtClean="0"/>
              <a:t>izmainīti</a:t>
            </a:r>
            <a:r>
              <a:rPr lang="lv-LV" sz="2800" dirty="0" smtClean="0"/>
              <a:t> – ne ar </a:t>
            </a:r>
            <a:r>
              <a:rPr lang="lv-LV" sz="2800" b="1" dirty="0" smtClean="0"/>
              <a:t>darbiem</a:t>
            </a:r>
            <a:r>
              <a:rPr lang="lv-LV" sz="2800" dirty="0" smtClean="0"/>
              <a:t>, bet ar </a:t>
            </a:r>
            <a:r>
              <a:rPr lang="lv-LV" sz="2800" b="1" dirty="0" smtClean="0"/>
              <a:t>evaņģēliju</a:t>
            </a:r>
          </a:p>
          <a:p>
            <a:pPr>
              <a:lnSpc>
                <a:spcPts val="3200"/>
              </a:lnSpc>
              <a:buFont typeface="Arial" pitchFamily="34" charset="0"/>
              <a:buChar char="•"/>
            </a:pPr>
            <a:r>
              <a:rPr lang="lv-LV" sz="2800" b="1" dirty="0" smtClean="0"/>
              <a:t>Pāvils: </a:t>
            </a:r>
            <a:r>
              <a:rPr lang="lv-LV" sz="2800" i="1" dirty="0" smtClean="0"/>
              <a:t>“To vien vēlos no jums dabūt zināt: vai jūs Garu esat saņēmuši ar bauslības darbiem vai ar ticības sludināšanu?” </a:t>
            </a:r>
            <a:r>
              <a:rPr lang="lv-LV" sz="2800" dirty="0" smtClean="0"/>
              <a:t>(Gal.3:2)</a:t>
            </a:r>
          </a:p>
          <a:p>
            <a:pPr>
              <a:lnSpc>
                <a:spcPts val="3200"/>
              </a:lnSpc>
              <a:buFont typeface="Arial" pitchFamily="34" charset="0"/>
              <a:buChar char="•"/>
            </a:pPr>
            <a:r>
              <a:rPr lang="lv-LV" sz="2800" b="1" dirty="0" smtClean="0"/>
              <a:t>Pāvils tālāk</a:t>
            </a:r>
            <a:r>
              <a:rPr lang="lv-LV" sz="2800" dirty="0" smtClean="0"/>
              <a:t>: “</a:t>
            </a:r>
            <a:r>
              <a:rPr lang="lv-LV" sz="2800" i="1" dirty="0" smtClean="0"/>
              <a:t>Gara auglis ir: mīlestība, prieks, miers, pacietība, laipnība, labprātība, uzticamība, lēnprātība, atturība</a:t>
            </a:r>
            <a:r>
              <a:rPr lang="lv-LV" sz="2800" dirty="0" smtClean="0"/>
              <a:t>.” (Gal.5:22) Vai te </a:t>
            </a:r>
            <a:r>
              <a:rPr lang="lv-LV" sz="2800" b="1" dirty="0" smtClean="0"/>
              <a:t>redzat kādu darbu</a:t>
            </a:r>
            <a:r>
              <a:rPr lang="lv-LV" sz="2800" dirty="0" smtClean="0"/>
              <a:t>?</a:t>
            </a:r>
          </a:p>
          <a:p>
            <a:pPr>
              <a:lnSpc>
                <a:spcPts val="3200"/>
              </a:lnSpc>
              <a:buFont typeface="Arial" pitchFamily="34" charset="0"/>
              <a:buChar char="•"/>
            </a:pPr>
            <a:r>
              <a:rPr lang="lv-LV" sz="2800" b="1" dirty="0" smtClean="0"/>
              <a:t>Augļiem nāk līdzi darbi!</a:t>
            </a:r>
            <a:r>
              <a:rPr lang="lv-LV" sz="2800" dirty="0" smtClean="0"/>
              <a:t> Bet </a:t>
            </a:r>
            <a:r>
              <a:rPr lang="lv-LV" sz="2800" b="1" dirty="0" smtClean="0"/>
              <a:t>otrādāk gan nē!</a:t>
            </a:r>
            <a:r>
              <a:rPr lang="lv-LV" sz="2800" dirty="0" smtClean="0"/>
              <a:t> </a:t>
            </a:r>
          </a:p>
          <a:p>
            <a:pPr>
              <a:lnSpc>
                <a:spcPts val="3200"/>
              </a:lnSpc>
            </a:pPr>
            <a:r>
              <a:rPr lang="lv-LV" sz="2800" dirty="0" smtClean="0"/>
              <a:t>Luters: “</a:t>
            </a:r>
            <a:r>
              <a:rPr lang="lv-LV" sz="2800" i="1" dirty="0" smtClean="0"/>
              <a:t>Ticība ir tik dzīva, darbīga, varena lieta, ka tā ne brīdi nemitas darīt labu; tā arī nejautā vai vajag darīt labus darbus. Pirms vēl jautāsi, tā jau dara šos darbus un turpina tos darīt bez mitas.</a:t>
            </a:r>
            <a:r>
              <a:rPr lang="lv-LV" sz="2800" dirty="0" smtClean="0"/>
              <a:t>”</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17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spcBef>
                <a:spcPct val="0"/>
              </a:spcBef>
              <a:buFontTx/>
              <a:buNone/>
            </a:pPr>
            <a:r>
              <a:rPr lang="lv-LV" sz="2800" i="1" smtClean="0"/>
              <a:t>41 Kungs viņai atbildēja: "Marta, Marta, tu par daudz ko esi norūpējies un satraukusies, 42 bet ir tikai viena lieta nepieciešama, Marija sev izvēlējusies labāko daļu, tā viņai netiks atņemta."</a:t>
            </a:r>
            <a:endParaRPr lang="lv-LV" sz="2000" smtClean="0"/>
          </a:p>
        </p:txBody>
      </p:sp>
      <p:sp>
        <p:nvSpPr>
          <p:cNvPr id="8196" name="Slide Number Placeholder 3"/>
          <p:cNvSpPr>
            <a:spLocks noGrp="1"/>
          </p:cNvSpPr>
          <p:nvPr>
            <p:ph type="sldNum" sz="quarter" idx="12"/>
          </p:nvPr>
        </p:nvSpPr>
        <p:spPr>
          <a:noFill/>
        </p:spPr>
        <p:txBody>
          <a:bodyPr/>
          <a:lstStyle/>
          <a:p>
            <a:fld id="{06379F80-EBA6-459F-A375-0D83CD33E766}" type="slidenum">
              <a:rPr lang="lv-LV" smtClean="0"/>
              <a:pPr/>
              <a:t>18</a:t>
            </a:fld>
            <a:endParaRPr lang="lv-LV" smtClean="0"/>
          </a:p>
        </p:txBody>
      </p:sp>
      <p:pic>
        <p:nvPicPr>
          <p:cNvPr id="56322" name="Picture 2" descr="https://media.ldscdn.org/images/media-library/gospel-art/new-testament/jesus-mary-martha-396319-print-do-not-copy-notice.jpg"/>
          <p:cNvPicPr>
            <a:picLocks noChangeAspect="1" noChangeArrowheads="1"/>
          </p:cNvPicPr>
          <p:nvPr/>
        </p:nvPicPr>
        <p:blipFill>
          <a:blip r:embed="rId2" cstate="print"/>
          <a:srcRect/>
          <a:stretch>
            <a:fillRect/>
          </a:stretch>
        </p:blipFill>
        <p:spPr bwMode="auto">
          <a:xfrm>
            <a:off x="5000628" y="1500174"/>
            <a:ext cx="4143372" cy="5311469"/>
          </a:xfrm>
          <a:prstGeom prst="rect">
            <a:avLst/>
          </a:prstGeom>
          <a:ln>
            <a:noFill/>
          </a:ln>
          <a:effectLst>
            <a:softEdge rad="112500"/>
          </a:effectLst>
        </p:spPr>
      </p:pic>
      <p:sp>
        <p:nvSpPr>
          <p:cNvPr id="6" name="Rounded Rectangle 5"/>
          <p:cNvSpPr/>
          <p:nvPr/>
        </p:nvSpPr>
        <p:spPr>
          <a:xfrm>
            <a:off x="179512" y="2060848"/>
            <a:ext cx="4824536" cy="16561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Marta, Marta, tu par daudz ko esi norūpējusies</a:t>
            </a:r>
            <a:endParaRPr lang="en-US" sz="3600" dirty="0">
              <a:solidFill>
                <a:schemeClr val="tx1"/>
              </a:solidFill>
            </a:endParaRPr>
          </a:p>
        </p:txBody>
      </p:sp>
      <p:sp>
        <p:nvSpPr>
          <p:cNvPr id="8" name="Rounded Rectangle 7"/>
          <p:cNvSpPr/>
          <p:nvPr/>
        </p:nvSpPr>
        <p:spPr>
          <a:xfrm>
            <a:off x="179512" y="3933056"/>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Marija sev izvēlējusies labāko</a:t>
            </a:r>
            <a:endParaRPr lang="en-US" sz="3600" dirty="0">
              <a:solidFill>
                <a:schemeClr val="tx1"/>
              </a:solidFill>
            </a:endParaRPr>
          </a:p>
        </p:txBody>
      </p:sp>
      <p:sp>
        <p:nvSpPr>
          <p:cNvPr id="9" name="Rounded Rectangle 8"/>
          <p:cNvSpPr/>
          <p:nvPr/>
        </p:nvSpPr>
        <p:spPr>
          <a:xfrm>
            <a:off x="179512" y="5301208"/>
            <a:ext cx="4752528"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Marta, seko Marijas piemēram!</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6322"/>
                                        </p:tgtEl>
                                        <p:attrNameLst>
                                          <p:attrName>style.visibility</p:attrName>
                                        </p:attrNameLst>
                                      </p:cBhvr>
                                      <p:to>
                                        <p:strVal val="visible"/>
                                      </p:to>
                                    </p:set>
                                    <p:animEffect transition="in" filter="fade">
                                      <p:cBhvr>
                                        <p:cTn id="11" dur="2000"/>
                                        <p:tgtEl>
                                          <p:spTgt spid="563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27384"/>
            <a:ext cx="8229600" cy="850900"/>
          </a:xfrm>
        </p:spPr>
        <p:txBody>
          <a:bodyPr/>
          <a:lstStyle/>
          <a:p>
            <a:pPr eaLnBrk="1" hangingPunct="1"/>
            <a:r>
              <a:rPr lang="lv-LV" sz="4800" b="1" dirty="0" smtClean="0">
                <a:solidFill>
                  <a:schemeClr val="tx1"/>
                </a:solidFill>
              </a:rPr>
              <a:t>Noslēgums</a:t>
            </a:r>
          </a:p>
        </p:txBody>
      </p:sp>
      <p:sp>
        <p:nvSpPr>
          <p:cNvPr id="9220" name="Slide Number Placeholder 3"/>
          <p:cNvSpPr>
            <a:spLocks noGrp="1"/>
          </p:cNvSpPr>
          <p:nvPr>
            <p:ph type="sldNum" sz="quarter" idx="12"/>
          </p:nvPr>
        </p:nvSpPr>
        <p:spPr>
          <a:noFill/>
        </p:spPr>
        <p:txBody>
          <a:bodyPr/>
          <a:lstStyle/>
          <a:p>
            <a:fld id="{3E513EB6-0A76-4D34-B72E-A0F461005C03}" type="slidenum">
              <a:rPr lang="lv-LV" smtClean="0"/>
              <a:pPr/>
              <a:t>19</a:t>
            </a:fld>
            <a:endParaRPr lang="lv-LV" smtClean="0"/>
          </a:p>
        </p:txBody>
      </p:sp>
      <p:pic>
        <p:nvPicPr>
          <p:cNvPr id="40962" name="Picture 2" descr="http://www1.usw.salvationarmy.org/images/usw.www_usw_wm/marymartha2.png"/>
          <p:cNvPicPr>
            <a:picLocks noChangeAspect="1" noChangeArrowheads="1"/>
          </p:cNvPicPr>
          <p:nvPr/>
        </p:nvPicPr>
        <p:blipFill>
          <a:blip r:embed="rId2" cstate="print"/>
          <a:srcRect/>
          <a:stretch>
            <a:fillRect/>
          </a:stretch>
        </p:blipFill>
        <p:spPr bwMode="auto">
          <a:xfrm>
            <a:off x="5500693" y="836712"/>
            <a:ext cx="3643307" cy="5214974"/>
          </a:xfrm>
          <a:prstGeom prst="rect">
            <a:avLst/>
          </a:prstGeom>
          <a:ln>
            <a:noFill/>
          </a:ln>
          <a:effectLst>
            <a:softEdge rad="112500"/>
          </a:effectLst>
        </p:spPr>
      </p:pic>
      <p:sp>
        <p:nvSpPr>
          <p:cNvPr id="6" name="Rounded Rectangle 5"/>
          <p:cNvSpPr/>
          <p:nvPr/>
        </p:nvSpPr>
        <p:spPr>
          <a:xfrm>
            <a:off x="395536" y="764704"/>
            <a:ext cx="4752528" cy="64807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Rosība ir vajadzīga</a:t>
            </a:r>
            <a:endParaRPr lang="en-US" sz="3600" dirty="0">
              <a:solidFill>
                <a:schemeClr val="tx1"/>
              </a:solidFill>
            </a:endParaRPr>
          </a:p>
        </p:txBody>
      </p:sp>
      <p:sp>
        <p:nvSpPr>
          <p:cNvPr id="8" name="Rounded Rectangle 7"/>
          <p:cNvSpPr/>
          <p:nvPr/>
        </p:nvSpPr>
        <p:spPr>
          <a:xfrm>
            <a:off x="395536" y="1556792"/>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Jāsaprot – kad klausīties, kad kalpot</a:t>
            </a:r>
            <a:endParaRPr lang="en-US" sz="3600" dirty="0">
              <a:solidFill>
                <a:schemeClr val="tx1"/>
              </a:solidFill>
            </a:endParaRPr>
          </a:p>
        </p:txBody>
      </p:sp>
      <p:sp>
        <p:nvSpPr>
          <p:cNvPr id="9" name="Rounded Rectangle 8"/>
          <p:cNvSpPr/>
          <p:nvPr/>
        </p:nvSpPr>
        <p:spPr>
          <a:xfrm>
            <a:off x="395536" y="2708920"/>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Kad ir svētdiena, ir jānorimst darbiem</a:t>
            </a:r>
            <a:endParaRPr lang="en-US" sz="3600" dirty="0">
              <a:solidFill>
                <a:schemeClr val="tx1"/>
              </a:solidFill>
            </a:endParaRPr>
          </a:p>
        </p:txBody>
      </p:sp>
      <p:sp>
        <p:nvSpPr>
          <p:cNvPr id="10" name="Rounded Rectangle 9"/>
          <p:cNvSpPr/>
          <p:nvPr/>
        </p:nvSpPr>
        <p:spPr>
          <a:xfrm>
            <a:off x="395536" y="3789040"/>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Kad Jēzus runā, ir jāklausās</a:t>
            </a:r>
            <a:endParaRPr lang="en-US" sz="3600" dirty="0">
              <a:solidFill>
                <a:schemeClr val="tx1"/>
              </a:solidFill>
            </a:endParaRPr>
          </a:p>
        </p:txBody>
      </p:sp>
      <p:sp>
        <p:nvSpPr>
          <p:cNvPr id="11" name="Rounded Rectangle 10"/>
          <p:cNvSpPr/>
          <p:nvPr/>
        </p:nvSpPr>
        <p:spPr>
          <a:xfrm>
            <a:off x="395536" y="5733256"/>
            <a:ext cx="475252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Kad Jēzus beidzis runāt, jāsāk kalpot</a:t>
            </a:r>
            <a:endParaRPr lang="en-US" sz="3600" dirty="0">
              <a:solidFill>
                <a:schemeClr val="tx1"/>
              </a:solidFill>
            </a:endParaRPr>
          </a:p>
        </p:txBody>
      </p:sp>
      <p:sp>
        <p:nvSpPr>
          <p:cNvPr id="12" name="Rounded Rectangle 11"/>
          <p:cNvSpPr/>
          <p:nvPr/>
        </p:nvSpPr>
        <p:spPr>
          <a:xfrm>
            <a:off x="395536" y="4941168"/>
            <a:ext cx="4752528" cy="64807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Jēzus maina sirdis</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2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27088" y="306388"/>
            <a:ext cx="8229600" cy="836612"/>
          </a:xfrm>
        </p:spPr>
        <p:txBody>
          <a:bodyPr/>
          <a:lstStyle/>
          <a:p>
            <a:pPr eaLnBrk="1" hangingPunct="1"/>
            <a:r>
              <a:rPr lang="lv-LV" b="1" dirty="0" smtClean="0">
                <a:solidFill>
                  <a:schemeClr val="tx1"/>
                </a:solidFill>
              </a:rPr>
              <a:t>Lk.10:38-42 Marta un Marija</a:t>
            </a:r>
          </a:p>
        </p:txBody>
      </p:sp>
      <p:sp>
        <p:nvSpPr>
          <p:cNvPr id="3075" name="Rectangle 3"/>
          <p:cNvSpPr>
            <a:spLocks noGrp="1" noChangeArrowheads="1"/>
          </p:cNvSpPr>
          <p:nvPr>
            <p:ph type="body" idx="1"/>
          </p:nvPr>
        </p:nvSpPr>
        <p:spPr>
          <a:xfrm>
            <a:off x="-323850" y="1395413"/>
            <a:ext cx="9467850" cy="1176337"/>
          </a:xfrm>
        </p:spPr>
        <p:txBody>
          <a:bodyPr/>
          <a:lstStyle/>
          <a:p>
            <a:pPr algn="just">
              <a:buFontTx/>
              <a:buNone/>
            </a:pPr>
            <a:r>
              <a:rPr lang="lv-LV" sz="2000" dirty="0" smtClean="0"/>
              <a:t>     </a:t>
            </a:r>
            <a:r>
              <a:rPr lang="lv-LV" sz="2800" i="1" dirty="0" smtClean="0"/>
              <a:t>38 Tālāk iedami, viņi iegāja kādā ciemā. Kāda sieviete, vārdā Marta, uzņēma Viņu savā namā. 39 Viņai bija māsa, vārdā Marija. Tā apsēdās pie Tā Kunga kājām un klausījās Viņa vārdos. 40 Bet Marta, nopūlējusies daudz Viņam kalpodama, nostājās Viņa priekšā un sacīja: "Kungs, vai Tev nerūp tas, ka mana māsa ir pametusi mani vienu, lai es kalpotu? Saki taču viņai, lai viņa man palīdz." 41 Kungs viņai atbildēja: "Marta, Marta, tu par daudz ko esi norūpējies un satraukusies, 42 bet ir tikai viena lieta nepieciešama, Marija sev izvēlējusies labāko daļu, tā viņai netiks atņemta."</a:t>
            </a:r>
            <a:endParaRPr lang="lv-LV" sz="2000" dirty="0"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926BF920-0510-4DA6-ADE8-C09FD1037EE7}" type="slidenum">
              <a:rPr lang="lv-LV" smtClean="0"/>
              <a:pPr/>
              <a:t>2</a:t>
            </a:fld>
            <a:endParaRPr lang="lv-LV" smtClean="0"/>
          </a:p>
        </p:txBody>
      </p:sp>
      <p:sp>
        <p:nvSpPr>
          <p:cNvPr id="3079" name="Rectangle 3"/>
          <p:cNvSpPr>
            <a:spLocks noChangeArrowheads="1"/>
          </p:cNvSpPr>
          <p:nvPr/>
        </p:nvSpPr>
        <p:spPr bwMode="auto">
          <a:xfrm>
            <a:off x="5580063" y="10318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3080"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latin typeface="Verdana" pitchFamily="34" charset="0"/>
              </a:rPr>
              <a:t>11</a:t>
            </a:r>
            <a:r>
              <a:rPr lang="lv-LV" sz="2000" b="1" dirty="0" smtClean="0">
                <a:latin typeface="Verdana" pitchFamily="34" charset="0"/>
              </a:rPr>
              <a:t>.jūn.2023</a:t>
            </a:r>
            <a:r>
              <a:rPr lang="lv-LV" sz="2000" b="1" dirty="0" smtClean="0">
                <a:latin typeface="Verdana" pitchFamily="34" charset="0"/>
              </a:rPr>
              <a:t>.</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B7FC0DA8-AB8D-42F9-A6DF-771AD64A17D9}" type="slidenum">
              <a:rPr lang="lv-LV" smtClean="0"/>
              <a:pPr/>
              <a:t>20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337790"/>
            <a:ext cx="9144000" cy="642938"/>
          </a:xfrm>
        </p:spPr>
        <p:txBody>
          <a:bodyPr/>
          <a:lstStyle/>
          <a:p>
            <a:pPr eaLnBrk="1" hangingPunct="1"/>
            <a:r>
              <a:rPr lang="lv-LV" b="1" dirty="0" smtClean="0">
                <a:solidFill>
                  <a:schemeClr val="tx1"/>
                </a:solidFill>
              </a:rPr>
              <a:t>Kāpēc Jēzus uzteic Mariju?</a:t>
            </a:r>
            <a:br>
              <a:rPr lang="lv-LV" b="1" dirty="0" smtClean="0">
                <a:solidFill>
                  <a:schemeClr val="tx1"/>
                </a:solidFill>
              </a:rPr>
            </a:br>
            <a:r>
              <a:rPr lang="lv-LV" b="1" dirty="0" smtClean="0">
                <a:solidFill>
                  <a:schemeClr val="tx1"/>
                </a:solidFill>
              </a:rPr>
              <a:t>Kāpēc Jēzus neuzslavē Martu?</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3</a:t>
            </a:fld>
            <a:endParaRPr lang="lv-LV" smtClean="0"/>
          </a:p>
        </p:txBody>
      </p:sp>
      <p:pic>
        <p:nvPicPr>
          <p:cNvPr id="6" name="Picture 9" descr="http://www.blanchardstownparish.ie/wp-content/uploads/2016/07/martha-and-mary-1.jpg"/>
          <p:cNvPicPr>
            <a:picLocks noChangeAspect="1" noChangeArrowheads="1"/>
          </p:cNvPicPr>
          <p:nvPr/>
        </p:nvPicPr>
        <p:blipFill>
          <a:blip r:embed="rId2" cstate="print"/>
          <a:srcRect/>
          <a:stretch>
            <a:fillRect/>
          </a:stretch>
        </p:blipFill>
        <p:spPr bwMode="auto">
          <a:xfrm>
            <a:off x="500034" y="1272465"/>
            <a:ext cx="8286808" cy="551412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sz="5400" b="1" dirty="0" smtClean="0">
                <a:solidFill>
                  <a:schemeClr val="tx1"/>
                </a:solidFill>
              </a:rPr>
              <a:t>Kas ir lielāks darbs?</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4</a:t>
            </a:fld>
            <a:endParaRPr lang="lv-LV" smtClean="0"/>
          </a:p>
        </p:txBody>
      </p:sp>
      <p:pic>
        <p:nvPicPr>
          <p:cNvPr id="5" name="Picture 2" descr="Martha received him into her house. And [her] sister Mary sat at Jesus'  feet and heard his word. But Martha … | Mary of bethany, Jesus pictures,  Pictures of christ"/>
          <p:cNvPicPr>
            <a:picLocks noChangeAspect="1" noChangeArrowheads="1"/>
          </p:cNvPicPr>
          <p:nvPr/>
        </p:nvPicPr>
        <p:blipFill>
          <a:blip r:embed="rId2" cstate="print"/>
          <a:srcRect l="20461" t="41353" r="45252"/>
          <a:stretch>
            <a:fillRect/>
          </a:stretch>
        </p:blipFill>
        <p:spPr bwMode="auto">
          <a:xfrm>
            <a:off x="395536" y="1700808"/>
            <a:ext cx="3291816" cy="4182915"/>
          </a:xfrm>
          <a:prstGeom prst="rect">
            <a:avLst/>
          </a:prstGeom>
          <a:ln>
            <a:noFill/>
          </a:ln>
          <a:effectLst>
            <a:softEdge rad="112500"/>
          </a:effectLst>
        </p:spPr>
      </p:pic>
      <p:pic>
        <p:nvPicPr>
          <p:cNvPr id="7" name="Picture 2" descr="Martha received him into her house. And [her] sister Mary sat at Jesus'  feet and heard his word. But Martha … | Mary of bethany, Jesus pictures,  Pictures of christ"/>
          <p:cNvPicPr>
            <a:picLocks noChangeAspect="1" noChangeArrowheads="1"/>
          </p:cNvPicPr>
          <p:nvPr/>
        </p:nvPicPr>
        <p:blipFill>
          <a:blip r:embed="rId2" cstate="print"/>
          <a:srcRect l="26989" r="45252" b="56062"/>
          <a:stretch>
            <a:fillRect/>
          </a:stretch>
        </p:blipFill>
        <p:spPr bwMode="auto">
          <a:xfrm>
            <a:off x="5110516" y="1628800"/>
            <a:ext cx="3709956" cy="4362453"/>
          </a:xfrm>
          <a:prstGeom prst="rect">
            <a:avLst/>
          </a:prstGeom>
          <a:ln>
            <a:noFill/>
          </a:ln>
          <a:effectLst>
            <a:softEdge rad="112500"/>
          </a:effectLst>
        </p:spPr>
      </p:pic>
      <p:sp>
        <p:nvSpPr>
          <p:cNvPr id="8" name="Rectangle 2"/>
          <p:cNvSpPr txBox="1">
            <a:spLocks noChangeArrowheads="1"/>
          </p:cNvSpPr>
          <p:nvPr/>
        </p:nvSpPr>
        <p:spPr bwMode="auto">
          <a:xfrm>
            <a:off x="0"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9" name="Rectangle 2"/>
          <p:cNvSpPr txBox="1">
            <a:spLocks noChangeArrowheads="1"/>
          </p:cNvSpPr>
          <p:nvPr/>
        </p:nvSpPr>
        <p:spPr bwMode="auto">
          <a:xfrm>
            <a:off x="4860032"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Viesmīlība</a:t>
            </a:r>
          </a:p>
        </p:txBody>
      </p:sp>
      <p:sp>
        <p:nvSpPr>
          <p:cNvPr id="10" name="Rectangle 2"/>
          <p:cNvSpPr txBox="1">
            <a:spLocks noChangeArrowheads="1"/>
          </p:cNvSpPr>
          <p:nvPr/>
        </p:nvSpPr>
        <p:spPr bwMode="auto">
          <a:xfrm>
            <a:off x="0"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teoloģiski šis</a:t>
            </a:r>
          </a:p>
        </p:txBody>
      </p:sp>
      <p:sp>
        <p:nvSpPr>
          <p:cNvPr id="11" name="Rectangle 2"/>
          <p:cNvSpPr txBox="1">
            <a:spLocks noChangeArrowheads="1"/>
          </p:cNvSpPr>
          <p:nvPr/>
        </p:nvSpPr>
        <p:spPr bwMode="auto">
          <a:xfrm>
            <a:off x="4860032"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err="1" smtClean="0">
                <a:latin typeface="+mj-lt"/>
                <a:ea typeface="+mj-ea"/>
                <a:cs typeface="+mj-cs"/>
              </a:rPr>
              <a:t>morāl</a:t>
            </a:r>
            <a:r>
              <a:rPr kumimoji="0" lang="lv-LV" sz="4400" b="1" i="0" u="none" strike="noStrike" kern="0" cap="none" spc="0" normalizeH="0" baseline="0" noProof="0" dirty="0" smtClean="0">
                <a:ln>
                  <a:noFill/>
                </a:ln>
                <a:solidFill>
                  <a:schemeClr val="tx1"/>
                </a:solidFill>
                <a:effectLst/>
                <a:uLnTx/>
                <a:uFillTx/>
                <a:latin typeface="+mj-lt"/>
                <a:ea typeface="+mj-ea"/>
                <a:cs typeface="+mj-cs"/>
              </a:rPr>
              <a:t>i šis</a:t>
            </a:r>
          </a:p>
        </p:txBody>
      </p:sp>
      <p:sp>
        <p:nvSpPr>
          <p:cNvPr id="13" name="Rectangle 12"/>
          <p:cNvSpPr/>
          <p:nvPr/>
        </p:nvSpPr>
        <p:spPr>
          <a:xfrm>
            <a:off x="19659" y="908720"/>
            <a:ext cx="4264309" cy="769441"/>
          </a:xfrm>
          <a:prstGeom prst="rect">
            <a:avLst/>
          </a:prstGeom>
        </p:spPr>
        <p:txBody>
          <a:bodyPr wrap="none">
            <a:spAutoFit/>
          </a:bodyPr>
          <a:lstStyle/>
          <a:p>
            <a:pPr lvl="0" algn="ctr">
              <a:defRPr/>
            </a:pPr>
            <a:r>
              <a:rPr lang="lv-LV" sz="4400" b="1" kern="0" dirty="0" smtClean="0">
                <a:latin typeface="+mj-lt"/>
                <a:ea typeface="+mj-ea"/>
                <a:cs typeface="+mj-cs"/>
              </a:rPr>
              <a:t>Klausīties Jēzu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2000"/>
                                        <p:tgtEl>
                                          <p:spTgt spid="5"/>
                                        </p:tgtEl>
                                      </p:cBhvr>
                                    </p:animEffect>
                                  </p:childTnLst>
                                </p:cTn>
                              </p:par>
                              <p:par>
                                <p:cTn id="19" presetID="2" presetClass="entr" presetSubtype="8" fill="hold" grpId="0" nodeType="withEffect" nodePh="1">
                                  <p:stCondLst>
                                    <p:cond delay="0"/>
                                  </p:stCondLst>
                                  <p:endCondLst>
                                    <p:cond evt="begin" delay="0">
                                      <p:tn val="19"/>
                                    </p:cond>
                                  </p:end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childTnLst>
                          </p:cTn>
                        </p:par>
                        <p:par>
                          <p:cTn id="32" fill="hold">
                            <p:stCondLst>
                              <p:cond delay="5000"/>
                            </p:stCondLst>
                            <p:childTnLst>
                              <p:par>
                                <p:cTn id="33" presetID="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0-#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5500"/>
                            </p:stCondLst>
                            <p:childTnLst>
                              <p:par>
                                <p:cTn id="38" presetID="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0-#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0" grpId="0"/>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sz="5400" b="1" dirty="0" smtClean="0">
                <a:solidFill>
                  <a:schemeClr val="tx1"/>
                </a:solidFill>
              </a:rPr>
              <a:t>Kas ir lielāks darbs?</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5</a:t>
            </a:fld>
            <a:endParaRPr lang="lv-LV" smtClean="0"/>
          </a:p>
        </p:txBody>
      </p:sp>
      <p:sp>
        <p:nvSpPr>
          <p:cNvPr id="8" name="Rectangle 2"/>
          <p:cNvSpPr txBox="1">
            <a:spLocks noChangeArrowheads="1"/>
          </p:cNvSpPr>
          <p:nvPr/>
        </p:nvSpPr>
        <p:spPr bwMode="auto">
          <a:xfrm>
            <a:off x="0"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Dievkalpojums</a:t>
            </a:r>
          </a:p>
        </p:txBody>
      </p:sp>
      <p:sp>
        <p:nvSpPr>
          <p:cNvPr id="9" name="Rectangle 2"/>
          <p:cNvSpPr txBox="1">
            <a:spLocks noChangeArrowheads="1"/>
          </p:cNvSpPr>
          <p:nvPr/>
        </p:nvSpPr>
        <p:spPr bwMode="auto">
          <a:xfrm>
            <a:off x="4860032"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Strādāt dārzā</a:t>
            </a:r>
          </a:p>
        </p:txBody>
      </p:sp>
      <p:sp>
        <p:nvSpPr>
          <p:cNvPr id="10" name="Rectangle 2"/>
          <p:cNvSpPr txBox="1">
            <a:spLocks noChangeArrowheads="1"/>
          </p:cNvSpPr>
          <p:nvPr/>
        </p:nvSpPr>
        <p:spPr bwMode="auto">
          <a:xfrm>
            <a:off x="0"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teoloģiski šis</a:t>
            </a:r>
          </a:p>
        </p:txBody>
      </p:sp>
      <p:sp>
        <p:nvSpPr>
          <p:cNvPr id="11" name="Rectangle 2"/>
          <p:cNvSpPr txBox="1">
            <a:spLocks noChangeArrowheads="1"/>
          </p:cNvSpPr>
          <p:nvPr/>
        </p:nvSpPr>
        <p:spPr bwMode="auto">
          <a:xfrm>
            <a:off x="4860032"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err="1" smtClean="0">
                <a:latin typeface="+mj-lt"/>
                <a:ea typeface="+mj-ea"/>
                <a:cs typeface="+mj-cs"/>
              </a:rPr>
              <a:t>morāl</a:t>
            </a:r>
            <a:r>
              <a:rPr kumimoji="0" lang="lv-LV" sz="4400" b="1" i="0" u="none" strike="noStrike" kern="0" cap="none" spc="0" normalizeH="0" baseline="0" noProof="0" dirty="0" smtClean="0">
                <a:ln>
                  <a:noFill/>
                </a:ln>
                <a:solidFill>
                  <a:schemeClr val="tx1"/>
                </a:solidFill>
                <a:effectLst/>
                <a:uLnTx/>
                <a:uFillTx/>
                <a:latin typeface="+mj-lt"/>
                <a:ea typeface="+mj-ea"/>
                <a:cs typeface="+mj-cs"/>
              </a:rPr>
              <a:t>i šis</a:t>
            </a:r>
          </a:p>
        </p:txBody>
      </p:sp>
      <p:pic>
        <p:nvPicPr>
          <p:cNvPr id="13" name="Picture 12" descr="church.png"/>
          <p:cNvPicPr>
            <a:picLocks noChangeAspect="1"/>
          </p:cNvPicPr>
          <p:nvPr/>
        </p:nvPicPr>
        <p:blipFill>
          <a:blip r:embed="rId2" cstate="print"/>
          <a:stretch>
            <a:fillRect/>
          </a:stretch>
        </p:blipFill>
        <p:spPr>
          <a:xfrm>
            <a:off x="251520" y="1988840"/>
            <a:ext cx="3744416" cy="3744416"/>
          </a:xfrm>
          <a:prstGeom prst="rect">
            <a:avLst/>
          </a:prstGeom>
        </p:spPr>
      </p:pic>
      <p:pic>
        <p:nvPicPr>
          <p:cNvPr id="14" name="Picture 13" descr="gardening.png"/>
          <p:cNvPicPr>
            <a:picLocks noChangeAspect="1"/>
          </p:cNvPicPr>
          <p:nvPr/>
        </p:nvPicPr>
        <p:blipFill>
          <a:blip r:embed="rId3" cstate="print"/>
          <a:stretch>
            <a:fillRect/>
          </a:stretch>
        </p:blipFill>
        <p:spPr>
          <a:xfrm>
            <a:off x="5353654" y="2348880"/>
            <a:ext cx="3394810" cy="3394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2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4500"/>
                            </p:stCondLst>
                            <p:childTnLst>
                              <p:par>
                                <p:cTn id="26" presetID="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scension.png"/>
          <p:cNvPicPr>
            <a:picLocks noChangeAspect="1"/>
          </p:cNvPicPr>
          <p:nvPr/>
        </p:nvPicPr>
        <p:blipFill>
          <a:blip r:embed="rId2" cstate="print"/>
          <a:stretch>
            <a:fillRect/>
          </a:stretch>
        </p:blipFill>
        <p:spPr>
          <a:xfrm>
            <a:off x="3347864" y="1340768"/>
            <a:ext cx="3878256" cy="3878256"/>
          </a:xfrm>
          <a:prstGeom prst="rect">
            <a:avLst/>
          </a:prstGeom>
        </p:spPr>
      </p:pic>
      <p:pic>
        <p:nvPicPr>
          <p:cNvPr id="5" name="Picture 4" descr="bible.png"/>
          <p:cNvPicPr>
            <a:picLocks noChangeAspect="1"/>
          </p:cNvPicPr>
          <p:nvPr/>
        </p:nvPicPr>
        <p:blipFill>
          <a:blip r:embed="rId3" cstate="print"/>
          <a:stretch>
            <a:fillRect/>
          </a:stretch>
        </p:blipFill>
        <p:spPr>
          <a:xfrm>
            <a:off x="6444208" y="1916832"/>
            <a:ext cx="3096344" cy="3096344"/>
          </a:xfrm>
          <a:prstGeom prst="rect">
            <a:avLst/>
          </a:prstGeom>
        </p:spPr>
      </p:pic>
      <p:sp>
        <p:nvSpPr>
          <p:cNvPr id="10243" name="Rectangle 2"/>
          <p:cNvSpPr>
            <a:spLocks noGrp="1" noChangeArrowheads="1"/>
          </p:cNvSpPr>
          <p:nvPr>
            <p:ph type="title" idx="4294967295"/>
          </p:nvPr>
        </p:nvSpPr>
        <p:spPr>
          <a:xfrm>
            <a:off x="0" y="337790"/>
            <a:ext cx="9144000" cy="642938"/>
          </a:xfrm>
        </p:spPr>
        <p:txBody>
          <a:bodyPr/>
          <a:lstStyle/>
          <a:p>
            <a:pPr eaLnBrk="1" hangingPunct="1"/>
            <a:r>
              <a:rPr lang="lv-LV" b="1" dirty="0" smtClean="0">
                <a:solidFill>
                  <a:schemeClr val="tx1"/>
                </a:solidFill>
              </a:rPr>
              <a:t>Kāpēc klausīties Jēzu ir lielāka lieta par viesmīlību?</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6</a:t>
            </a:fld>
            <a:endParaRPr lang="lv-LV" smtClean="0"/>
          </a:p>
        </p:txBody>
      </p:sp>
      <p:sp>
        <p:nvSpPr>
          <p:cNvPr id="6" name="Rounded Rectangle 5"/>
          <p:cNvSpPr/>
          <p:nvPr/>
        </p:nvSpPr>
        <p:spPr>
          <a:xfrm>
            <a:off x="395536" y="1916832"/>
            <a:ext cx="2736304"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3. bauslis</a:t>
            </a:r>
            <a:endParaRPr lang="en-US" sz="3600" b="1" dirty="0">
              <a:solidFill>
                <a:schemeClr val="tx1"/>
              </a:solidFill>
            </a:endParaRPr>
          </a:p>
        </p:txBody>
      </p:sp>
      <p:sp>
        <p:nvSpPr>
          <p:cNvPr id="8" name="Rounded Rectangle 7"/>
          <p:cNvSpPr/>
          <p:nvPr/>
        </p:nvSpPr>
        <p:spPr>
          <a:xfrm>
            <a:off x="179512" y="3501008"/>
            <a:ext cx="3096344" cy="22322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Visu pārējo baušļu pildīšanas pamatā</a:t>
            </a:r>
            <a:endParaRPr lang="en-US" sz="3600" b="1" dirty="0">
              <a:solidFill>
                <a:schemeClr val="tx1"/>
              </a:solidFill>
            </a:endParaRPr>
          </a:p>
        </p:txBody>
      </p:sp>
      <p:sp>
        <p:nvSpPr>
          <p:cNvPr id="9" name="Rounded Rectangle 8"/>
          <p:cNvSpPr/>
          <p:nvPr/>
        </p:nvSpPr>
        <p:spPr>
          <a:xfrm>
            <a:off x="3707904" y="5517232"/>
            <a:ext cx="403244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Jēzus mācība maina sirdis</a:t>
            </a:r>
            <a:endParaRPr lang="en-US"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962C5AA-D890-45E5-B7A1-74DB508E71D7}" type="slidenum">
              <a:rPr lang="en-US" smtClean="0"/>
              <a:pPr/>
              <a:t>7</a:t>
            </a:fld>
            <a:endParaRPr lang="en-US" smtClean="0"/>
          </a:p>
        </p:txBody>
      </p:sp>
      <p:sp>
        <p:nvSpPr>
          <p:cNvPr id="48130" name="Rectangle 2"/>
          <p:cNvSpPr>
            <a:spLocks noGrp="1" noChangeArrowheads="1"/>
          </p:cNvSpPr>
          <p:nvPr>
            <p:ph type="title"/>
          </p:nvPr>
        </p:nvSpPr>
        <p:spPr>
          <a:xfrm>
            <a:off x="0" y="0"/>
            <a:ext cx="9144000" cy="706438"/>
          </a:xfrm>
        </p:spPr>
        <p:txBody>
          <a:bodyPr/>
          <a:lstStyle/>
          <a:p>
            <a:pPr marL="762000" indent="-762000" eaLnBrk="1" hangingPunct="1">
              <a:defRPr/>
            </a:pPr>
            <a:r>
              <a:rPr lang="lv-LV" b="1" dirty="0" smtClean="0">
                <a:solidFill>
                  <a:schemeClr val="tx1"/>
                </a:solidFill>
              </a:rPr>
              <a:t>Kas izriet no Dieva vārda</a:t>
            </a:r>
            <a:endParaRPr lang="en-US" b="1" dirty="0" smtClean="0">
              <a:solidFill>
                <a:schemeClr val="tx1"/>
              </a:solidFill>
            </a:endParaRPr>
          </a:p>
        </p:txBody>
      </p:sp>
      <p:sp>
        <p:nvSpPr>
          <p:cNvPr id="17415" name="Rectangle 6"/>
          <p:cNvSpPr>
            <a:spLocks noChangeArrowheads="1"/>
          </p:cNvSpPr>
          <p:nvPr/>
        </p:nvSpPr>
        <p:spPr bwMode="auto">
          <a:xfrm>
            <a:off x="0" y="4940300"/>
            <a:ext cx="6786563" cy="457200"/>
          </a:xfrm>
          <a:prstGeom prst="rect">
            <a:avLst/>
          </a:prstGeom>
          <a:noFill/>
          <a:ln w="9525">
            <a:noFill/>
            <a:miter lim="800000"/>
            <a:headEnd/>
            <a:tailEnd/>
          </a:ln>
        </p:spPr>
        <p:txBody>
          <a:bodyPr>
            <a:spAutoFit/>
          </a:bodyPr>
          <a:lstStyle/>
          <a:p>
            <a:pPr algn="just" eaLnBrk="1" hangingPunct="1">
              <a:buFont typeface="Wingdings" pitchFamily="2" charset="2"/>
              <a:buChar char="§"/>
            </a:pPr>
            <a:endParaRPr lang="lv-LV" sz="2400"/>
          </a:p>
        </p:txBody>
      </p:sp>
      <p:pic>
        <p:nvPicPr>
          <p:cNvPr id="1026" name="Picture 2" descr="Saistīts attēls"/>
          <p:cNvPicPr>
            <a:picLocks noChangeAspect="1" noChangeArrowheads="1"/>
          </p:cNvPicPr>
          <p:nvPr/>
        </p:nvPicPr>
        <p:blipFill>
          <a:blip r:embed="rId2" cstate="print"/>
          <a:srcRect b="7695"/>
          <a:stretch>
            <a:fillRect/>
          </a:stretch>
        </p:blipFill>
        <p:spPr bwMode="auto">
          <a:xfrm>
            <a:off x="0" y="1232756"/>
            <a:ext cx="9144000" cy="5625244"/>
          </a:xfrm>
          <a:prstGeom prst="rect">
            <a:avLst/>
          </a:prstGeom>
          <a:ln>
            <a:noFill/>
          </a:ln>
          <a:effectLst>
            <a:softEdge rad="112500"/>
          </a:effectLst>
        </p:spPr>
      </p:pic>
      <p:sp>
        <p:nvSpPr>
          <p:cNvPr id="10" name="Rectangle 2"/>
          <p:cNvSpPr txBox="1">
            <a:spLocks noChangeArrowheads="1"/>
          </p:cNvSpPr>
          <p:nvPr/>
        </p:nvSpPr>
        <p:spPr bwMode="auto">
          <a:xfrm>
            <a:off x="0" y="6319235"/>
            <a:ext cx="9144000"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Dieva vārda</a:t>
            </a:r>
            <a:r>
              <a:rPr kumimoji="0" lang="lv-LV" sz="3600" b="1" i="0" u="none" strike="noStrike" kern="0" cap="none" spc="0" normalizeH="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dzirdēšana</a:t>
            </a:r>
            <a:endParaRPr kumimoji="0" lang="en-US" sz="36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1" name="Rectangle 2"/>
          <p:cNvSpPr txBox="1">
            <a:spLocks noChangeArrowheads="1"/>
          </p:cNvSpPr>
          <p:nvPr/>
        </p:nvSpPr>
        <p:spPr bwMode="auto">
          <a:xfrm>
            <a:off x="-396552" y="3861048"/>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Laulības godāšana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4" name="Rectangle 2"/>
          <p:cNvSpPr txBox="1">
            <a:spLocks noChangeArrowheads="1"/>
          </p:cNvSpPr>
          <p:nvPr/>
        </p:nvSpPr>
        <p:spPr bwMode="auto">
          <a:xfrm>
            <a:off x="0" y="19528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Mīlēt Dievu</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5" name="Rectangle 2"/>
          <p:cNvSpPr txBox="1">
            <a:spLocks noChangeArrowheads="1"/>
          </p:cNvSpPr>
          <p:nvPr/>
        </p:nvSpPr>
        <p:spPr bwMode="auto">
          <a:xfrm>
            <a:off x="2771800" y="1196752"/>
            <a:ext cx="3456384" cy="10989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indent="-762000" algn="ctr" eaLnBrk="1" hangingPunct="1">
              <a:defRPr/>
            </a:pPr>
            <a:r>
              <a:rPr lang="lv-LV" sz="3600" b="1" kern="0" dirty="0" smtClean="0">
                <a:solidFill>
                  <a:srgbClr val="0070C0"/>
                </a:solidFill>
                <a:effectLst>
                  <a:outerShdw blurRad="38100" dist="38100" dir="2700000" algn="tl">
                    <a:srgbClr val="000000">
                      <a:alpha val="43137"/>
                    </a:srgbClr>
                  </a:outerShdw>
                </a:effectLst>
                <a:latin typeface="+mj-lt"/>
                <a:ea typeface="+mj-ea"/>
                <a:cs typeface="+mj-cs"/>
              </a:rPr>
              <a:t>Ticība Kristum</a:t>
            </a:r>
            <a:endParaRPr lang="en-US" sz="3600" b="1" kern="0" dirty="0" smtClean="0">
              <a:solidFill>
                <a:srgbClr val="0070C0"/>
              </a:solidFill>
              <a:effectLst>
                <a:outerShdw blurRad="38100" dist="38100" dir="2700000" algn="tl">
                  <a:srgbClr val="000000">
                    <a:alpha val="43137"/>
                  </a:srgbClr>
                </a:outerShdw>
              </a:effectLst>
              <a:latin typeface="+mj-lt"/>
              <a:ea typeface="+mj-ea"/>
              <a:cs typeface="+mj-cs"/>
            </a:endParaRPr>
          </a:p>
        </p:txBody>
      </p:sp>
      <p:sp>
        <p:nvSpPr>
          <p:cNvPr id="16" name="Rectangle 2"/>
          <p:cNvSpPr txBox="1">
            <a:spLocks noChangeArrowheads="1"/>
          </p:cNvSpPr>
          <p:nvPr/>
        </p:nvSpPr>
        <p:spPr bwMode="auto">
          <a:xfrm>
            <a:off x="6177553" y="4077072"/>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Vecāku godāšana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7" name="Rectangle 2"/>
          <p:cNvSpPr txBox="1">
            <a:spLocks noChangeArrowheads="1"/>
          </p:cNvSpPr>
          <p:nvPr/>
        </p:nvSpPr>
        <p:spPr bwMode="auto">
          <a:xfrm>
            <a:off x="467544" y="4869160"/>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ctr">
              <a:defRPr/>
            </a:pPr>
            <a:r>
              <a:rPr lang="lv-LV" sz="2800" b="1" kern="0" dirty="0" smtClean="0">
                <a:solidFill>
                  <a:srgbClr val="0070C0"/>
                </a:solidFill>
                <a:effectLst>
                  <a:outerShdw blurRad="38100" dist="38100" dir="2700000" algn="tl">
                    <a:srgbClr val="000000">
                      <a:alpha val="43137"/>
                    </a:srgbClr>
                  </a:outerShdw>
                </a:effectLst>
                <a:latin typeface="+mj-lt"/>
                <a:ea typeface="+mj-ea"/>
                <a:cs typeface="+mj-cs"/>
              </a:rPr>
              <a:t>Tuvākā mīlestība</a:t>
            </a:r>
            <a:endParaRPr lang="en-US" sz="2800" b="1" kern="0" dirty="0" smtClean="0">
              <a:solidFill>
                <a:srgbClr val="0070C0"/>
              </a:solidFill>
              <a:effectLst>
                <a:outerShdw blurRad="38100" dist="38100" dir="2700000" algn="tl">
                  <a:srgbClr val="000000">
                    <a:alpha val="43137"/>
                  </a:srgbClr>
                </a:outerShdw>
              </a:effectLst>
              <a:latin typeface="+mj-lt"/>
              <a:ea typeface="+mj-ea"/>
              <a:cs typeface="+mj-cs"/>
            </a:endParaRPr>
          </a:p>
        </p:txBody>
      </p:sp>
      <p:sp>
        <p:nvSpPr>
          <p:cNvPr id="18" name="Rectangle 2"/>
          <p:cNvSpPr txBox="1">
            <a:spLocks noChangeArrowheads="1"/>
          </p:cNvSpPr>
          <p:nvPr/>
        </p:nvSpPr>
        <p:spPr bwMode="auto">
          <a:xfrm>
            <a:off x="6537593" y="28529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Dzīvības svētums</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9" name="Rectangle 2"/>
          <p:cNvSpPr txBox="1">
            <a:spLocks noChangeArrowheads="1"/>
          </p:cNvSpPr>
          <p:nvPr/>
        </p:nvSpPr>
        <p:spPr bwMode="auto">
          <a:xfrm>
            <a:off x="6372200" y="1700808"/>
            <a:ext cx="2771800"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Baznīcas</a:t>
            </a:r>
            <a:r>
              <a:rPr kumimoji="0" lang="lv-LV" sz="2800" b="1" i="0" u="none" strike="noStrike" kern="0" cap="none" spc="0" normalizeH="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apmeklēšana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0" name="Rectangle 19"/>
          <p:cNvSpPr/>
          <p:nvPr/>
        </p:nvSpPr>
        <p:spPr>
          <a:xfrm>
            <a:off x="0" y="620688"/>
            <a:ext cx="9144000" cy="1089529"/>
          </a:xfrm>
          <a:prstGeom prst="rect">
            <a:avLst/>
          </a:prstGeom>
        </p:spPr>
        <p:txBody>
          <a:bodyPr wrap="square">
            <a:spAutoFit/>
          </a:bodyPr>
          <a:lstStyle/>
          <a:p>
            <a:pPr algn="r">
              <a:lnSpc>
                <a:spcPct val="80000"/>
              </a:lnSpc>
              <a:spcBef>
                <a:spcPct val="20000"/>
              </a:spcBef>
              <a:buClr>
                <a:schemeClr val="hlink"/>
              </a:buClr>
              <a:buSzPct val="65000"/>
            </a:pPr>
            <a:r>
              <a:rPr lang="lv-LV" sz="2700" i="1" dirty="0" smtClean="0"/>
              <a:t>“Bet cita krita labā zemē, tā uzdīga un nesa simtkārtīgus augļus.“ Viņš sauca: "Kam ausis dzirdēt, tas lai dzird!"” </a:t>
            </a:r>
            <a:r>
              <a:rPr lang="lv-LV" sz="2700" dirty="0" smtClean="0"/>
              <a:t>(Lk.8:8)</a:t>
            </a:r>
            <a:endParaRPr lang="lv-LV" sz="2700" dirty="0"/>
          </a:p>
        </p:txBody>
      </p:sp>
      <p:sp>
        <p:nvSpPr>
          <p:cNvPr id="21" name="Rectangle 2"/>
          <p:cNvSpPr txBox="1">
            <a:spLocks noChangeArrowheads="1"/>
          </p:cNvSpPr>
          <p:nvPr/>
        </p:nvSpPr>
        <p:spPr bwMode="auto">
          <a:xfrm>
            <a:off x="6300192" y="4941168"/>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Viesmīlība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2" name="Rectangle 2"/>
          <p:cNvSpPr txBox="1">
            <a:spLocks noChangeArrowheads="1"/>
          </p:cNvSpPr>
          <p:nvPr/>
        </p:nvSpPr>
        <p:spPr bwMode="auto">
          <a:xfrm>
            <a:off x="-540568" y="2708920"/>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Patiesības godāšana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3" name="Rectangle 2"/>
          <p:cNvSpPr txBox="1">
            <a:spLocks noChangeArrowheads="1"/>
          </p:cNvSpPr>
          <p:nvPr/>
        </p:nvSpPr>
        <p:spPr bwMode="auto">
          <a:xfrm>
            <a:off x="0" y="141277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Sludināšana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4"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ppt_x"/>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childTnLst>
                          </p:cTn>
                        </p:par>
                        <p:par>
                          <p:cTn id="42" fill="hold">
                            <p:stCondLst>
                              <p:cond delay="5500"/>
                            </p:stCondLst>
                            <p:childTnLst>
                              <p:par>
                                <p:cTn id="43" presetID="2" presetClass="entr" presetSubtype="4"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6000"/>
                            </p:stCondLst>
                            <p:childTnLst>
                              <p:par>
                                <p:cTn id="48" presetID="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6500"/>
                            </p:stCondLst>
                            <p:childTnLst>
                              <p:par>
                                <p:cTn id="53" presetID="2" presetClass="entr" presetSubtype="4"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childTnLst>
                          </p:cTn>
                        </p:par>
                        <p:par>
                          <p:cTn id="57" fill="hold">
                            <p:stCondLst>
                              <p:cond delay="7000"/>
                            </p:stCondLst>
                            <p:childTnLst>
                              <p:par>
                                <p:cTn id="58" presetID="2" presetClass="entr" presetSubtype="4"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1+#ppt_h/2"/>
                                          </p:val>
                                        </p:tav>
                                        <p:tav tm="100000">
                                          <p:val>
                                            <p:strVal val="#ppt_y"/>
                                          </p:val>
                                        </p:tav>
                                      </p:tavLst>
                                    </p:anim>
                                  </p:childTnLst>
                                </p:cTn>
                              </p:par>
                            </p:childTnLst>
                          </p:cTn>
                        </p:par>
                        <p:par>
                          <p:cTn id="62" fill="hold">
                            <p:stCondLst>
                              <p:cond delay="7500"/>
                            </p:stCondLst>
                            <p:childTnLst>
                              <p:par>
                                <p:cTn id="63" presetID="2" presetClass="entr" presetSubtype="4"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ppt_x"/>
                                          </p:val>
                                        </p:tav>
                                        <p:tav tm="100000">
                                          <p:val>
                                            <p:strVal val="#ppt_x"/>
                                          </p:val>
                                        </p:tav>
                                      </p:tavLst>
                                    </p:anim>
                                    <p:anim calcmode="lin" valueType="num">
                                      <p:cBhvr additive="base">
                                        <p:cTn id="66" dur="500" fill="hold"/>
                                        <p:tgtEl>
                                          <p:spTgt spid="23"/>
                                        </p:tgtEl>
                                        <p:attrNameLst>
                                          <p:attrName>ppt_y</p:attrName>
                                        </p:attrNameLst>
                                      </p:cBhvr>
                                      <p:tavLst>
                                        <p:tav tm="0">
                                          <p:val>
                                            <p:strVal val="1+#ppt_h/2"/>
                                          </p:val>
                                        </p:tav>
                                        <p:tav tm="100000">
                                          <p:val>
                                            <p:strVal val="#ppt_y"/>
                                          </p:val>
                                        </p:tav>
                                      </p:tavLst>
                                    </p:anim>
                                  </p:childTnLst>
                                </p:cTn>
                              </p:par>
                            </p:childTnLst>
                          </p:cTn>
                        </p:par>
                        <p:par>
                          <p:cTn id="67" fill="hold">
                            <p:stCondLst>
                              <p:cond delay="8000"/>
                            </p:stCondLst>
                            <p:childTnLst>
                              <p:par>
                                <p:cTn id="68" presetID="2" presetClass="entr" presetSubtype="4"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500" fill="hold"/>
                                        <p:tgtEl>
                                          <p:spTgt spid="15"/>
                                        </p:tgtEl>
                                        <p:attrNameLst>
                                          <p:attrName>ppt_x</p:attrName>
                                        </p:attrNameLst>
                                      </p:cBhvr>
                                      <p:tavLst>
                                        <p:tav tm="0">
                                          <p:val>
                                            <p:strVal val="#ppt_x"/>
                                          </p:val>
                                        </p:tav>
                                        <p:tav tm="100000">
                                          <p:val>
                                            <p:strVal val="#ppt_x"/>
                                          </p:val>
                                        </p:tav>
                                      </p:tavLst>
                                    </p:anim>
                                    <p:anim calcmode="lin" valueType="num">
                                      <p:cBhvr additive="base">
                                        <p:cTn id="7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10" grpId="0"/>
      <p:bldP spid="11" grpId="0"/>
      <p:bldP spid="14" grpId="0"/>
      <p:bldP spid="15" grpId="0"/>
      <p:bldP spid="16" grpId="0"/>
      <p:bldP spid="17" grpId="0"/>
      <p:bldP spid="18" grpId="0"/>
      <p:bldP spid="19" grpId="0"/>
      <p:bldP spid="20"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20688"/>
            <a:ext cx="9144000" cy="1081088"/>
          </a:xfrm>
        </p:spPr>
        <p:txBody>
          <a:bodyPr/>
          <a:lstStyle/>
          <a:p>
            <a:pPr marL="0" indent="0" eaLnBrk="1" hangingPunct="1">
              <a:spcBef>
                <a:spcPct val="0"/>
              </a:spcBef>
              <a:buFontTx/>
              <a:buNone/>
            </a:pPr>
            <a:r>
              <a:rPr lang="lv-LV" sz="2800" i="1" dirty="0" smtClean="0"/>
              <a:t>40 Bet Marta, nopūlējusies daudz Viņam kalpodama, nostājās Viņa priekšā un sacīja: "Kungs, vai Tev nerūp tas, ka mana māsa ir pametusi mani vienu, lai es kalpotu? Saki taču viņai, lai viņa man palīdz."</a:t>
            </a:r>
          </a:p>
        </p:txBody>
      </p:sp>
      <p:sp>
        <p:nvSpPr>
          <p:cNvPr id="7172" name="Slide Number Placeholder 3"/>
          <p:cNvSpPr>
            <a:spLocks noGrp="1"/>
          </p:cNvSpPr>
          <p:nvPr>
            <p:ph type="sldNum" sz="quarter" idx="12"/>
          </p:nvPr>
        </p:nvSpPr>
        <p:spPr>
          <a:noFill/>
        </p:spPr>
        <p:txBody>
          <a:bodyPr/>
          <a:lstStyle/>
          <a:p>
            <a:fld id="{E3257394-886B-4E28-93A9-B407053B47D5}" type="slidenum">
              <a:rPr lang="lv-LV" smtClean="0"/>
              <a:pPr/>
              <a:t>8</a:t>
            </a:fld>
            <a:endParaRPr lang="lv-LV" smtClean="0"/>
          </a:p>
        </p:txBody>
      </p:sp>
      <p:pic>
        <p:nvPicPr>
          <p:cNvPr id="9" name="Picture 2" descr="http://www1.usw.salvationarmy.org/images/usw.www_usw_wm/marymartha2.png"/>
          <p:cNvPicPr>
            <a:picLocks noChangeAspect="1" noChangeArrowheads="1"/>
          </p:cNvPicPr>
          <p:nvPr/>
        </p:nvPicPr>
        <p:blipFill>
          <a:blip r:embed="rId2" cstate="print"/>
          <a:srcRect/>
          <a:stretch>
            <a:fillRect/>
          </a:stretch>
        </p:blipFill>
        <p:spPr bwMode="auto">
          <a:xfrm flipH="1">
            <a:off x="5580112" y="2276872"/>
            <a:ext cx="3563888" cy="4581128"/>
          </a:xfrm>
          <a:prstGeom prst="rect">
            <a:avLst/>
          </a:prstGeom>
          <a:ln>
            <a:noFill/>
          </a:ln>
          <a:effectLst>
            <a:softEdge rad="112500"/>
          </a:effectLst>
        </p:spPr>
      </p:pic>
      <p:sp>
        <p:nvSpPr>
          <p:cNvPr id="6" name="Rectangle 2"/>
          <p:cNvSpPr>
            <a:spLocks noGrp="1" noChangeArrowheads="1"/>
          </p:cNvSpPr>
          <p:nvPr>
            <p:ph type="title" idx="4294967295"/>
          </p:nvPr>
        </p:nvSpPr>
        <p:spPr>
          <a:xfrm>
            <a:off x="0" y="44624"/>
            <a:ext cx="9144000" cy="642938"/>
          </a:xfrm>
        </p:spPr>
        <p:txBody>
          <a:bodyPr/>
          <a:lstStyle/>
          <a:p>
            <a:pPr eaLnBrk="1" hangingPunct="1"/>
            <a:r>
              <a:rPr lang="lv-LV" sz="4800" b="1" dirty="0" smtClean="0">
                <a:solidFill>
                  <a:schemeClr val="tx1"/>
                </a:solidFill>
              </a:rPr>
              <a:t>Kāpēc Marta uzbrūk Marijai?</a:t>
            </a:r>
          </a:p>
        </p:txBody>
      </p:sp>
      <p:sp>
        <p:nvSpPr>
          <p:cNvPr id="8" name="Rounded Rectangle 7"/>
          <p:cNvSpPr/>
          <p:nvPr/>
        </p:nvSpPr>
        <p:spPr>
          <a:xfrm>
            <a:off x="323528" y="2420888"/>
            <a:ext cx="4752528" cy="5040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Tas ir zem Martas goda</a:t>
            </a:r>
            <a:endParaRPr lang="en-US" sz="3200" dirty="0">
              <a:solidFill>
                <a:schemeClr val="tx1"/>
              </a:solidFill>
            </a:endParaRPr>
          </a:p>
        </p:txBody>
      </p:sp>
      <p:sp>
        <p:nvSpPr>
          <p:cNvPr id="10" name="Rounded Rectangle 9"/>
          <p:cNvSpPr/>
          <p:nvPr/>
        </p:nvSpPr>
        <p:spPr>
          <a:xfrm>
            <a:off x="323528" y="4365104"/>
            <a:ext cx="4752528"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Marta nav piedzīvojusi sirds pārmaiņu, ko dod Dieva vārds</a:t>
            </a:r>
            <a:endParaRPr lang="en-US" sz="3200" dirty="0">
              <a:solidFill>
                <a:schemeClr val="tx1"/>
              </a:solidFill>
            </a:endParaRPr>
          </a:p>
        </p:txBody>
      </p:sp>
      <p:sp>
        <p:nvSpPr>
          <p:cNvPr id="11" name="Rounded Rectangle 10"/>
          <p:cNvSpPr/>
          <p:nvPr/>
        </p:nvSpPr>
        <p:spPr>
          <a:xfrm>
            <a:off x="107504" y="3068960"/>
            <a:ext cx="6552728"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Vai Martas dusmas ir pamatotas?</a:t>
            </a:r>
            <a:endParaRPr lang="en-US" sz="3200" dirty="0">
              <a:solidFill>
                <a:schemeClr val="tx1"/>
              </a:solidFill>
            </a:endParaRPr>
          </a:p>
        </p:txBody>
      </p:sp>
      <p:sp>
        <p:nvSpPr>
          <p:cNvPr id="12" name="Rounded Rectangle 11"/>
          <p:cNvSpPr/>
          <p:nvPr/>
        </p:nvSpPr>
        <p:spPr>
          <a:xfrm>
            <a:off x="107504" y="5877272"/>
            <a:ext cx="5400600"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Vai Martas teiktajā ir jūtams kāds no Gara augļiem?</a:t>
            </a:r>
            <a:endParaRPr lang="en-US" sz="3200" dirty="0">
              <a:solidFill>
                <a:schemeClr val="tx1"/>
              </a:solidFill>
            </a:endParaRPr>
          </a:p>
        </p:txBody>
      </p:sp>
      <p:sp>
        <p:nvSpPr>
          <p:cNvPr id="13" name="Rounded Rectangle 12"/>
          <p:cNvSpPr/>
          <p:nvPr/>
        </p:nvSpPr>
        <p:spPr>
          <a:xfrm>
            <a:off x="107504" y="3717032"/>
            <a:ext cx="6840760"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Kāpēc Marta nepriecājas par māsu?</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6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8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10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P spid="8" grpId="0" animBg="1"/>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116632"/>
            <a:ext cx="9144000" cy="642938"/>
          </a:xfrm>
        </p:spPr>
        <p:txBody>
          <a:bodyPr/>
          <a:lstStyle/>
          <a:p>
            <a:pPr eaLnBrk="1" hangingPunct="1"/>
            <a:r>
              <a:rPr lang="lv-LV" sz="5400" b="1" dirty="0" smtClean="0">
                <a:solidFill>
                  <a:schemeClr val="tx1"/>
                </a:solidFill>
              </a:rPr>
              <a:t>Kas ir lielāks grēks?</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9</a:t>
            </a:fld>
            <a:endParaRPr lang="lv-LV" smtClean="0"/>
          </a:p>
        </p:txBody>
      </p:sp>
      <p:sp>
        <p:nvSpPr>
          <p:cNvPr id="8" name="Rectangle 2"/>
          <p:cNvSpPr txBox="1">
            <a:spLocks noChangeArrowheads="1"/>
          </p:cNvSpPr>
          <p:nvPr/>
        </p:nvSpPr>
        <p:spPr bwMode="auto">
          <a:xfrm>
            <a:off x="0"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Dusmošanās</a:t>
            </a:r>
          </a:p>
        </p:txBody>
      </p:sp>
      <p:sp>
        <p:nvSpPr>
          <p:cNvPr id="9" name="Rectangle 2"/>
          <p:cNvSpPr txBox="1">
            <a:spLocks noChangeArrowheads="1"/>
          </p:cNvSpPr>
          <p:nvPr/>
        </p:nvSpPr>
        <p:spPr bwMode="auto">
          <a:xfrm>
            <a:off x="4860032" y="980728"/>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Slepkavība</a:t>
            </a:r>
          </a:p>
        </p:txBody>
      </p:sp>
      <p:sp>
        <p:nvSpPr>
          <p:cNvPr id="10" name="Rectangle 2"/>
          <p:cNvSpPr txBox="1">
            <a:spLocks noChangeArrowheads="1"/>
          </p:cNvSpPr>
          <p:nvPr/>
        </p:nvSpPr>
        <p:spPr bwMode="auto">
          <a:xfrm>
            <a:off x="0"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teoloģiski šis</a:t>
            </a:r>
          </a:p>
        </p:txBody>
      </p:sp>
      <p:sp>
        <p:nvSpPr>
          <p:cNvPr id="11" name="Rectangle 2"/>
          <p:cNvSpPr txBox="1">
            <a:spLocks noChangeArrowheads="1"/>
          </p:cNvSpPr>
          <p:nvPr/>
        </p:nvSpPr>
        <p:spPr bwMode="auto">
          <a:xfrm>
            <a:off x="4860032" y="5949280"/>
            <a:ext cx="4283968"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400" b="1" kern="0" dirty="0" err="1" smtClean="0">
                <a:latin typeface="+mj-lt"/>
                <a:ea typeface="+mj-ea"/>
                <a:cs typeface="+mj-cs"/>
              </a:rPr>
              <a:t>morāl</a:t>
            </a:r>
            <a:r>
              <a:rPr kumimoji="0" lang="lv-LV" sz="4400" b="1" i="0" u="none" strike="noStrike" kern="0" cap="none" spc="0" normalizeH="0" baseline="0" noProof="0" dirty="0" smtClean="0">
                <a:ln>
                  <a:noFill/>
                </a:ln>
                <a:solidFill>
                  <a:schemeClr val="tx1"/>
                </a:solidFill>
                <a:effectLst/>
                <a:uLnTx/>
                <a:uFillTx/>
                <a:latin typeface="+mj-lt"/>
                <a:ea typeface="+mj-ea"/>
                <a:cs typeface="+mj-cs"/>
              </a:rPr>
              <a:t>i šis</a:t>
            </a:r>
          </a:p>
        </p:txBody>
      </p:sp>
      <p:pic>
        <p:nvPicPr>
          <p:cNvPr id="15" name="Picture 14" descr="knife.png"/>
          <p:cNvPicPr>
            <a:picLocks noChangeAspect="1"/>
          </p:cNvPicPr>
          <p:nvPr/>
        </p:nvPicPr>
        <p:blipFill>
          <a:blip r:embed="rId2" cstate="print"/>
          <a:stretch>
            <a:fillRect/>
          </a:stretch>
        </p:blipFill>
        <p:spPr>
          <a:xfrm>
            <a:off x="5148064" y="1988840"/>
            <a:ext cx="3590223" cy="3590223"/>
          </a:xfrm>
          <a:prstGeom prst="rect">
            <a:avLst/>
          </a:prstGeom>
        </p:spPr>
      </p:pic>
      <p:pic>
        <p:nvPicPr>
          <p:cNvPr id="17" name="Picture 16" descr="anger.png"/>
          <p:cNvPicPr>
            <a:picLocks noChangeAspect="1"/>
          </p:cNvPicPr>
          <p:nvPr/>
        </p:nvPicPr>
        <p:blipFill>
          <a:blip r:embed="rId3" cstate="print"/>
          <a:stretch>
            <a:fillRect/>
          </a:stretch>
        </p:blipFill>
        <p:spPr>
          <a:xfrm>
            <a:off x="1" y="1716967"/>
            <a:ext cx="4355975" cy="4355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childTnLst>
                          </p:cTn>
                        </p:par>
                        <p:par>
                          <p:cTn id="17" fill="hold">
                            <p:stCondLst>
                              <p:cond delay="2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4500"/>
                            </p:stCondLst>
                            <p:childTnLst>
                              <p:par>
                                <p:cTn id="26" presetID="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p:bldP spid="9" grpId="0"/>
      <p:bldP spid="10" grpId="0"/>
      <p:bldP spid="11"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14576</TotalTime>
  <Words>960</Words>
  <Application>Microsoft Office PowerPoint</Application>
  <PresentationFormat>On-screen Show (4:3)</PresentationFormat>
  <Paragraphs>140</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Lk.10:38-42 Marta un Marija</vt:lpstr>
      <vt:lpstr>Lk.10:38-42 Marta un Marija</vt:lpstr>
      <vt:lpstr>Kāpēc Jēzus uzteic Mariju? Kāpēc Jēzus neuzslavē Martu?</vt:lpstr>
      <vt:lpstr>Kas ir lielāks darbs?</vt:lpstr>
      <vt:lpstr>Kas ir lielāks darbs?</vt:lpstr>
      <vt:lpstr>Kāpēc klausīties Jēzu ir lielāka lieta par viesmīlību?</vt:lpstr>
      <vt:lpstr>Kas izriet no Dieva vārda</vt:lpstr>
      <vt:lpstr>Kāpēc Marta uzbrūk Marijai?</vt:lpstr>
      <vt:lpstr>Kas ir lielāks grēks?</vt:lpstr>
      <vt:lpstr>Kas ir lielāks grēks?</vt:lpstr>
      <vt:lpstr>Saknes grēki</vt:lpstr>
      <vt:lpstr>Baznīcēni bieži domā, kā Marta:</vt:lpstr>
      <vt:lpstr>Realitāte:</vt:lpstr>
      <vt:lpstr>Baznīcēni bieži rīkojas, kā farizeji</vt:lpstr>
      <vt:lpstr>Jēzus nedod atlaides grēkiem domās:</vt:lpstr>
      <vt:lpstr>Slide 16</vt:lpstr>
      <vt:lpstr>Jēzus mācība maina sirdis</vt:lpstr>
      <vt:lpstr>Slide 18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176</cp:revision>
  <dcterms:created xsi:type="dcterms:W3CDTF">2010-10-07T14:46:11Z</dcterms:created>
  <dcterms:modified xsi:type="dcterms:W3CDTF">2023-06-12T19:35:32Z</dcterms:modified>
</cp:coreProperties>
</file>