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82" r:id="rId2"/>
    <p:sldId id="281" r:id="rId3"/>
    <p:sldId id="283" r:id="rId4"/>
    <p:sldId id="284" r:id="rId5"/>
    <p:sldId id="286" r:id="rId6"/>
    <p:sldId id="285" r:id="rId7"/>
    <p:sldId id="279" r:id="rId8"/>
    <p:sldId id="272" r:id="rId9"/>
  </p:sldIdLst>
  <p:sldSz cx="9144000" cy="6858000" type="screen4x3"/>
  <p:notesSz cx="7010400" cy="9296400"/>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showOutlineIcons="0" horzBarState="maximized">
    <p:restoredLeft sz="15620"/>
    <p:restoredTop sz="94660"/>
  </p:normalViewPr>
  <p:slideViewPr>
    <p:cSldViewPr>
      <p:cViewPr varScale="1">
        <p:scale>
          <a:sx n="69" d="100"/>
          <a:sy n="69" d="100"/>
        </p:scale>
        <p:origin x="-640" y="-6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atin typeface="Arial" pitchFamily="34" charset="0"/>
              </a:defRPr>
            </a:lvl1pPr>
          </a:lstStyle>
          <a:p>
            <a:pPr>
              <a:defRPr/>
            </a:pPr>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atin typeface="Arial" pitchFamily="34" charset="0"/>
              </a:defRPr>
            </a:lvl1pPr>
          </a:lstStyle>
          <a:p>
            <a:pPr>
              <a:defRPr/>
            </a:pPr>
            <a:fld id="{3EF983FC-C4BF-4F7C-9D40-CF2294EF524F}" type="datetimeFigureOut">
              <a:rPr lang="en-US"/>
              <a:pPr>
                <a:defRPr/>
              </a:pPr>
              <a:t>8/24/2019</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pPr lvl="0"/>
            <a:endParaRPr lang="en-US" noProof="0" smtClean="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atin typeface="Arial" pitchFamily="34" charset="0"/>
              </a:defRPr>
            </a:lvl1pPr>
          </a:lstStyle>
          <a:p>
            <a:pPr>
              <a:defRPr/>
            </a:pPr>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atin typeface="Arial" pitchFamily="34" charset="0"/>
              </a:defRPr>
            </a:lvl1pPr>
          </a:lstStyle>
          <a:p>
            <a:pPr>
              <a:defRPr/>
            </a:pPr>
            <a:fld id="{40847E63-47B2-40B9-9C30-AA6259888470}"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p>
            <a:fld id="{35C49DAE-0C06-4125-9F8B-89BA7FA580DD}" type="slidenum">
              <a:rPr lang="lv-LV" smtClean="0">
                <a:latin typeface="Arial" charset="0"/>
              </a:rPr>
              <a:pPr/>
              <a:t>5</a:t>
            </a:fld>
            <a:endParaRPr lang="lv-LV" smtClean="0">
              <a:latin typeface="Arial" charset="0"/>
            </a:endParaRPr>
          </a:p>
        </p:txBody>
      </p:sp>
      <p:sp>
        <p:nvSpPr>
          <p:cNvPr id="46083" name="Rectangle 2"/>
          <p:cNvSpPr>
            <a:spLocks noGrp="1" noRot="1" noChangeAspect="1" noChangeArrowheads="1" noTextEdit="1"/>
          </p:cNvSpPr>
          <p:nvPr>
            <p:ph type="sldImg"/>
          </p:nvPr>
        </p:nvSpPr>
        <p:spPr>
          <a:xfrm>
            <a:off x="1182688" y="698500"/>
            <a:ext cx="4645025" cy="3484563"/>
          </a:xfrm>
          <a:ln/>
        </p:spPr>
      </p:sp>
      <p:sp>
        <p:nvSpPr>
          <p:cNvPr id="46084" name="Rectangle 3"/>
          <p:cNvSpPr>
            <a:spLocks noGrp="1" noChangeArrowheads="1"/>
          </p:cNvSpPr>
          <p:nvPr>
            <p:ph type="body" idx="1"/>
          </p:nvPr>
        </p:nvSpPr>
        <p:spPr>
          <a:xfrm>
            <a:off x="700227" y="4416012"/>
            <a:ext cx="5609948" cy="4182345"/>
          </a:xfrm>
          <a:noFill/>
          <a:ln/>
        </p:spPr>
        <p:txBody>
          <a:bodyPr/>
          <a:lstStyle/>
          <a:p>
            <a:pPr eaLnBrk="1" hangingPunct="1"/>
            <a:endParaRPr lang="lv-LV" smtClean="0">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F88A96C8-9076-4A47-9D31-6337A4B65B52}"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D871B0C-0EFC-4B36-8A75-4D321E9542C0}"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B47706D-70F8-40F4-ABB2-9C7B9865FA70}" type="slidenum">
              <a:rPr lang="lv-LV"/>
              <a:pPr>
                <a:defRPr/>
              </a:pPr>
              <a:t>‹#›</a:t>
            </a:fld>
            <a:endParaRPr lang="lv-LV"/>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39"/>
          <p:cNvSpPr>
            <a:spLocks noGrp="1" noChangeArrowheads="1"/>
          </p:cNvSpPr>
          <p:nvPr>
            <p:ph type="dt" sz="half" idx="10"/>
          </p:nvPr>
        </p:nvSpPr>
        <p:spPr>
          <a:ln/>
        </p:spPr>
        <p:txBody>
          <a:bodyPr/>
          <a:lstStyle>
            <a:lvl1pPr>
              <a:defRPr/>
            </a:lvl1pPr>
          </a:lstStyle>
          <a:p>
            <a:pPr>
              <a:defRPr/>
            </a:pPr>
            <a:endParaRPr lang="en-US"/>
          </a:p>
        </p:txBody>
      </p:sp>
      <p:sp>
        <p:nvSpPr>
          <p:cNvPr id="6" name="Rectangle 40"/>
          <p:cNvSpPr>
            <a:spLocks noGrp="1" noChangeArrowheads="1"/>
          </p:cNvSpPr>
          <p:nvPr>
            <p:ph type="ftr" sz="quarter" idx="11"/>
          </p:nvPr>
        </p:nvSpPr>
        <p:spPr>
          <a:ln/>
        </p:spPr>
        <p:txBody>
          <a:bodyPr/>
          <a:lstStyle>
            <a:lvl1pPr>
              <a:defRPr/>
            </a:lvl1pPr>
          </a:lstStyle>
          <a:p>
            <a:pPr>
              <a:defRPr/>
            </a:pPr>
            <a:endParaRPr lang="en-US"/>
          </a:p>
        </p:txBody>
      </p:sp>
      <p:sp>
        <p:nvSpPr>
          <p:cNvPr id="7" name="Rectangle 41"/>
          <p:cNvSpPr>
            <a:spLocks noGrp="1" noChangeArrowheads="1"/>
          </p:cNvSpPr>
          <p:nvPr>
            <p:ph type="sldNum" sz="quarter" idx="12"/>
          </p:nvPr>
        </p:nvSpPr>
        <p:spPr>
          <a:ln/>
        </p:spPr>
        <p:txBody>
          <a:bodyPr/>
          <a:lstStyle>
            <a:lvl1pPr>
              <a:defRPr/>
            </a:lvl1pPr>
          </a:lstStyle>
          <a:p>
            <a:pPr>
              <a:defRPr/>
            </a:pPr>
            <a:fld id="{87C7BA9A-0A1C-4354-AAA8-780FE14DA26F}"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7A4189BE-0D62-4CDF-AFE5-241C9CEC956C}"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AFFF828C-7E15-4A8C-9BE2-BD2F22869EBF}"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BDDD839A-A3D7-4503-B53D-AC72DD72B8B4}"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8085B43D-C1AB-42D9-80E6-F1EF001C7F19}"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92CDF58E-FD3A-4CD7-9959-DD45F665EAF8}"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83682460-2AD7-412F-B40E-27EAED140C8C}"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57C947C7-FE3D-4DC3-9D15-E5912D2C5845}"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F3343B13-06BF-4D8D-BA8D-715E9115236C}"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5E9EFF"/>
            </a:gs>
            <a:gs pos="39999">
              <a:srgbClr val="85C2FF"/>
            </a:gs>
            <a:gs pos="70000">
              <a:srgbClr val="C4D6EB"/>
            </a:gs>
            <a:gs pos="100000">
              <a:srgbClr val="FFEBFA"/>
            </a:gs>
          </a:gsLst>
          <a:lin ang="162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D6834BF6-97C3-4284-BD6E-75F354DF03E0}"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 id="2147483660" r:id="rId12"/>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249237" y="71414"/>
            <a:ext cx="8894763" cy="1071563"/>
          </a:xfrm>
        </p:spPr>
        <p:txBody>
          <a:bodyPr/>
          <a:lstStyle/>
          <a:p>
            <a:pPr eaLnBrk="1" hangingPunct="1"/>
            <a:r>
              <a:rPr lang="lv-LV" sz="3600" b="1" dirty="0" smtClean="0"/>
              <a:t>Lk.13:10-17 Svētdienas svētīšana</a:t>
            </a:r>
            <a:endParaRPr lang="lv-LV" sz="3600" b="1" dirty="0" smtClean="0"/>
          </a:p>
        </p:txBody>
      </p:sp>
      <p:pic>
        <p:nvPicPr>
          <p:cNvPr id="2051" name="Picture 3" descr="DOVE019"/>
          <p:cNvPicPr>
            <a:picLocks noChangeAspect="1" noChangeArrowheads="1"/>
          </p:cNvPicPr>
          <p:nvPr/>
        </p:nvPicPr>
        <p:blipFill>
          <a:blip r:embed="rId2"/>
          <a:srcRect/>
          <a:stretch>
            <a:fillRect/>
          </a:stretch>
        </p:blipFill>
        <p:spPr bwMode="auto">
          <a:xfrm>
            <a:off x="71438" y="73025"/>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429500" y="0"/>
            <a:ext cx="1714500" cy="400110"/>
          </a:xfrm>
          <a:prstGeom prst="rect">
            <a:avLst/>
          </a:prstGeom>
          <a:noFill/>
          <a:ln w="9525">
            <a:noFill/>
            <a:miter lim="800000"/>
            <a:headEnd/>
            <a:tailEnd/>
          </a:ln>
        </p:spPr>
        <p:txBody>
          <a:bodyPr>
            <a:spAutoFit/>
          </a:bodyPr>
          <a:lstStyle/>
          <a:p>
            <a:pPr>
              <a:spcBef>
                <a:spcPct val="50000"/>
              </a:spcBef>
            </a:pPr>
            <a:r>
              <a:rPr lang="lv-LV" sz="2000" dirty="0" smtClean="0"/>
              <a:t>25</a:t>
            </a:r>
            <a:r>
              <a:rPr lang="lv-LV" sz="2000" dirty="0" smtClean="0"/>
              <a:t>.aug.2019.</a:t>
            </a:r>
            <a:endParaRPr lang="lv-LV" sz="2000" dirty="0"/>
          </a:p>
        </p:txBody>
      </p:sp>
      <p:sp>
        <p:nvSpPr>
          <p:cNvPr id="2053" name="Rectangle 3"/>
          <p:cNvSpPr>
            <a:spLocks noChangeArrowheads="1"/>
          </p:cNvSpPr>
          <p:nvPr/>
        </p:nvSpPr>
        <p:spPr bwMode="auto">
          <a:xfrm>
            <a:off x="5580063" y="857232"/>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dirty="0">
                <a:latin typeface="Verdana" pitchFamily="34" charset="0"/>
              </a:rPr>
              <a:t>māc. Roberts Otomers</a:t>
            </a:r>
          </a:p>
        </p:txBody>
      </p:sp>
      <p:sp>
        <p:nvSpPr>
          <p:cNvPr id="2054" name="Slide Number Placeholder 5"/>
          <p:cNvSpPr>
            <a:spLocks noGrp="1"/>
          </p:cNvSpPr>
          <p:nvPr>
            <p:ph type="sldNum" sz="quarter" idx="12"/>
          </p:nvPr>
        </p:nvSpPr>
        <p:spPr>
          <a:noFill/>
        </p:spPr>
        <p:txBody>
          <a:bodyPr/>
          <a:lstStyle/>
          <a:p>
            <a:fld id="{09B85932-CD11-4957-B062-D30D0B383F5F}" type="slidenum">
              <a:rPr lang="lv-LV" smtClean="0"/>
              <a:pPr/>
              <a:t>1</a:t>
            </a:fld>
            <a:endParaRPr lang="lv-LV" smtClean="0"/>
          </a:p>
        </p:txBody>
      </p:sp>
      <p:pic>
        <p:nvPicPr>
          <p:cNvPr id="9218" name="Picture 2" descr="Attēlu rezultāti vaicājumam “vecumnieku baznīca”"/>
          <p:cNvPicPr>
            <a:picLocks noChangeAspect="1" noChangeArrowheads="1"/>
          </p:cNvPicPr>
          <p:nvPr/>
        </p:nvPicPr>
        <p:blipFill>
          <a:blip r:embed="rId3"/>
          <a:srcRect/>
          <a:stretch>
            <a:fillRect/>
          </a:stretch>
        </p:blipFill>
        <p:spPr bwMode="auto">
          <a:xfrm>
            <a:off x="142844" y="1357297"/>
            <a:ext cx="8786874" cy="5357851"/>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79388" y="-71462"/>
            <a:ext cx="8964612" cy="1071563"/>
          </a:xfrm>
        </p:spPr>
        <p:txBody>
          <a:bodyPr/>
          <a:lstStyle/>
          <a:p>
            <a:pPr eaLnBrk="1" hangingPunct="1"/>
            <a:r>
              <a:rPr lang="lv-LV" sz="3600" b="1" dirty="0" smtClean="0"/>
              <a:t>Lk.13:10-17 Svētdienas svētīšana</a:t>
            </a:r>
            <a:endParaRPr lang="lv-LV" sz="3600" b="1" dirty="0" smtClean="0"/>
          </a:p>
        </p:txBody>
      </p:sp>
      <p:pic>
        <p:nvPicPr>
          <p:cNvPr id="3075" name="Picture 3" descr="DOVE019"/>
          <p:cNvPicPr>
            <a:picLocks noChangeAspect="1" noChangeArrowheads="1"/>
          </p:cNvPicPr>
          <p:nvPr/>
        </p:nvPicPr>
        <p:blipFill>
          <a:blip r:embed="rId2"/>
          <a:srcRect/>
          <a:stretch>
            <a:fillRect/>
          </a:stretch>
        </p:blipFill>
        <p:spPr bwMode="auto">
          <a:xfrm>
            <a:off x="-17463" y="-71462"/>
            <a:ext cx="485776" cy="692150"/>
          </a:xfrm>
          <a:prstGeom prst="rect">
            <a:avLst/>
          </a:prstGeom>
          <a:noFill/>
          <a:ln w="9525">
            <a:noFill/>
            <a:miter lim="800000"/>
            <a:headEnd/>
            <a:tailEnd/>
          </a:ln>
        </p:spPr>
      </p:pic>
      <p:sp>
        <p:nvSpPr>
          <p:cNvPr id="3076" name="Slide Number Placeholder 5"/>
          <p:cNvSpPr>
            <a:spLocks noGrp="1"/>
          </p:cNvSpPr>
          <p:nvPr>
            <p:ph type="sldNum" sz="quarter" idx="12"/>
          </p:nvPr>
        </p:nvSpPr>
        <p:spPr>
          <a:noFill/>
        </p:spPr>
        <p:txBody>
          <a:bodyPr/>
          <a:lstStyle/>
          <a:p>
            <a:fld id="{5373C76A-A643-4B96-9DD0-A5192EF45F74}" type="slidenum">
              <a:rPr lang="lv-LV" smtClean="0"/>
              <a:pPr/>
              <a:t>2</a:t>
            </a:fld>
            <a:endParaRPr lang="lv-LV" smtClean="0"/>
          </a:p>
        </p:txBody>
      </p:sp>
      <p:sp>
        <p:nvSpPr>
          <p:cNvPr id="3077" name="Rectangle 6"/>
          <p:cNvSpPr>
            <a:spLocks noChangeArrowheads="1"/>
          </p:cNvSpPr>
          <p:nvPr/>
        </p:nvSpPr>
        <p:spPr bwMode="auto">
          <a:xfrm>
            <a:off x="0" y="725647"/>
            <a:ext cx="9144000" cy="5632311"/>
          </a:xfrm>
          <a:prstGeom prst="rect">
            <a:avLst/>
          </a:prstGeom>
          <a:noFill/>
          <a:ln w="9525">
            <a:noFill/>
            <a:miter lim="800000"/>
            <a:headEnd/>
            <a:tailEnd/>
          </a:ln>
        </p:spPr>
        <p:txBody>
          <a:bodyPr>
            <a:spAutoFit/>
          </a:bodyPr>
          <a:lstStyle/>
          <a:p>
            <a:pPr algn="just"/>
            <a:r>
              <a:rPr lang="lv-LV" sz="2400" dirty="0" smtClean="0"/>
              <a:t>10 Kādā </a:t>
            </a:r>
            <a:r>
              <a:rPr lang="lv-LV" sz="2400" dirty="0" smtClean="0"/>
              <a:t>sinagogā </a:t>
            </a:r>
            <a:r>
              <a:rPr lang="lv-LV" sz="2400" dirty="0" smtClean="0"/>
              <a:t>Jēzus </a:t>
            </a:r>
            <a:r>
              <a:rPr lang="lv-LV" sz="2400" dirty="0" smtClean="0"/>
              <a:t>mācīja sabatos. </a:t>
            </a:r>
            <a:r>
              <a:rPr lang="lv-LV" sz="2400" dirty="0" smtClean="0"/>
              <a:t>11 Redzi</a:t>
            </a:r>
            <a:r>
              <a:rPr lang="lv-LV" sz="2400" dirty="0" smtClean="0"/>
              <a:t>, bija sieviete, kurai jau astoņpadsmit gadus bija nespēka gars, un viņa bija salīkusi un nespēja iztaisnoties. </a:t>
            </a:r>
            <a:r>
              <a:rPr lang="lv-LV" sz="2400" dirty="0" smtClean="0"/>
              <a:t>12 Jēzus</a:t>
            </a:r>
            <a:r>
              <a:rPr lang="lv-LV" sz="2400" dirty="0" smtClean="0"/>
              <a:t>, viņu ieraudzījis, pieaicināja sev klāt un sacīja: “Sieviete, tu esi atbrīvota no savas slimības.” </a:t>
            </a:r>
            <a:r>
              <a:rPr lang="lv-LV" sz="2400" dirty="0" smtClean="0"/>
              <a:t>13 Viņš </a:t>
            </a:r>
            <a:r>
              <a:rPr lang="lv-LV" sz="2400" dirty="0" smtClean="0"/>
              <a:t>tai uzlika rokas, un viņa tūdaļ iztaisnojās un sāka godināt Dievu. </a:t>
            </a:r>
            <a:r>
              <a:rPr lang="lv-LV" sz="2400" dirty="0" smtClean="0"/>
              <a:t>14</a:t>
            </a:r>
            <a:r>
              <a:rPr lang="lv-LV" sz="2400" dirty="0" smtClean="0"/>
              <a:t> Bet sinagogas priekšnieks, saskaities, ka Jēzus dziedina sabatā, vērsās pie ļaužu pūļa: “Ir sešas dienas, kurās </a:t>
            </a:r>
            <a:r>
              <a:rPr lang="lv-LV" sz="2400" dirty="0" smtClean="0"/>
              <a:t>jāstrādā. Tad </a:t>
            </a:r>
            <a:r>
              <a:rPr lang="lv-LV" sz="2400" dirty="0" smtClean="0"/>
              <a:t>nāciet tajās un topiet dziedināti, bet ne sabatā.” </a:t>
            </a:r>
            <a:r>
              <a:rPr lang="lv-LV" sz="2400" dirty="0" smtClean="0"/>
              <a:t>15 Bet </a:t>
            </a:r>
            <a:r>
              <a:rPr lang="lv-LV" sz="2400" dirty="0" smtClean="0"/>
              <a:t>Kungs viņam atbildēja: “Liekuļi, vai tad sabatā jebkurš no jums neatraisa savu vērsi vai ēzeli no siles un neved to dzirdināt? </a:t>
            </a:r>
            <a:r>
              <a:rPr lang="lv-LV" sz="2400" dirty="0" smtClean="0"/>
              <a:t>16 Redzi</a:t>
            </a:r>
            <a:r>
              <a:rPr lang="lv-LV" sz="2400" dirty="0" smtClean="0"/>
              <a:t>, vai šo Ābrahāma meitu, kuru sātans ir turējis sasietu jau astoņpadsmit gadus, nevajadzēja sabatā atbrīvot no saitēm?” </a:t>
            </a:r>
            <a:r>
              <a:rPr lang="lv-LV" sz="2400" dirty="0" smtClean="0"/>
              <a:t>17 Viņam </a:t>
            </a:r>
            <a:r>
              <a:rPr lang="lv-LV" sz="2400" dirty="0" smtClean="0"/>
              <a:t>tā runājot, visi viņa pretinieki nokaunējās, bet ļaužu pūlis priecājās par tām brīnumainajām lietām, kas notika caur viņu.</a:t>
            </a:r>
            <a:endParaRPr lang="lv-LV" sz="2400" dirty="0" smtClean="0"/>
          </a:p>
        </p:txBody>
      </p:sp>
      <p:sp>
        <p:nvSpPr>
          <p:cNvPr id="6" name="Text Box 6"/>
          <p:cNvSpPr txBox="1">
            <a:spLocks noChangeArrowheads="1"/>
          </p:cNvSpPr>
          <p:nvPr/>
        </p:nvSpPr>
        <p:spPr bwMode="auto">
          <a:xfrm>
            <a:off x="7429500" y="0"/>
            <a:ext cx="1714500" cy="396875"/>
          </a:xfrm>
          <a:prstGeom prst="rect">
            <a:avLst/>
          </a:prstGeom>
          <a:noFill/>
          <a:ln w="9525">
            <a:noFill/>
            <a:miter lim="800000"/>
            <a:headEnd/>
            <a:tailEnd/>
          </a:ln>
        </p:spPr>
        <p:txBody>
          <a:bodyPr>
            <a:spAutoFit/>
          </a:bodyPr>
          <a:lstStyle/>
          <a:p>
            <a:pPr>
              <a:spcBef>
                <a:spcPct val="50000"/>
              </a:spcBef>
            </a:pPr>
            <a:r>
              <a:rPr lang="lv-LV" sz="2000" dirty="0" smtClean="0"/>
              <a:t>25.aug.2019.</a:t>
            </a:r>
            <a:endParaRPr lang="lv-LV" sz="20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80000"/>
              </a:lnSpc>
              <a:spcBef>
                <a:spcPct val="0"/>
              </a:spcBef>
              <a:buNone/>
            </a:pPr>
            <a:r>
              <a:rPr lang="lv-LV" sz="2800" i="1" dirty="0" smtClean="0"/>
              <a:t>10 Kādā sinagogā Jēzus mācīja sabatos. 11 Redzi, bija sieviete, kurai jau astoņpadsmit gadus bija nespēka gars, un viņa bija salīkusi un nespēja iztaisnoties</a:t>
            </a:r>
            <a:r>
              <a:rPr lang="lv-LV" sz="2800" i="1" dirty="0" smtClean="0"/>
              <a:t>. 12 Jēzus, viņu ieraudzījis, pieaicināja sev klāt un sacīja: “Sieviete, tu esi atbrīvota no savas slimības.” 13 Viņš tai uzlika rokas, un viņa tūdaļ iztaisnojās un sāka godināt Dievu.</a:t>
            </a:r>
            <a:endParaRPr lang="lv-LV" sz="2800" i="1" dirty="0" smtClean="0"/>
          </a:p>
        </p:txBody>
      </p:sp>
      <p:sp>
        <p:nvSpPr>
          <p:cNvPr id="7" name="Rectangle 6"/>
          <p:cNvSpPr>
            <a:spLocks noChangeArrowheads="1"/>
          </p:cNvSpPr>
          <p:nvPr/>
        </p:nvSpPr>
        <p:spPr bwMode="auto">
          <a:xfrm>
            <a:off x="0" y="2428868"/>
            <a:ext cx="5500694" cy="4401205"/>
          </a:xfrm>
          <a:prstGeom prst="rect">
            <a:avLst/>
          </a:prstGeom>
          <a:noFill/>
          <a:ln w="9525">
            <a:noFill/>
            <a:miter lim="800000"/>
            <a:headEnd/>
            <a:tailEnd/>
          </a:ln>
        </p:spPr>
        <p:txBody>
          <a:bodyPr wrap="square">
            <a:spAutoFit/>
          </a:bodyPr>
          <a:lstStyle/>
          <a:p>
            <a:pPr>
              <a:buFontTx/>
              <a:buChar char="•"/>
            </a:pPr>
            <a:r>
              <a:rPr lang="lv-LV" sz="2800" b="1" dirty="0" smtClean="0"/>
              <a:t>Jēzum palika sievietes žēl</a:t>
            </a:r>
            <a:r>
              <a:rPr lang="lv-LV" sz="2800" dirty="0" smtClean="0"/>
              <a:t>!</a:t>
            </a:r>
            <a:endParaRPr lang="lv-LV" sz="2800" dirty="0"/>
          </a:p>
          <a:p>
            <a:pPr>
              <a:buFontTx/>
              <a:buChar char="•"/>
            </a:pPr>
            <a:r>
              <a:rPr lang="lv-LV" sz="2800" b="1" dirty="0" smtClean="0"/>
              <a:t>Dziedināšana nav galvenais Jēzus uzdevums</a:t>
            </a:r>
            <a:r>
              <a:rPr lang="lv-LV" sz="2800" dirty="0" smtClean="0"/>
              <a:t>, kāpēc Viņš nācis, bet Viņš </a:t>
            </a:r>
            <a:r>
              <a:rPr lang="lv-LV" sz="2800" b="1" dirty="0" smtClean="0"/>
              <a:t>tāpat dziedina</a:t>
            </a:r>
            <a:r>
              <a:rPr lang="lv-LV" sz="2800" dirty="0" smtClean="0"/>
              <a:t>.</a:t>
            </a:r>
          </a:p>
          <a:p>
            <a:pPr>
              <a:buFontTx/>
              <a:buChar char="•"/>
            </a:pPr>
            <a:r>
              <a:rPr lang="lv-LV" sz="2800" dirty="0" smtClean="0"/>
              <a:t>Šī </a:t>
            </a:r>
            <a:r>
              <a:rPr lang="lv-LV" sz="2800" b="1" dirty="0" smtClean="0"/>
              <a:t>sieviete</a:t>
            </a:r>
            <a:r>
              <a:rPr lang="lv-LV" sz="2800" dirty="0" smtClean="0"/>
              <a:t>, dziedināta, uzreiz priecīgi sāka </a:t>
            </a:r>
            <a:r>
              <a:rPr lang="lv-LV" sz="2800" b="1" dirty="0" smtClean="0"/>
              <a:t>Dievu godināt</a:t>
            </a:r>
            <a:r>
              <a:rPr lang="lv-LV" sz="2800" dirty="0" smtClean="0"/>
              <a:t>.</a:t>
            </a:r>
          </a:p>
          <a:p>
            <a:pPr>
              <a:buFontTx/>
              <a:buChar char="•"/>
            </a:pPr>
            <a:r>
              <a:rPr lang="lv-LV" sz="2800" dirty="0" smtClean="0"/>
              <a:t>Kā ir ar mums: Vai </a:t>
            </a:r>
            <a:r>
              <a:rPr lang="lv-LV" sz="2800" b="1" dirty="0" smtClean="0"/>
              <a:t>mēs meklējam Dievu visās lietās</a:t>
            </a:r>
            <a:r>
              <a:rPr lang="lv-LV" sz="2800" dirty="0" smtClean="0"/>
              <a:t>?</a:t>
            </a:r>
          </a:p>
          <a:p>
            <a:pPr>
              <a:buFontTx/>
              <a:buChar char="•"/>
            </a:pPr>
            <a:r>
              <a:rPr lang="lv-LV" sz="2800" dirty="0" smtClean="0"/>
              <a:t>Vai </a:t>
            </a:r>
            <a:r>
              <a:rPr lang="lv-LV" sz="2800" b="1" dirty="0" smtClean="0"/>
              <a:t>godinām Dievu, kad Dievs pie mums darījis brīnumu</a:t>
            </a:r>
            <a:r>
              <a:rPr lang="lv-LV" sz="2800" dirty="0" smtClean="0"/>
              <a:t>?</a:t>
            </a:r>
            <a:endParaRPr lang="lv-LV" sz="2800" dirty="0"/>
          </a:p>
        </p:txBody>
      </p:sp>
      <p:sp>
        <p:nvSpPr>
          <p:cNvPr id="5124" name="Slide Number Placeholder 3"/>
          <p:cNvSpPr>
            <a:spLocks noGrp="1"/>
          </p:cNvSpPr>
          <p:nvPr>
            <p:ph type="sldNum" sz="quarter" idx="12"/>
          </p:nvPr>
        </p:nvSpPr>
        <p:spPr>
          <a:noFill/>
        </p:spPr>
        <p:txBody>
          <a:bodyPr/>
          <a:lstStyle/>
          <a:p>
            <a:fld id="{28CC7F9D-64C0-41D0-BF12-D268895AA74B}" type="slidenum">
              <a:rPr lang="lv-LV" smtClean="0"/>
              <a:pPr/>
              <a:t>3</a:t>
            </a:fld>
            <a:endParaRPr lang="lv-LV" smtClean="0"/>
          </a:p>
        </p:txBody>
      </p:sp>
      <p:pic>
        <p:nvPicPr>
          <p:cNvPr id="6146" name="Picture 2" descr="Attēlu rezultāti vaicājumam “Jesus cured the crippled woman”"/>
          <p:cNvPicPr>
            <a:picLocks noChangeAspect="1" noChangeArrowheads="1"/>
          </p:cNvPicPr>
          <p:nvPr/>
        </p:nvPicPr>
        <p:blipFill>
          <a:blip r:embed="rId2"/>
          <a:srcRect/>
          <a:stretch>
            <a:fillRect/>
          </a:stretch>
        </p:blipFill>
        <p:spPr bwMode="auto">
          <a:xfrm>
            <a:off x="5429256" y="2000240"/>
            <a:ext cx="3571880" cy="4757745"/>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6146"/>
                                        </p:tgtEl>
                                        <p:attrNameLst>
                                          <p:attrName>style.visibility</p:attrName>
                                        </p:attrNameLst>
                                      </p:cBhvr>
                                      <p:to>
                                        <p:strVal val="visible"/>
                                      </p:to>
                                    </p:set>
                                    <p:animEffect transition="in" filter="fade">
                                      <p:cBhvr>
                                        <p:cTn id="11" dur="2000"/>
                                        <p:tgtEl>
                                          <p:spTgt spid="614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80000"/>
              </a:lnSpc>
              <a:spcBef>
                <a:spcPct val="0"/>
              </a:spcBef>
              <a:buFontTx/>
              <a:buNone/>
            </a:pPr>
            <a:r>
              <a:rPr lang="lv-LV" sz="2800" i="1" dirty="0" smtClean="0"/>
              <a:t>14 Bet sinagogas priekšnieks, saskaities, ka Jēzus dziedina sabatā, vērsās pie ļaužu pūļa: “Ir sešas dienas, kurās jāstrādā. Tad nāciet tajās un topiet dziedināti, bet ne sabatā</a:t>
            </a:r>
            <a:r>
              <a:rPr lang="lv-LV" sz="2800" i="1" dirty="0" smtClean="0"/>
              <a:t>.” </a:t>
            </a:r>
            <a:r>
              <a:rPr lang="lv-LV" sz="2800" i="1" dirty="0" smtClean="0"/>
              <a:t>15 Bet Kungs viņam atbildēja: “Liekuļi, vai tad sabatā jebkurš no jums neatraisa savu vērsi vai ēzeli no siles un neved to dzirdināt? </a:t>
            </a:r>
            <a:endParaRPr lang="lv-LV" sz="2800" i="1" dirty="0" smtClean="0"/>
          </a:p>
        </p:txBody>
      </p:sp>
      <p:sp>
        <p:nvSpPr>
          <p:cNvPr id="7" name="Rectangle 6"/>
          <p:cNvSpPr>
            <a:spLocks noChangeArrowheads="1"/>
          </p:cNvSpPr>
          <p:nvPr/>
        </p:nvSpPr>
        <p:spPr bwMode="auto">
          <a:xfrm>
            <a:off x="0" y="2071678"/>
            <a:ext cx="5286380" cy="4832092"/>
          </a:xfrm>
          <a:prstGeom prst="rect">
            <a:avLst/>
          </a:prstGeom>
          <a:noFill/>
          <a:ln w="9525">
            <a:noFill/>
            <a:miter lim="800000"/>
            <a:headEnd/>
            <a:tailEnd/>
          </a:ln>
        </p:spPr>
        <p:txBody>
          <a:bodyPr wrap="square">
            <a:spAutoFit/>
          </a:bodyPr>
          <a:lstStyle/>
          <a:p>
            <a:pPr>
              <a:buFontTx/>
              <a:buChar char="•"/>
            </a:pPr>
            <a:r>
              <a:rPr lang="lv-LV" sz="2800" dirty="0" smtClean="0"/>
              <a:t>Vienmēr, kad </a:t>
            </a:r>
            <a:r>
              <a:rPr lang="lv-LV" sz="2800" b="1" dirty="0" smtClean="0"/>
              <a:t>īsti labi darbi </a:t>
            </a:r>
            <a:r>
              <a:rPr lang="lv-LV" sz="2800" dirty="0" smtClean="0"/>
              <a:t>tiek darīti, kāds ir </a:t>
            </a:r>
            <a:r>
              <a:rPr lang="lv-LV" sz="2800" b="1" dirty="0" smtClean="0"/>
              <a:t>reliģiozi taisnīgi neapmierināts</a:t>
            </a:r>
            <a:r>
              <a:rPr lang="lv-LV" sz="2800" dirty="0" smtClean="0"/>
              <a:t>!</a:t>
            </a:r>
          </a:p>
          <a:p>
            <a:pPr>
              <a:buFontTx/>
              <a:buChar char="•"/>
            </a:pPr>
            <a:r>
              <a:rPr lang="lv-LV" sz="2800" dirty="0" smtClean="0"/>
              <a:t>Šai pasaulē: </a:t>
            </a:r>
            <a:r>
              <a:rPr lang="lv-LV" sz="2800" b="1" dirty="0" smtClean="0"/>
              <a:t>Neviens patiesi labs darbs nepaliek nesodīts!</a:t>
            </a:r>
            <a:endParaRPr lang="lv-LV" sz="2800" b="1" dirty="0"/>
          </a:p>
          <a:p>
            <a:pPr>
              <a:buFontTx/>
              <a:buChar char="•"/>
            </a:pPr>
            <a:r>
              <a:rPr lang="lv-LV" sz="2800" b="1" dirty="0" smtClean="0"/>
              <a:t>Sinagogas priekšnieks pārmet Jēzum</a:t>
            </a:r>
            <a:r>
              <a:rPr lang="lv-LV" sz="2800" dirty="0" smtClean="0"/>
              <a:t>, ka viņš ir </a:t>
            </a:r>
            <a:r>
              <a:rPr lang="lv-LV" sz="2800" b="1" dirty="0" smtClean="0"/>
              <a:t>strādājis sabatā/svētdienā</a:t>
            </a:r>
            <a:r>
              <a:rPr lang="lv-LV" sz="2800" dirty="0" smtClean="0"/>
              <a:t>.</a:t>
            </a:r>
          </a:p>
          <a:p>
            <a:pPr>
              <a:buFontTx/>
              <a:buChar char="•"/>
            </a:pPr>
            <a:r>
              <a:rPr lang="lv-LV" sz="2800" dirty="0" smtClean="0"/>
              <a:t>Bet Jēzus norāda, ka tā ir </a:t>
            </a:r>
            <a:r>
              <a:rPr lang="lv-LV" sz="2800" b="1" dirty="0" smtClean="0"/>
              <a:t>absolūta liekulība </a:t>
            </a:r>
            <a:r>
              <a:rPr lang="lv-LV" sz="2800" dirty="0" smtClean="0"/>
              <a:t>no </a:t>
            </a:r>
            <a:r>
              <a:rPr lang="lv-LV" sz="2800" b="1" dirty="0" smtClean="0"/>
              <a:t>sinagogas priekšnieka puses</a:t>
            </a:r>
            <a:r>
              <a:rPr lang="lv-LV" sz="2800" dirty="0" smtClean="0"/>
              <a:t>.</a:t>
            </a:r>
            <a:endParaRPr lang="lv-LV" sz="2800" dirty="0"/>
          </a:p>
        </p:txBody>
      </p:sp>
      <p:sp>
        <p:nvSpPr>
          <p:cNvPr id="6148" name="Slide Number Placeholder 3"/>
          <p:cNvSpPr>
            <a:spLocks noGrp="1"/>
          </p:cNvSpPr>
          <p:nvPr>
            <p:ph type="sldNum" sz="quarter" idx="12"/>
          </p:nvPr>
        </p:nvSpPr>
        <p:spPr>
          <a:noFill/>
        </p:spPr>
        <p:txBody>
          <a:bodyPr/>
          <a:lstStyle/>
          <a:p>
            <a:fld id="{3005B80C-BEDF-4746-885B-CD180E22A792}" type="slidenum">
              <a:rPr lang="lv-LV" smtClean="0"/>
              <a:pPr/>
              <a:t>4</a:t>
            </a:fld>
            <a:endParaRPr lang="lv-LV" smtClean="0"/>
          </a:p>
        </p:txBody>
      </p:sp>
      <p:pic>
        <p:nvPicPr>
          <p:cNvPr id="5122" name="Picture 2" descr="Attēlu rezultāti vaicājumam “feeding donkey”"/>
          <p:cNvPicPr>
            <a:picLocks noChangeAspect="1" noChangeArrowheads="1"/>
          </p:cNvPicPr>
          <p:nvPr/>
        </p:nvPicPr>
        <p:blipFill>
          <a:blip r:embed="rId2"/>
          <a:srcRect b="6852"/>
          <a:stretch>
            <a:fillRect/>
          </a:stretch>
        </p:blipFill>
        <p:spPr bwMode="auto">
          <a:xfrm>
            <a:off x="5143504" y="1785926"/>
            <a:ext cx="4000496" cy="485778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122"/>
                                        </p:tgtEl>
                                        <p:attrNameLst>
                                          <p:attrName>style.visibility</p:attrName>
                                        </p:attrNameLst>
                                      </p:cBhvr>
                                      <p:to>
                                        <p:strVal val="visible"/>
                                      </p:to>
                                    </p:set>
                                    <p:animEffect transition="in" filter="fade">
                                      <p:cBhvr>
                                        <p:cTn id="11" dur="2000"/>
                                        <p:tgtEl>
                                          <p:spTgt spid="5122"/>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Number Placeholder 6"/>
          <p:cNvSpPr>
            <a:spLocks noGrp="1"/>
          </p:cNvSpPr>
          <p:nvPr>
            <p:ph type="sldNum" sz="quarter" idx="12"/>
          </p:nvPr>
        </p:nvSpPr>
        <p:spPr>
          <a:noFill/>
        </p:spPr>
        <p:txBody>
          <a:bodyPr/>
          <a:lstStyle/>
          <a:p>
            <a:fld id="{8F21CF9A-D8FF-4B1B-A44A-F2B4D0748660}" type="slidenum">
              <a:rPr lang="en-US" smtClean="0"/>
              <a:pPr/>
              <a:t>5</a:t>
            </a:fld>
            <a:endParaRPr lang="en-US" smtClean="0"/>
          </a:p>
        </p:txBody>
      </p:sp>
      <p:sp>
        <p:nvSpPr>
          <p:cNvPr id="54274" name="Rectangle 2"/>
          <p:cNvSpPr>
            <a:spLocks noGrp="1" noChangeArrowheads="1"/>
          </p:cNvSpPr>
          <p:nvPr>
            <p:ph type="title"/>
          </p:nvPr>
        </p:nvSpPr>
        <p:spPr>
          <a:xfrm>
            <a:off x="0" y="0"/>
            <a:ext cx="8027988" cy="642938"/>
          </a:xfrm>
        </p:spPr>
        <p:txBody>
          <a:bodyPr/>
          <a:lstStyle/>
          <a:p>
            <a:pPr marL="762000" indent="-762000" algn="l" eaLnBrk="1" hangingPunct="1">
              <a:defRPr/>
            </a:pPr>
            <a:r>
              <a:rPr lang="lv-LV" sz="4800" b="1" dirty="0" smtClean="0">
                <a:solidFill>
                  <a:schemeClr val="tx1"/>
                </a:solidFill>
              </a:rPr>
              <a:t>Bauslis:</a:t>
            </a:r>
            <a:endParaRPr lang="en-US" sz="4800" b="1" dirty="0" smtClean="0">
              <a:solidFill>
                <a:schemeClr val="tx1"/>
              </a:solidFill>
            </a:endParaRPr>
          </a:p>
        </p:txBody>
      </p:sp>
      <p:sp>
        <p:nvSpPr>
          <p:cNvPr id="54275" name="Rectangle 3"/>
          <p:cNvSpPr>
            <a:spLocks noGrp="1" noChangeArrowheads="1"/>
          </p:cNvSpPr>
          <p:nvPr>
            <p:ph type="body" sz="half" idx="1"/>
          </p:nvPr>
        </p:nvSpPr>
        <p:spPr>
          <a:xfrm>
            <a:off x="0" y="620713"/>
            <a:ext cx="9144000" cy="6215062"/>
          </a:xfrm>
        </p:spPr>
        <p:txBody>
          <a:bodyPr/>
          <a:lstStyle/>
          <a:p>
            <a:pPr marL="533400" indent="-533400" eaLnBrk="1" hangingPunct="1">
              <a:buFont typeface="Wingdings" pitchFamily="2" charset="2"/>
              <a:buNone/>
              <a:defRPr/>
            </a:pPr>
            <a:r>
              <a:rPr lang="lv-LV" sz="2800" b="1" dirty="0" smtClean="0">
                <a:solidFill>
                  <a:srgbClr val="FF0000"/>
                </a:solidFill>
              </a:rPr>
              <a:t>Tev būs svēto dienu svētīt.</a:t>
            </a:r>
          </a:p>
          <a:p>
            <a:pPr marL="533400" indent="-533400" eaLnBrk="1" hangingPunct="1">
              <a:buFont typeface="Wingdings" pitchFamily="2" charset="2"/>
              <a:buNone/>
              <a:defRPr/>
            </a:pPr>
            <a:endParaRPr lang="lv-LV" sz="1000" b="1" dirty="0" smtClean="0">
              <a:solidFill>
                <a:srgbClr val="FF0000"/>
              </a:solidFill>
            </a:endParaRPr>
          </a:p>
          <a:p>
            <a:pPr marL="533400" indent="-533400">
              <a:buFont typeface="Wingdings" pitchFamily="2" charset="2"/>
              <a:buNone/>
              <a:defRPr/>
            </a:pPr>
            <a:r>
              <a:rPr lang="lv-LV" sz="2400" b="1" i="1" dirty="0" smtClean="0"/>
              <a:t>Ko tas nozīmē?</a:t>
            </a:r>
            <a:endParaRPr lang="lv-LV" sz="2400" b="1" dirty="0" smtClean="0"/>
          </a:p>
          <a:p>
            <a:pPr marL="0" indent="0">
              <a:defRPr/>
            </a:pPr>
            <a:r>
              <a:rPr lang="lv-LV" sz="2400" dirty="0" smtClean="0"/>
              <a:t>Mums būs Dievu bīties un mīlēt, ka Dieva vārda sludināšanu</a:t>
            </a:r>
          </a:p>
          <a:p>
            <a:pPr marL="533400" indent="-533400">
              <a:buFont typeface="Wingdings" pitchFamily="2" charset="2"/>
              <a:buNone/>
              <a:defRPr/>
            </a:pPr>
            <a:r>
              <a:rPr lang="lv-LV" sz="2400" dirty="0" smtClean="0"/>
              <a:t>un Dieva vārdus nenicinām, bet tos turam svētus, labprāt </a:t>
            </a:r>
          </a:p>
          <a:p>
            <a:pPr marL="533400" indent="-533400">
              <a:buFont typeface="Wingdings" pitchFamily="2" charset="2"/>
              <a:buNone/>
              <a:defRPr/>
            </a:pPr>
            <a:r>
              <a:rPr lang="lv-LV" sz="2400" dirty="0" smtClean="0"/>
              <a:t>klausāmies un mācāmies.</a:t>
            </a:r>
            <a:r>
              <a:rPr lang="lv-LV" sz="2400" dirty="0" smtClean="0">
                <a:effectLst/>
              </a:rPr>
              <a:t> </a:t>
            </a:r>
          </a:p>
          <a:p>
            <a:pPr marL="533400" indent="-533400">
              <a:buFont typeface="Wingdings" pitchFamily="2" charset="2"/>
              <a:buNone/>
              <a:defRPr/>
            </a:pPr>
            <a:endParaRPr lang="lv-LV" sz="1000" dirty="0" smtClean="0"/>
          </a:p>
          <a:p>
            <a:pPr marL="533400" indent="-533400">
              <a:spcBef>
                <a:spcPts val="400"/>
              </a:spcBef>
              <a:buFont typeface="Wingdings" pitchFamily="2" charset="2"/>
              <a:buNone/>
              <a:defRPr/>
            </a:pPr>
            <a:r>
              <a:rPr lang="lv-LV" sz="2500" b="1" dirty="0" smtClean="0"/>
              <a:t>6 dienas strādāt </a:t>
            </a:r>
            <a:r>
              <a:rPr lang="lv-LV" sz="2500" dirty="0" smtClean="0"/>
              <a:t>un </a:t>
            </a:r>
            <a:r>
              <a:rPr lang="lv-LV" sz="2500" b="1" dirty="0" smtClean="0"/>
              <a:t>7. atpūsties</a:t>
            </a:r>
          </a:p>
          <a:p>
            <a:pPr marL="0" indent="0" eaLnBrk="1" hangingPunct="1">
              <a:spcBef>
                <a:spcPts val="400"/>
              </a:spcBef>
              <a:defRPr/>
            </a:pPr>
            <a:r>
              <a:rPr lang="lv-LV" sz="2500" dirty="0" smtClean="0"/>
              <a:t>Atpūsties kopā ar Dievu, nevis grēkot</a:t>
            </a:r>
          </a:p>
          <a:p>
            <a:pPr marL="0" indent="0" eaLnBrk="1" hangingPunct="1">
              <a:spcBef>
                <a:spcPts val="400"/>
              </a:spcBef>
              <a:defRPr/>
            </a:pPr>
            <a:r>
              <a:rPr lang="lv-LV" sz="2500" dirty="0" smtClean="0"/>
              <a:t>Dievs zina, ka mums vajag atpūsties</a:t>
            </a:r>
          </a:p>
          <a:p>
            <a:pPr marL="0" indent="0" eaLnBrk="1" hangingPunct="1">
              <a:spcBef>
                <a:spcPts val="400"/>
              </a:spcBef>
              <a:defRPr/>
            </a:pPr>
            <a:r>
              <a:rPr lang="lv-LV" sz="2500" dirty="0" smtClean="0"/>
              <a:t>„</a:t>
            </a:r>
            <a:r>
              <a:rPr lang="lv-LV" sz="2500" b="1" i="1" dirty="0" smtClean="0"/>
              <a:t>svētīt</a:t>
            </a:r>
            <a:r>
              <a:rPr lang="lv-LV" sz="2500" dirty="0" smtClean="0"/>
              <a:t>” – nošķirt priekš Dieva</a:t>
            </a:r>
          </a:p>
          <a:p>
            <a:pPr marL="0" indent="0" eaLnBrk="1" hangingPunct="1">
              <a:spcBef>
                <a:spcPts val="400"/>
              </a:spcBef>
              <a:defRPr/>
            </a:pPr>
            <a:r>
              <a:rPr lang="lv-LV" sz="2500" dirty="0" smtClean="0"/>
              <a:t>Šī baušļa </a:t>
            </a:r>
            <a:r>
              <a:rPr lang="lv-LV" sz="2500" b="1" dirty="0" smtClean="0"/>
              <a:t>piepildījums</a:t>
            </a:r>
            <a:r>
              <a:rPr lang="lv-LV" sz="2500" dirty="0" smtClean="0"/>
              <a:t> ir </a:t>
            </a:r>
            <a:r>
              <a:rPr lang="lv-LV" sz="2500" b="1" dirty="0" smtClean="0"/>
              <a:t>būt</a:t>
            </a:r>
            <a:r>
              <a:rPr lang="lv-LV" sz="2500" dirty="0" smtClean="0"/>
              <a:t> 7dienā </a:t>
            </a:r>
            <a:r>
              <a:rPr lang="lv-LV" sz="2500" b="1" dirty="0" smtClean="0"/>
              <a:t>dievkalpojumā</a:t>
            </a:r>
          </a:p>
          <a:p>
            <a:pPr marL="0" indent="0" eaLnBrk="1" hangingPunct="1">
              <a:spcBef>
                <a:spcPts val="400"/>
              </a:spcBef>
              <a:defRPr/>
            </a:pPr>
            <a:r>
              <a:rPr lang="lv-LV" sz="2500" dirty="0" smtClean="0"/>
              <a:t>Ne tikai atvelkam savas miesas uz baznīcu, bet</a:t>
            </a:r>
          </a:p>
          <a:p>
            <a:pPr marL="0" indent="0" eaLnBrk="1" hangingPunct="1">
              <a:spcBef>
                <a:spcPts val="400"/>
              </a:spcBef>
              <a:defRPr/>
            </a:pPr>
            <a:r>
              <a:rPr lang="lv-LV" sz="2500" b="1" dirty="0" smtClean="0"/>
              <a:t>Labprāt ieklausāmies</a:t>
            </a:r>
            <a:r>
              <a:rPr lang="lv-LV" sz="2500" dirty="0" smtClean="0"/>
              <a:t> Dieva vārdā</a:t>
            </a:r>
          </a:p>
          <a:p>
            <a:pPr marL="0" indent="0" eaLnBrk="1" hangingPunct="1">
              <a:spcBef>
                <a:spcPts val="400"/>
              </a:spcBef>
              <a:defRPr/>
            </a:pPr>
            <a:r>
              <a:rPr lang="lv-LV" sz="2500" dirty="0" smtClean="0"/>
              <a:t>Savas </a:t>
            </a:r>
            <a:r>
              <a:rPr lang="lv-LV" sz="2500" b="1" dirty="0" smtClean="0"/>
              <a:t>ticības stiprināšanai</a:t>
            </a:r>
          </a:p>
        </p:txBody>
      </p:sp>
      <p:pic>
        <p:nvPicPr>
          <p:cNvPr id="20489" name="Picture 9"/>
          <p:cNvPicPr>
            <a:picLocks noChangeAspect="1" noChangeArrowheads="1"/>
          </p:cNvPicPr>
          <p:nvPr/>
        </p:nvPicPr>
        <p:blipFill>
          <a:blip r:embed="rId3" cstate="print"/>
          <a:srcRect/>
          <a:stretch>
            <a:fillRect/>
          </a:stretch>
        </p:blipFill>
        <p:spPr bwMode="auto">
          <a:xfrm>
            <a:off x="6434163" y="0"/>
            <a:ext cx="2336833" cy="1862329"/>
          </a:xfrm>
          <a:prstGeom prst="rect">
            <a:avLst/>
          </a:prstGeom>
          <a:ln>
            <a:noFill/>
          </a:ln>
          <a:effectLst>
            <a:softEdge rad="112500"/>
          </a:effectLst>
        </p:spPr>
      </p:pic>
      <p:pic>
        <p:nvPicPr>
          <p:cNvPr id="20490" name="Picture 10"/>
          <p:cNvPicPr>
            <a:picLocks noChangeAspect="1" noChangeArrowheads="1"/>
          </p:cNvPicPr>
          <p:nvPr/>
        </p:nvPicPr>
        <p:blipFill>
          <a:blip r:embed="rId4" cstate="print"/>
          <a:srcRect/>
          <a:stretch>
            <a:fillRect/>
          </a:stretch>
        </p:blipFill>
        <p:spPr bwMode="auto">
          <a:xfrm>
            <a:off x="6056393" y="2570154"/>
            <a:ext cx="2820935" cy="2446371"/>
          </a:xfrm>
          <a:prstGeom prst="rect">
            <a:avLst/>
          </a:prstGeom>
          <a:ln>
            <a:noFill/>
          </a:ln>
          <a:effectLst>
            <a:softEdge rad="112500"/>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4274"/>
                                        </p:tgtEl>
                                        <p:attrNameLst>
                                          <p:attrName>style.visibility</p:attrName>
                                        </p:attrNameLst>
                                      </p:cBhvr>
                                      <p:to>
                                        <p:strVal val="visible"/>
                                      </p:to>
                                    </p:set>
                                    <p:anim calcmode="lin" valueType="num">
                                      <p:cBhvr additive="base">
                                        <p:cTn id="7" dur="500" fill="hold"/>
                                        <p:tgtEl>
                                          <p:spTgt spid="54274"/>
                                        </p:tgtEl>
                                        <p:attrNameLst>
                                          <p:attrName>ppt_x</p:attrName>
                                        </p:attrNameLst>
                                      </p:cBhvr>
                                      <p:tavLst>
                                        <p:tav tm="0">
                                          <p:val>
                                            <p:strVal val="#ppt_x"/>
                                          </p:val>
                                        </p:tav>
                                        <p:tav tm="100000">
                                          <p:val>
                                            <p:strVal val="#ppt_x"/>
                                          </p:val>
                                        </p:tav>
                                      </p:tavLst>
                                    </p:anim>
                                    <p:anim calcmode="lin" valueType="num">
                                      <p:cBhvr additive="base">
                                        <p:cTn id="8" dur="500" fill="hold"/>
                                        <p:tgtEl>
                                          <p:spTgt spid="5427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9" presetClass="entr" presetSubtype="0" fill="hold" grpId="0" nodeType="afterEffect">
                                  <p:stCondLst>
                                    <p:cond delay="0"/>
                                  </p:stCondLst>
                                  <p:childTnLst>
                                    <p:set>
                                      <p:cBhvr>
                                        <p:cTn id="11" dur="1" fill="hold">
                                          <p:stCondLst>
                                            <p:cond delay="0"/>
                                          </p:stCondLst>
                                        </p:cTn>
                                        <p:tgtEl>
                                          <p:spTgt spid="54275">
                                            <p:txEl>
                                              <p:pRg st="0" end="0"/>
                                            </p:txEl>
                                          </p:spTgt>
                                        </p:tgtEl>
                                        <p:attrNameLst>
                                          <p:attrName>style.visibility</p:attrName>
                                        </p:attrNameLst>
                                      </p:cBhvr>
                                      <p:to>
                                        <p:strVal val="visible"/>
                                      </p:to>
                                    </p:set>
                                    <p:animEffect transition="in" filter="dissolve">
                                      <p:cBhvr>
                                        <p:cTn id="12" dur="500"/>
                                        <p:tgtEl>
                                          <p:spTgt spid="54275">
                                            <p:txEl>
                                              <p:pRg st="0" end="0"/>
                                            </p:txEl>
                                          </p:spTgt>
                                        </p:tgtEl>
                                      </p:cBhvr>
                                    </p:animEffect>
                                  </p:childTnLst>
                                </p:cTn>
                              </p:par>
                            </p:childTnLst>
                          </p:cTn>
                        </p:par>
                        <p:par>
                          <p:cTn id="13" fill="hold">
                            <p:stCondLst>
                              <p:cond delay="1000"/>
                            </p:stCondLst>
                            <p:childTnLst>
                              <p:par>
                                <p:cTn id="14" presetID="9" presetClass="entr" presetSubtype="0" fill="hold" grpId="0" nodeType="afterEffect">
                                  <p:stCondLst>
                                    <p:cond delay="0"/>
                                  </p:stCondLst>
                                  <p:childTnLst>
                                    <p:set>
                                      <p:cBhvr>
                                        <p:cTn id="15" dur="1" fill="hold">
                                          <p:stCondLst>
                                            <p:cond delay="0"/>
                                          </p:stCondLst>
                                        </p:cTn>
                                        <p:tgtEl>
                                          <p:spTgt spid="54275">
                                            <p:txEl>
                                              <p:pRg st="2" end="2"/>
                                            </p:txEl>
                                          </p:spTgt>
                                        </p:tgtEl>
                                        <p:attrNameLst>
                                          <p:attrName>style.visibility</p:attrName>
                                        </p:attrNameLst>
                                      </p:cBhvr>
                                      <p:to>
                                        <p:strVal val="visible"/>
                                      </p:to>
                                    </p:set>
                                    <p:animEffect transition="in" filter="dissolve">
                                      <p:cBhvr>
                                        <p:cTn id="16" dur="500"/>
                                        <p:tgtEl>
                                          <p:spTgt spid="54275">
                                            <p:txEl>
                                              <p:pRg st="2" end="2"/>
                                            </p:txEl>
                                          </p:spTgt>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54275">
                                            <p:txEl>
                                              <p:pRg st="3" end="3"/>
                                            </p:txEl>
                                          </p:spTgt>
                                        </p:tgtEl>
                                        <p:attrNameLst>
                                          <p:attrName>style.visibility</p:attrName>
                                        </p:attrNameLst>
                                      </p:cBhvr>
                                      <p:to>
                                        <p:strVal val="visible"/>
                                      </p:to>
                                    </p:set>
                                    <p:animEffect transition="in" filter="dissolve">
                                      <p:cBhvr>
                                        <p:cTn id="19" dur="500"/>
                                        <p:tgtEl>
                                          <p:spTgt spid="54275">
                                            <p:txEl>
                                              <p:pRg st="3" end="3"/>
                                            </p:txEl>
                                          </p:spTgt>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54275">
                                            <p:txEl>
                                              <p:pRg st="4" end="4"/>
                                            </p:txEl>
                                          </p:spTgt>
                                        </p:tgtEl>
                                        <p:attrNameLst>
                                          <p:attrName>style.visibility</p:attrName>
                                        </p:attrNameLst>
                                      </p:cBhvr>
                                      <p:to>
                                        <p:strVal val="visible"/>
                                      </p:to>
                                    </p:set>
                                    <p:animEffect transition="in" filter="dissolve">
                                      <p:cBhvr>
                                        <p:cTn id="22" dur="500"/>
                                        <p:tgtEl>
                                          <p:spTgt spid="54275">
                                            <p:txEl>
                                              <p:pRg st="4" end="4"/>
                                            </p:txEl>
                                          </p:spTgt>
                                        </p:tgtEl>
                                      </p:cBhvr>
                                    </p:animEffect>
                                  </p:childTnLst>
                                </p:cTn>
                              </p:par>
                              <p:par>
                                <p:cTn id="23" presetID="9" presetClass="entr" presetSubtype="0" fill="hold" grpId="0" nodeType="withEffect">
                                  <p:stCondLst>
                                    <p:cond delay="0"/>
                                  </p:stCondLst>
                                  <p:childTnLst>
                                    <p:set>
                                      <p:cBhvr>
                                        <p:cTn id="24" dur="1" fill="hold">
                                          <p:stCondLst>
                                            <p:cond delay="0"/>
                                          </p:stCondLst>
                                        </p:cTn>
                                        <p:tgtEl>
                                          <p:spTgt spid="54275">
                                            <p:txEl>
                                              <p:pRg st="5" end="5"/>
                                            </p:txEl>
                                          </p:spTgt>
                                        </p:tgtEl>
                                        <p:attrNameLst>
                                          <p:attrName>style.visibility</p:attrName>
                                        </p:attrNameLst>
                                      </p:cBhvr>
                                      <p:to>
                                        <p:strVal val="visible"/>
                                      </p:to>
                                    </p:set>
                                    <p:animEffect transition="in" filter="dissolve">
                                      <p:cBhvr>
                                        <p:cTn id="25" dur="500"/>
                                        <p:tgtEl>
                                          <p:spTgt spid="54275">
                                            <p:txEl>
                                              <p:pRg st="5" end="5"/>
                                            </p:txEl>
                                          </p:spTgt>
                                        </p:tgtEl>
                                      </p:cBhvr>
                                    </p:animEffect>
                                  </p:childTnLst>
                                </p:cTn>
                              </p:par>
                            </p:childTnLst>
                          </p:cTn>
                        </p:par>
                        <p:par>
                          <p:cTn id="26" fill="hold">
                            <p:stCondLst>
                              <p:cond delay="1500"/>
                            </p:stCondLst>
                            <p:childTnLst>
                              <p:par>
                                <p:cTn id="27" presetID="9" presetClass="entr" presetSubtype="0" fill="hold" nodeType="afterEffect">
                                  <p:stCondLst>
                                    <p:cond delay="0"/>
                                  </p:stCondLst>
                                  <p:childTnLst>
                                    <p:set>
                                      <p:cBhvr>
                                        <p:cTn id="28" dur="1" fill="hold">
                                          <p:stCondLst>
                                            <p:cond delay="0"/>
                                          </p:stCondLst>
                                        </p:cTn>
                                        <p:tgtEl>
                                          <p:spTgt spid="20489"/>
                                        </p:tgtEl>
                                        <p:attrNameLst>
                                          <p:attrName>style.visibility</p:attrName>
                                        </p:attrNameLst>
                                      </p:cBhvr>
                                      <p:to>
                                        <p:strVal val="visible"/>
                                      </p:to>
                                    </p:set>
                                    <p:animEffect transition="in" filter="dissolve">
                                      <p:cBhvr>
                                        <p:cTn id="29" dur="500"/>
                                        <p:tgtEl>
                                          <p:spTgt spid="20489"/>
                                        </p:tgtEl>
                                      </p:cBhvr>
                                    </p:animEffect>
                                  </p:childTnLst>
                                </p:cTn>
                              </p:par>
                              <p:par>
                                <p:cTn id="30" presetID="9" presetClass="entr" presetSubtype="0" fill="hold" nodeType="withEffect">
                                  <p:stCondLst>
                                    <p:cond delay="0"/>
                                  </p:stCondLst>
                                  <p:childTnLst>
                                    <p:set>
                                      <p:cBhvr>
                                        <p:cTn id="31" dur="1" fill="hold">
                                          <p:stCondLst>
                                            <p:cond delay="0"/>
                                          </p:stCondLst>
                                        </p:cTn>
                                        <p:tgtEl>
                                          <p:spTgt spid="20490"/>
                                        </p:tgtEl>
                                        <p:attrNameLst>
                                          <p:attrName>style.visibility</p:attrName>
                                        </p:attrNameLst>
                                      </p:cBhvr>
                                      <p:to>
                                        <p:strVal val="visible"/>
                                      </p:to>
                                    </p:set>
                                    <p:animEffect transition="in" filter="dissolve">
                                      <p:cBhvr>
                                        <p:cTn id="32" dur="500"/>
                                        <p:tgtEl>
                                          <p:spTgt spid="20490"/>
                                        </p:tgtEl>
                                      </p:cBhvr>
                                    </p:animEffect>
                                  </p:childTnLst>
                                </p:cTn>
                              </p:par>
                            </p:childTnLst>
                          </p:cTn>
                        </p:par>
                        <p:par>
                          <p:cTn id="33" fill="hold">
                            <p:stCondLst>
                              <p:cond delay="2000"/>
                            </p:stCondLst>
                            <p:childTnLst>
                              <p:par>
                                <p:cTn id="34" presetID="9" presetClass="entr" presetSubtype="0" fill="hold" grpId="0" nodeType="afterEffect">
                                  <p:stCondLst>
                                    <p:cond delay="0"/>
                                  </p:stCondLst>
                                  <p:childTnLst>
                                    <p:set>
                                      <p:cBhvr>
                                        <p:cTn id="35" dur="1" fill="hold">
                                          <p:stCondLst>
                                            <p:cond delay="0"/>
                                          </p:stCondLst>
                                        </p:cTn>
                                        <p:tgtEl>
                                          <p:spTgt spid="54275">
                                            <p:txEl>
                                              <p:pRg st="7" end="7"/>
                                            </p:txEl>
                                          </p:spTgt>
                                        </p:tgtEl>
                                        <p:attrNameLst>
                                          <p:attrName>style.visibility</p:attrName>
                                        </p:attrNameLst>
                                      </p:cBhvr>
                                      <p:to>
                                        <p:strVal val="visible"/>
                                      </p:to>
                                    </p:set>
                                    <p:animEffect transition="in" filter="dissolve">
                                      <p:cBhvr>
                                        <p:cTn id="36" dur="500"/>
                                        <p:tgtEl>
                                          <p:spTgt spid="54275">
                                            <p:txEl>
                                              <p:pRg st="7" end="7"/>
                                            </p:txEl>
                                          </p:spTgt>
                                        </p:tgtEl>
                                      </p:cBhvr>
                                    </p:animEffect>
                                  </p:childTnLst>
                                </p:cTn>
                              </p:par>
                            </p:childTnLst>
                          </p:cTn>
                        </p:par>
                        <p:par>
                          <p:cTn id="37" fill="hold">
                            <p:stCondLst>
                              <p:cond delay="2500"/>
                            </p:stCondLst>
                            <p:childTnLst>
                              <p:par>
                                <p:cTn id="38" presetID="9" presetClass="entr" presetSubtype="0" fill="hold" grpId="0" nodeType="afterEffect">
                                  <p:stCondLst>
                                    <p:cond delay="0"/>
                                  </p:stCondLst>
                                  <p:childTnLst>
                                    <p:set>
                                      <p:cBhvr>
                                        <p:cTn id="39" dur="1" fill="hold">
                                          <p:stCondLst>
                                            <p:cond delay="0"/>
                                          </p:stCondLst>
                                        </p:cTn>
                                        <p:tgtEl>
                                          <p:spTgt spid="54275">
                                            <p:txEl>
                                              <p:pRg st="8" end="8"/>
                                            </p:txEl>
                                          </p:spTgt>
                                        </p:tgtEl>
                                        <p:attrNameLst>
                                          <p:attrName>style.visibility</p:attrName>
                                        </p:attrNameLst>
                                      </p:cBhvr>
                                      <p:to>
                                        <p:strVal val="visible"/>
                                      </p:to>
                                    </p:set>
                                    <p:animEffect transition="in" filter="dissolve">
                                      <p:cBhvr>
                                        <p:cTn id="40" dur="500"/>
                                        <p:tgtEl>
                                          <p:spTgt spid="54275">
                                            <p:txEl>
                                              <p:pRg st="8" end="8"/>
                                            </p:txEl>
                                          </p:spTgt>
                                        </p:tgtEl>
                                      </p:cBhvr>
                                    </p:animEffect>
                                  </p:childTnLst>
                                </p:cTn>
                              </p:par>
                            </p:childTnLst>
                          </p:cTn>
                        </p:par>
                        <p:par>
                          <p:cTn id="41" fill="hold">
                            <p:stCondLst>
                              <p:cond delay="3000"/>
                            </p:stCondLst>
                            <p:childTnLst>
                              <p:par>
                                <p:cTn id="42" presetID="9" presetClass="entr" presetSubtype="0" fill="hold" grpId="0" nodeType="afterEffect">
                                  <p:stCondLst>
                                    <p:cond delay="0"/>
                                  </p:stCondLst>
                                  <p:childTnLst>
                                    <p:set>
                                      <p:cBhvr>
                                        <p:cTn id="43" dur="1" fill="hold">
                                          <p:stCondLst>
                                            <p:cond delay="0"/>
                                          </p:stCondLst>
                                        </p:cTn>
                                        <p:tgtEl>
                                          <p:spTgt spid="54275">
                                            <p:txEl>
                                              <p:pRg st="9" end="9"/>
                                            </p:txEl>
                                          </p:spTgt>
                                        </p:tgtEl>
                                        <p:attrNameLst>
                                          <p:attrName>style.visibility</p:attrName>
                                        </p:attrNameLst>
                                      </p:cBhvr>
                                      <p:to>
                                        <p:strVal val="visible"/>
                                      </p:to>
                                    </p:set>
                                    <p:animEffect transition="in" filter="dissolve">
                                      <p:cBhvr>
                                        <p:cTn id="44" dur="500"/>
                                        <p:tgtEl>
                                          <p:spTgt spid="54275">
                                            <p:txEl>
                                              <p:pRg st="9" end="9"/>
                                            </p:txEl>
                                          </p:spTgt>
                                        </p:tgtEl>
                                      </p:cBhvr>
                                    </p:animEffect>
                                  </p:childTnLst>
                                </p:cTn>
                              </p:par>
                            </p:childTnLst>
                          </p:cTn>
                        </p:par>
                        <p:par>
                          <p:cTn id="45" fill="hold">
                            <p:stCondLst>
                              <p:cond delay="3500"/>
                            </p:stCondLst>
                            <p:childTnLst>
                              <p:par>
                                <p:cTn id="46" presetID="9" presetClass="entr" presetSubtype="0" fill="hold" grpId="0" nodeType="afterEffect">
                                  <p:stCondLst>
                                    <p:cond delay="0"/>
                                  </p:stCondLst>
                                  <p:childTnLst>
                                    <p:set>
                                      <p:cBhvr>
                                        <p:cTn id="47" dur="1" fill="hold">
                                          <p:stCondLst>
                                            <p:cond delay="0"/>
                                          </p:stCondLst>
                                        </p:cTn>
                                        <p:tgtEl>
                                          <p:spTgt spid="54275">
                                            <p:txEl>
                                              <p:pRg st="10" end="10"/>
                                            </p:txEl>
                                          </p:spTgt>
                                        </p:tgtEl>
                                        <p:attrNameLst>
                                          <p:attrName>style.visibility</p:attrName>
                                        </p:attrNameLst>
                                      </p:cBhvr>
                                      <p:to>
                                        <p:strVal val="visible"/>
                                      </p:to>
                                    </p:set>
                                    <p:animEffect transition="in" filter="dissolve">
                                      <p:cBhvr>
                                        <p:cTn id="48" dur="500"/>
                                        <p:tgtEl>
                                          <p:spTgt spid="54275">
                                            <p:txEl>
                                              <p:pRg st="10" end="10"/>
                                            </p:txEl>
                                          </p:spTgt>
                                        </p:tgtEl>
                                      </p:cBhvr>
                                    </p:animEffect>
                                  </p:childTnLst>
                                </p:cTn>
                              </p:par>
                            </p:childTnLst>
                          </p:cTn>
                        </p:par>
                        <p:par>
                          <p:cTn id="49" fill="hold">
                            <p:stCondLst>
                              <p:cond delay="4000"/>
                            </p:stCondLst>
                            <p:childTnLst>
                              <p:par>
                                <p:cTn id="50" presetID="9" presetClass="entr" presetSubtype="0" fill="hold" grpId="0" nodeType="afterEffect">
                                  <p:stCondLst>
                                    <p:cond delay="0"/>
                                  </p:stCondLst>
                                  <p:childTnLst>
                                    <p:set>
                                      <p:cBhvr>
                                        <p:cTn id="51" dur="1" fill="hold">
                                          <p:stCondLst>
                                            <p:cond delay="0"/>
                                          </p:stCondLst>
                                        </p:cTn>
                                        <p:tgtEl>
                                          <p:spTgt spid="54275">
                                            <p:txEl>
                                              <p:pRg st="11" end="11"/>
                                            </p:txEl>
                                          </p:spTgt>
                                        </p:tgtEl>
                                        <p:attrNameLst>
                                          <p:attrName>style.visibility</p:attrName>
                                        </p:attrNameLst>
                                      </p:cBhvr>
                                      <p:to>
                                        <p:strVal val="visible"/>
                                      </p:to>
                                    </p:set>
                                    <p:animEffect transition="in" filter="dissolve">
                                      <p:cBhvr>
                                        <p:cTn id="52" dur="500"/>
                                        <p:tgtEl>
                                          <p:spTgt spid="54275">
                                            <p:txEl>
                                              <p:pRg st="11" end="11"/>
                                            </p:txEl>
                                          </p:spTgt>
                                        </p:tgtEl>
                                      </p:cBhvr>
                                    </p:animEffect>
                                  </p:childTnLst>
                                </p:cTn>
                              </p:par>
                            </p:childTnLst>
                          </p:cTn>
                        </p:par>
                        <p:par>
                          <p:cTn id="53" fill="hold">
                            <p:stCondLst>
                              <p:cond delay="4500"/>
                            </p:stCondLst>
                            <p:childTnLst>
                              <p:par>
                                <p:cTn id="54" presetID="9" presetClass="entr" presetSubtype="0" fill="hold" grpId="0" nodeType="afterEffect">
                                  <p:stCondLst>
                                    <p:cond delay="0"/>
                                  </p:stCondLst>
                                  <p:childTnLst>
                                    <p:set>
                                      <p:cBhvr>
                                        <p:cTn id="55" dur="1" fill="hold">
                                          <p:stCondLst>
                                            <p:cond delay="0"/>
                                          </p:stCondLst>
                                        </p:cTn>
                                        <p:tgtEl>
                                          <p:spTgt spid="54275">
                                            <p:txEl>
                                              <p:pRg st="12" end="12"/>
                                            </p:txEl>
                                          </p:spTgt>
                                        </p:tgtEl>
                                        <p:attrNameLst>
                                          <p:attrName>style.visibility</p:attrName>
                                        </p:attrNameLst>
                                      </p:cBhvr>
                                      <p:to>
                                        <p:strVal val="visible"/>
                                      </p:to>
                                    </p:set>
                                    <p:animEffect transition="in" filter="dissolve">
                                      <p:cBhvr>
                                        <p:cTn id="56" dur="500"/>
                                        <p:tgtEl>
                                          <p:spTgt spid="54275">
                                            <p:txEl>
                                              <p:pRg st="12" end="12"/>
                                            </p:txEl>
                                          </p:spTgt>
                                        </p:tgtEl>
                                      </p:cBhvr>
                                    </p:animEffect>
                                  </p:childTnLst>
                                </p:cTn>
                              </p:par>
                            </p:childTnLst>
                          </p:cTn>
                        </p:par>
                        <p:par>
                          <p:cTn id="57" fill="hold">
                            <p:stCondLst>
                              <p:cond delay="5000"/>
                            </p:stCondLst>
                            <p:childTnLst>
                              <p:par>
                                <p:cTn id="58" presetID="9" presetClass="entr" presetSubtype="0" fill="hold" grpId="0" nodeType="afterEffect">
                                  <p:stCondLst>
                                    <p:cond delay="0"/>
                                  </p:stCondLst>
                                  <p:childTnLst>
                                    <p:set>
                                      <p:cBhvr>
                                        <p:cTn id="59" dur="1" fill="hold">
                                          <p:stCondLst>
                                            <p:cond delay="0"/>
                                          </p:stCondLst>
                                        </p:cTn>
                                        <p:tgtEl>
                                          <p:spTgt spid="54275">
                                            <p:txEl>
                                              <p:pRg st="13" end="13"/>
                                            </p:txEl>
                                          </p:spTgt>
                                        </p:tgtEl>
                                        <p:attrNameLst>
                                          <p:attrName>style.visibility</p:attrName>
                                        </p:attrNameLst>
                                      </p:cBhvr>
                                      <p:to>
                                        <p:strVal val="visible"/>
                                      </p:to>
                                    </p:set>
                                    <p:animEffect transition="in" filter="dissolve">
                                      <p:cBhvr>
                                        <p:cTn id="60" dur="500"/>
                                        <p:tgtEl>
                                          <p:spTgt spid="54275">
                                            <p:txEl>
                                              <p:pRg st="13" end="13"/>
                                            </p:txEl>
                                          </p:spTgt>
                                        </p:tgtEl>
                                      </p:cBhvr>
                                    </p:animEffect>
                                  </p:childTnLst>
                                </p:cTn>
                              </p:par>
                            </p:childTnLst>
                          </p:cTn>
                        </p:par>
                        <p:par>
                          <p:cTn id="61" fill="hold">
                            <p:stCondLst>
                              <p:cond delay="5500"/>
                            </p:stCondLst>
                            <p:childTnLst>
                              <p:par>
                                <p:cTn id="62" presetID="9" presetClass="entr" presetSubtype="0" fill="hold" grpId="0" nodeType="afterEffect">
                                  <p:stCondLst>
                                    <p:cond delay="0"/>
                                  </p:stCondLst>
                                  <p:childTnLst>
                                    <p:set>
                                      <p:cBhvr>
                                        <p:cTn id="63" dur="1" fill="hold">
                                          <p:stCondLst>
                                            <p:cond delay="0"/>
                                          </p:stCondLst>
                                        </p:cTn>
                                        <p:tgtEl>
                                          <p:spTgt spid="54275">
                                            <p:txEl>
                                              <p:pRg st="14" end="14"/>
                                            </p:txEl>
                                          </p:spTgt>
                                        </p:tgtEl>
                                        <p:attrNameLst>
                                          <p:attrName>style.visibility</p:attrName>
                                        </p:attrNameLst>
                                      </p:cBhvr>
                                      <p:to>
                                        <p:strVal val="visible"/>
                                      </p:to>
                                    </p:set>
                                    <p:animEffect transition="in" filter="dissolve">
                                      <p:cBhvr>
                                        <p:cTn id="64" dur="500"/>
                                        <p:tgtEl>
                                          <p:spTgt spid="54275">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4" grpId="0"/>
      <p:bldP spid="54275"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90000"/>
              </a:lnSpc>
              <a:spcBef>
                <a:spcPct val="0"/>
              </a:spcBef>
              <a:buFontTx/>
              <a:buNone/>
            </a:pPr>
            <a:r>
              <a:rPr lang="lv-LV" sz="2800" i="1" dirty="0" smtClean="0"/>
              <a:t>16 Redzi, vai šo Ābrahāma meitu, kuru sātans ir turējis sasietu jau astoņpadsmit gadus, nevajadzēja sabatā atbrīvot no saitēm?” 17 Viņam tā runājot, visi viņa pretinieki nokaunējās, bet ļaužu pūlis priecājās par tām brīnumainajām lietām, kas notika caur viņu.</a:t>
            </a:r>
            <a:endParaRPr lang="lv-LV" sz="2800" i="1" dirty="0" smtClean="0"/>
          </a:p>
        </p:txBody>
      </p:sp>
      <p:sp>
        <p:nvSpPr>
          <p:cNvPr id="7" name="Rectangle 6"/>
          <p:cNvSpPr>
            <a:spLocks noChangeArrowheads="1"/>
          </p:cNvSpPr>
          <p:nvPr/>
        </p:nvSpPr>
        <p:spPr bwMode="auto">
          <a:xfrm>
            <a:off x="0" y="1928802"/>
            <a:ext cx="5429256" cy="5262979"/>
          </a:xfrm>
          <a:prstGeom prst="rect">
            <a:avLst/>
          </a:prstGeom>
          <a:noFill/>
          <a:ln w="9525">
            <a:noFill/>
            <a:miter lim="800000"/>
            <a:headEnd/>
            <a:tailEnd/>
          </a:ln>
        </p:spPr>
        <p:txBody>
          <a:bodyPr wrap="square">
            <a:spAutoFit/>
          </a:bodyPr>
          <a:lstStyle/>
          <a:p>
            <a:pPr>
              <a:buFont typeface="Arial" pitchFamily="34" charset="0"/>
              <a:buChar char="•"/>
            </a:pPr>
            <a:r>
              <a:rPr lang="lv-LV" sz="2700" b="1" dirty="0" smtClean="0"/>
              <a:t>Sabats/Svētdiena </a:t>
            </a:r>
            <a:r>
              <a:rPr lang="lv-LV" sz="2700" dirty="0" smtClean="0"/>
              <a:t>no </a:t>
            </a:r>
            <a:r>
              <a:rPr lang="lv-LV" sz="2700" b="1" dirty="0" smtClean="0"/>
              <a:t>Dieva</a:t>
            </a:r>
            <a:r>
              <a:rPr lang="lv-LV" sz="2700" dirty="0" smtClean="0"/>
              <a:t> ir </a:t>
            </a:r>
            <a:r>
              <a:rPr lang="lv-LV" sz="2700" b="1" dirty="0" smtClean="0"/>
              <a:t>domāts</a:t>
            </a:r>
            <a:r>
              <a:rPr lang="lv-LV" sz="2700" dirty="0" smtClean="0"/>
              <a:t>, kā </a:t>
            </a:r>
            <a:r>
              <a:rPr lang="lv-LV" sz="2700" b="1" dirty="0" smtClean="0"/>
              <a:t>evaņģēlijs</a:t>
            </a:r>
            <a:r>
              <a:rPr lang="lv-LV" sz="2700" dirty="0" smtClean="0"/>
              <a:t>, ka tu vari </a:t>
            </a:r>
            <a:r>
              <a:rPr lang="lv-LV" sz="2700" b="1" dirty="0" smtClean="0"/>
              <a:t>vienu dienu nedēļā atpūsties ar Dievu</a:t>
            </a:r>
            <a:r>
              <a:rPr lang="lv-LV" sz="2700" dirty="0" smtClean="0"/>
              <a:t>, </a:t>
            </a:r>
            <a:r>
              <a:rPr lang="lv-LV" sz="2700" dirty="0" smtClean="0"/>
              <a:t>bet </a:t>
            </a:r>
            <a:r>
              <a:rPr lang="lv-LV" sz="2700" b="1" dirty="0" smtClean="0"/>
              <a:t>jūdi</a:t>
            </a:r>
            <a:r>
              <a:rPr lang="lv-LV" sz="2700" dirty="0" smtClean="0"/>
              <a:t> to </a:t>
            </a:r>
            <a:r>
              <a:rPr lang="lv-LV" sz="2700" b="1" dirty="0" smtClean="0"/>
              <a:t>pārvērta</a:t>
            </a:r>
            <a:r>
              <a:rPr lang="lv-LV" sz="2700" dirty="0" smtClean="0"/>
              <a:t> par </a:t>
            </a:r>
            <a:r>
              <a:rPr lang="lv-LV" sz="2700" b="1" dirty="0" smtClean="0"/>
              <a:t>lielu </a:t>
            </a:r>
            <a:r>
              <a:rPr lang="lv-LV" sz="2700" b="1" dirty="0" smtClean="0"/>
              <a:t>bauslību</a:t>
            </a:r>
            <a:r>
              <a:rPr lang="lv-LV" sz="2700" dirty="0" smtClean="0"/>
              <a:t>.</a:t>
            </a:r>
          </a:p>
          <a:p>
            <a:pPr>
              <a:buFont typeface="Arial" pitchFamily="34" charset="0"/>
              <a:buChar char="•"/>
            </a:pPr>
            <a:r>
              <a:rPr lang="lv-LV" sz="2700" b="1" dirty="0" smtClean="0"/>
              <a:t>Sabats ir cilvēkam, nevis cilvēks sabatam! </a:t>
            </a:r>
            <a:endParaRPr lang="en-US" sz="2700" b="1" dirty="0" smtClean="0"/>
          </a:p>
          <a:p>
            <a:pPr>
              <a:buFont typeface="Arial" pitchFamily="34" charset="0"/>
              <a:buChar char="•"/>
            </a:pPr>
            <a:r>
              <a:rPr lang="lv-LV" sz="2700" b="1" dirty="0" smtClean="0"/>
              <a:t>Jūdi</a:t>
            </a:r>
            <a:r>
              <a:rPr lang="lv-LV" sz="2700" dirty="0" smtClean="0"/>
              <a:t> </a:t>
            </a:r>
            <a:r>
              <a:rPr lang="lv-LV" sz="2700" dirty="0" smtClean="0"/>
              <a:t>ir </a:t>
            </a:r>
            <a:r>
              <a:rPr lang="lv-LV" sz="2700" b="1" dirty="0" smtClean="0"/>
              <a:t>gatavi</a:t>
            </a:r>
            <a:r>
              <a:rPr lang="lv-LV" sz="2700" dirty="0" smtClean="0"/>
              <a:t> pildīt </a:t>
            </a:r>
            <a:r>
              <a:rPr lang="lv-LV" sz="2700" b="1" dirty="0" smtClean="0"/>
              <a:t>iedomātu</a:t>
            </a:r>
            <a:r>
              <a:rPr lang="lv-LV" sz="2700" dirty="0" smtClean="0"/>
              <a:t> </a:t>
            </a:r>
            <a:r>
              <a:rPr lang="lv-LV" sz="2700" b="1" dirty="0" smtClean="0"/>
              <a:t>likumu</a:t>
            </a:r>
            <a:r>
              <a:rPr lang="lv-LV" sz="2700" dirty="0" smtClean="0"/>
              <a:t>, bet </a:t>
            </a:r>
            <a:r>
              <a:rPr lang="lv-LV" sz="2700" b="1" dirty="0" smtClean="0"/>
              <a:t>nav gatavi sastapties ar </a:t>
            </a:r>
            <a:r>
              <a:rPr lang="lv-LV" sz="2700" b="1" dirty="0" smtClean="0"/>
              <a:t>dzīvo Dievu</a:t>
            </a:r>
            <a:r>
              <a:rPr lang="lv-LV" sz="2700" dirty="0" smtClean="0"/>
              <a:t>. </a:t>
            </a:r>
            <a:endParaRPr lang="en-US" sz="2700" dirty="0" smtClean="0"/>
          </a:p>
          <a:p>
            <a:pPr>
              <a:buFont typeface="Arial" pitchFamily="34" charset="0"/>
              <a:buChar char="•"/>
            </a:pPr>
            <a:r>
              <a:rPr lang="lv-LV" sz="2700" b="1" dirty="0" smtClean="0"/>
              <a:t>Viņiem tapa kauns</a:t>
            </a:r>
            <a:r>
              <a:rPr lang="lv-LV" sz="2700" dirty="0" smtClean="0"/>
              <a:t>, jo </a:t>
            </a:r>
            <a:r>
              <a:rPr lang="lv-LV" sz="2700" b="1" dirty="0" smtClean="0"/>
              <a:t>saprata</a:t>
            </a:r>
            <a:r>
              <a:rPr lang="lv-LV" sz="2700" dirty="0" smtClean="0"/>
              <a:t>, ka tās </a:t>
            </a:r>
            <a:r>
              <a:rPr lang="lv-LV" sz="2700" b="1" dirty="0" smtClean="0"/>
              <a:t>visas</a:t>
            </a:r>
            <a:r>
              <a:rPr lang="lv-LV" sz="2700" dirty="0" smtClean="0"/>
              <a:t> ir </a:t>
            </a:r>
            <a:r>
              <a:rPr lang="lv-LV" sz="2700" b="1" dirty="0" smtClean="0"/>
              <a:t>atrunas</a:t>
            </a:r>
            <a:r>
              <a:rPr lang="lv-LV" sz="2700" dirty="0" smtClean="0"/>
              <a:t>. </a:t>
            </a:r>
            <a:endParaRPr lang="en-US" sz="2700" dirty="0"/>
          </a:p>
        </p:txBody>
      </p:sp>
      <p:sp>
        <p:nvSpPr>
          <p:cNvPr id="7172" name="Slide Number Placeholder 3"/>
          <p:cNvSpPr>
            <a:spLocks noGrp="1"/>
          </p:cNvSpPr>
          <p:nvPr>
            <p:ph type="sldNum" sz="quarter" idx="12"/>
          </p:nvPr>
        </p:nvSpPr>
        <p:spPr>
          <a:noFill/>
        </p:spPr>
        <p:txBody>
          <a:bodyPr/>
          <a:lstStyle/>
          <a:p>
            <a:fld id="{69FDED5A-73EA-479E-89EB-9D29A271FCAB}" type="slidenum">
              <a:rPr lang="lv-LV" smtClean="0"/>
              <a:pPr/>
              <a:t>6</a:t>
            </a:fld>
            <a:endParaRPr lang="lv-LV" smtClean="0"/>
          </a:p>
        </p:txBody>
      </p:sp>
      <p:pic>
        <p:nvPicPr>
          <p:cNvPr id="6" name="Picture 2" descr="Attēlu rezultāti vaicājumam “Jesus cured the crippled woman”"/>
          <p:cNvPicPr>
            <a:picLocks noChangeAspect="1" noChangeArrowheads="1"/>
          </p:cNvPicPr>
          <p:nvPr/>
        </p:nvPicPr>
        <p:blipFill>
          <a:blip r:embed="rId2"/>
          <a:srcRect/>
          <a:stretch>
            <a:fillRect/>
          </a:stretch>
        </p:blipFill>
        <p:spPr bwMode="auto">
          <a:xfrm>
            <a:off x="5352432" y="1884230"/>
            <a:ext cx="3791568" cy="497377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2000"/>
                                        <p:tgtEl>
                                          <p:spTgt spid="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smtClean="0">
                <a:solidFill>
                  <a:schemeClr val="tx1"/>
                </a:solidFill>
              </a:rPr>
              <a:t>Kopsavilkums</a:t>
            </a:r>
          </a:p>
        </p:txBody>
      </p:sp>
      <p:sp>
        <p:nvSpPr>
          <p:cNvPr id="7" name="Rectangle 6"/>
          <p:cNvSpPr>
            <a:spLocks noChangeArrowheads="1"/>
          </p:cNvSpPr>
          <p:nvPr/>
        </p:nvSpPr>
        <p:spPr bwMode="auto">
          <a:xfrm>
            <a:off x="0" y="981075"/>
            <a:ext cx="5572132" cy="5693866"/>
          </a:xfrm>
          <a:prstGeom prst="rect">
            <a:avLst/>
          </a:prstGeom>
          <a:noFill/>
          <a:ln w="9525">
            <a:noFill/>
            <a:miter lim="800000"/>
            <a:headEnd/>
            <a:tailEnd/>
          </a:ln>
        </p:spPr>
        <p:txBody>
          <a:bodyPr wrap="square">
            <a:spAutoFit/>
          </a:bodyPr>
          <a:lstStyle/>
          <a:p>
            <a:pPr>
              <a:buFont typeface="Arial" pitchFamily="34" charset="0"/>
              <a:buChar char="•"/>
            </a:pPr>
            <a:r>
              <a:rPr lang="lv-LV" sz="2800" b="1" dirty="0" smtClean="0"/>
              <a:t>Svētdiena/sabats</a:t>
            </a:r>
            <a:r>
              <a:rPr lang="lv-LV" sz="2800" dirty="0" smtClean="0"/>
              <a:t> </a:t>
            </a:r>
            <a:r>
              <a:rPr lang="lv-LV" sz="2800" dirty="0" smtClean="0"/>
              <a:t>ir </a:t>
            </a:r>
            <a:r>
              <a:rPr lang="lv-LV" sz="2800" dirty="0" smtClean="0"/>
              <a:t>saistīts </a:t>
            </a:r>
            <a:r>
              <a:rPr lang="lv-LV" sz="2800" dirty="0" smtClean="0"/>
              <a:t>ar </a:t>
            </a:r>
            <a:r>
              <a:rPr lang="lv-LV" sz="2800" b="1" dirty="0" smtClean="0"/>
              <a:t>Dieva valstības </a:t>
            </a:r>
            <a:r>
              <a:rPr lang="lv-LV" sz="2800" b="1" dirty="0" smtClean="0"/>
              <a:t>izplatīšanos</a:t>
            </a:r>
            <a:r>
              <a:rPr lang="lv-LV" sz="2800" dirty="0" smtClean="0"/>
              <a:t>. </a:t>
            </a:r>
            <a:endParaRPr lang="lv-LV" sz="2800" dirty="0" smtClean="0"/>
          </a:p>
          <a:p>
            <a:pPr>
              <a:buFont typeface="Arial" pitchFamily="34" charset="0"/>
              <a:buChar char="•"/>
            </a:pPr>
            <a:r>
              <a:rPr lang="lv-LV" sz="2800" dirty="0" smtClean="0"/>
              <a:t>Ja </a:t>
            </a:r>
            <a:r>
              <a:rPr lang="lv-LV" sz="2800" dirty="0" smtClean="0"/>
              <a:t>tu </a:t>
            </a:r>
            <a:r>
              <a:rPr lang="lv-LV" sz="2800" b="1" dirty="0" smtClean="0"/>
              <a:t>svētdienā </a:t>
            </a:r>
            <a:r>
              <a:rPr lang="lv-LV" sz="2800" b="1" dirty="0" smtClean="0"/>
              <a:t>neesi baznīcā</a:t>
            </a:r>
            <a:r>
              <a:rPr lang="lv-LV" sz="2800" dirty="0" smtClean="0"/>
              <a:t>, tad tu </a:t>
            </a:r>
            <a:r>
              <a:rPr lang="lv-LV" sz="2800" b="1" dirty="0" smtClean="0"/>
              <a:t>nepiedalies pie </a:t>
            </a:r>
            <a:r>
              <a:rPr lang="lv-LV" sz="2800" b="1" dirty="0" smtClean="0"/>
              <a:t>Dieva valstības </a:t>
            </a:r>
            <a:r>
              <a:rPr lang="lv-LV" sz="2800" b="1" dirty="0" smtClean="0"/>
              <a:t>izplatīšanās</a:t>
            </a:r>
            <a:r>
              <a:rPr lang="lv-LV" sz="2800" dirty="0" smtClean="0"/>
              <a:t>.</a:t>
            </a:r>
          </a:p>
          <a:p>
            <a:pPr>
              <a:buFont typeface="Arial" pitchFamily="34" charset="0"/>
              <a:buChar char="•"/>
            </a:pPr>
            <a:r>
              <a:rPr lang="lv-LV" sz="2800" dirty="0" smtClean="0"/>
              <a:t>Ne jau </a:t>
            </a:r>
            <a:r>
              <a:rPr lang="lv-LV" sz="2800" b="1" dirty="0" smtClean="0"/>
              <a:t>ne-/strādāšana </a:t>
            </a:r>
            <a:r>
              <a:rPr lang="lv-LV" sz="2800" dirty="0" smtClean="0"/>
              <a:t>ir </a:t>
            </a:r>
            <a:r>
              <a:rPr lang="lv-LV" sz="2800" b="1" dirty="0" smtClean="0"/>
              <a:t>būtiskākais</a:t>
            </a:r>
            <a:r>
              <a:rPr lang="lv-LV" sz="2800" dirty="0" smtClean="0"/>
              <a:t> šajā </a:t>
            </a:r>
            <a:r>
              <a:rPr lang="lv-LV" sz="2800" b="1" dirty="0" smtClean="0"/>
              <a:t>dienā</a:t>
            </a:r>
            <a:r>
              <a:rPr lang="lv-LV" sz="2800" dirty="0" smtClean="0"/>
              <a:t>, bet vai esam </a:t>
            </a:r>
            <a:r>
              <a:rPr lang="lv-LV" sz="2800" b="1" dirty="0" smtClean="0"/>
              <a:t>veltījuši</a:t>
            </a:r>
            <a:r>
              <a:rPr lang="lv-LV" sz="2800" dirty="0" smtClean="0"/>
              <a:t> </a:t>
            </a:r>
            <a:r>
              <a:rPr lang="lv-LV" sz="2800" b="1" dirty="0" smtClean="0"/>
              <a:t>laiku</a:t>
            </a:r>
            <a:r>
              <a:rPr lang="lv-LV" sz="2800" dirty="0" smtClean="0"/>
              <a:t> </a:t>
            </a:r>
            <a:r>
              <a:rPr lang="lv-LV" sz="2800" b="1" dirty="0" smtClean="0"/>
              <a:t>tam Kungam</a:t>
            </a:r>
            <a:r>
              <a:rPr lang="lv-LV" sz="2800" dirty="0" smtClean="0"/>
              <a:t>, debesu </a:t>
            </a:r>
            <a:r>
              <a:rPr lang="lv-LV" sz="2800" b="1" dirty="0" smtClean="0"/>
              <a:t>Dievam</a:t>
            </a:r>
            <a:r>
              <a:rPr lang="lv-LV" sz="2800" dirty="0" smtClean="0"/>
              <a:t>.</a:t>
            </a:r>
          </a:p>
          <a:p>
            <a:pPr>
              <a:buFont typeface="Arial" pitchFamily="34" charset="0"/>
              <a:buChar char="•"/>
            </a:pPr>
            <a:r>
              <a:rPr lang="lv-LV" sz="2800" dirty="0" smtClean="0"/>
              <a:t>Mēs esam </a:t>
            </a:r>
            <a:r>
              <a:rPr lang="lv-LV" sz="2800" b="1" dirty="0" smtClean="0"/>
              <a:t>aicināti svētīt svētdienu</a:t>
            </a:r>
            <a:r>
              <a:rPr lang="lv-LV" sz="2800" dirty="0" smtClean="0"/>
              <a:t>, </a:t>
            </a:r>
            <a:r>
              <a:rPr lang="lv-LV" sz="2800" b="1" dirty="0" smtClean="0"/>
              <a:t>būt kopā ar Dievu</a:t>
            </a:r>
            <a:r>
              <a:rPr lang="lv-LV" sz="2800" dirty="0" smtClean="0"/>
              <a:t>, </a:t>
            </a:r>
            <a:r>
              <a:rPr lang="lv-LV" sz="2800" b="1" dirty="0" smtClean="0"/>
              <a:t>atspirgt</a:t>
            </a:r>
            <a:r>
              <a:rPr lang="lv-LV" sz="2800" dirty="0" smtClean="0"/>
              <a:t> un </a:t>
            </a:r>
            <a:r>
              <a:rPr lang="lv-LV" sz="2800" b="1" dirty="0" smtClean="0"/>
              <a:t>uzkrāt enerģiju ikdienas mīlestības darbiem</a:t>
            </a:r>
            <a:r>
              <a:rPr lang="lv-LV" sz="2800" dirty="0" smtClean="0"/>
              <a:t>! </a:t>
            </a:r>
            <a:r>
              <a:rPr lang="lv-LV" sz="2800" dirty="0" smtClean="0"/>
              <a:t>Ā.</a:t>
            </a:r>
            <a:endParaRPr lang="lv-LV" sz="2800" dirty="0"/>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7</a:t>
            </a:fld>
            <a:endParaRPr lang="lv-LV" smtClean="0"/>
          </a:p>
        </p:txBody>
      </p:sp>
      <p:pic>
        <p:nvPicPr>
          <p:cNvPr id="2050" name="Picture 2" descr="Attēlu rezultāti vaicājumam “vecumnieku baznīca”"/>
          <p:cNvPicPr>
            <a:picLocks noChangeAspect="1" noChangeArrowheads="1"/>
          </p:cNvPicPr>
          <p:nvPr/>
        </p:nvPicPr>
        <p:blipFill>
          <a:blip r:embed="rId2"/>
          <a:srcRect l="26250" r="24999"/>
          <a:stretch>
            <a:fillRect/>
          </a:stretch>
        </p:blipFill>
        <p:spPr bwMode="auto">
          <a:xfrm>
            <a:off x="5286380" y="1214422"/>
            <a:ext cx="3714776" cy="510540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050"/>
                                        </p:tgtEl>
                                        <p:attrNameLst>
                                          <p:attrName>style.visibility</p:attrName>
                                        </p:attrNameLst>
                                      </p:cBhvr>
                                      <p:to>
                                        <p:strVal val="visible"/>
                                      </p:to>
                                    </p:set>
                                    <p:animEffect transition="in" filter="fade">
                                      <p:cBhvr>
                                        <p:cTn id="11" dur="2000"/>
                                        <p:tgtEl>
                                          <p:spTgt spid="2050"/>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a:srcRect/>
          <a:stretch>
            <a:fillRect/>
          </a:stretch>
        </p:blipFill>
        <p:spPr bwMode="auto">
          <a:xfrm>
            <a:off x="4040188" y="765175"/>
            <a:ext cx="5103812" cy="6092825"/>
          </a:xfrm>
          <a:prstGeom prst="rect">
            <a:avLst/>
          </a:prstGeom>
          <a:noFill/>
          <a:ln w="9525">
            <a:noFill/>
            <a:miter lim="800000"/>
            <a:headEnd/>
            <a:tailEnd/>
          </a:ln>
        </p:spPr>
      </p:pic>
      <p:sp>
        <p:nvSpPr>
          <p:cNvPr id="10243"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
        <p:nvSpPr>
          <p:cNvPr id="10244" name="Slide Number Placeholder 3"/>
          <p:cNvSpPr>
            <a:spLocks noGrp="1"/>
          </p:cNvSpPr>
          <p:nvPr>
            <p:ph type="sldNum" sz="quarter" idx="12"/>
          </p:nvPr>
        </p:nvSpPr>
        <p:spPr>
          <a:noFill/>
        </p:spPr>
        <p:txBody>
          <a:bodyPr/>
          <a:lstStyle/>
          <a:p>
            <a:fld id="{D948A3B6-03F9-4D4B-AFCD-FAE86AB3ABA3}" type="slidenum">
              <a:rPr lang="lv-LV" smtClean="0"/>
              <a:pPr/>
              <a:t>8</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3745</TotalTime>
  <Words>544</Words>
  <Application>Microsoft Office PowerPoint</Application>
  <PresentationFormat>On-screen Show (4:3)</PresentationFormat>
  <Paragraphs>53</Paragraphs>
  <Slides>8</Slides>
  <Notes>1</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Default Design</vt:lpstr>
      <vt:lpstr>Lk.13:10-17 Svētdienas svētīšana</vt:lpstr>
      <vt:lpstr>Lk.13:10-17 Svētdienas svētīšana</vt:lpstr>
      <vt:lpstr>Slide 3</vt:lpstr>
      <vt:lpstr>Slide 4</vt:lpstr>
      <vt:lpstr>Bauslis:</vt:lpstr>
      <vt:lpstr>Slide 6</vt:lpstr>
      <vt:lpstr>Kopsavilkums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Roberts Otomers</dc:title>
  <dc:creator>RobertsO</dc:creator>
  <cp:lastModifiedBy>Ro Oto</cp:lastModifiedBy>
  <cp:revision>85</cp:revision>
  <dcterms:created xsi:type="dcterms:W3CDTF">2010-10-07T14:46:11Z</dcterms:created>
  <dcterms:modified xsi:type="dcterms:W3CDTF">2019-08-26T08:11:27Z</dcterms:modified>
</cp:coreProperties>
</file>