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61" r:id="rId4"/>
    <p:sldId id="268" r:id="rId5"/>
    <p:sldId id="283" r:id="rId6"/>
    <p:sldId id="273" r:id="rId7"/>
    <p:sldId id="274" r:id="rId8"/>
    <p:sldId id="275" r:id="rId9"/>
    <p:sldId id="280" r:id="rId10"/>
    <p:sldId id="281" r:id="rId11"/>
    <p:sldId id="279" r:id="rId12"/>
    <p:sldId id="272" r:id="rId13"/>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424E912-AAFC-416F-9294-AA1D9EB2E747}"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86D4615-C259-4D3C-AE12-8CC6207503F1}"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2D6ADD7-16AB-4EE7-8DE2-880B1A078E8D}"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10FA2EA-03F6-463C-A776-4CB98B08A95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30A26F1-D72A-4760-92BA-32413F5E8ADC}"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D8F3AAB-0524-4362-AEA0-14054E34B25F}"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4A6700E8-C025-40FA-9244-5497B7BD3E8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7E6010C-72D9-4DB4-B1EE-EF07CB3F508F}"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F175D782-40B1-4966-8B32-7146918532C5}"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E96BEFC-F07E-4064-A523-DD83BD8EC6BB}"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AD2D482-F176-4953-A1C9-51067EB6ADCF}"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CCCCFF"/>
            </a:gs>
            <a:gs pos="17999">
              <a:srgbClr val="99CCFF"/>
            </a:gs>
            <a:gs pos="36000">
              <a:srgbClr val="9966FF"/>
            </a:gs>
            <a:gs pos="61000">
              <a:srgbClr val="CC99FF"/>
            </a:gs>
            <a:gs pos="82001">
              <a:srgbClr val="99CCFF"/>
            </a:gs>
            <a:gs pos="100000">
              <a:srgbClr val="CCCCFF"/>
            </a:gs>
          </a:gsLst>
          <a:lin ang="135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77D87106-4A47-43B5-B274-25DA0BF698D9}"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175625" cy="1071563"/>
          </a:xfrm>
        </p:spPr>
        <p:txBody>
          <a:bodyPr/>
          <a:lstStyle/>
          <a:p>
            <a:pPr eaLnBrk="1" hangingPunct="1"/>
            <a:r>
              <a:rPr lang="lv-LV" sz="4000" b="1" smtClean="0">
                <a:solidFill>
                  <a:schemeClr val="tx1"/>
                </a:solidFill>
              </a:rPr>
              <a:t>Mt.20:1-16 Vīna dārza strādnieki</a:t>
            </a:r>
          </a:p>
        </p:txBody>
      </p:sp>
      <p:pic>
        <p:nvPicPr>
          <p:cNvPr id="2051" name="Picture 3" descr="DOVE019"/>
          <p:cNvPicPr>
            <a:picLocks noChangeAspect="1" noChangeArrowheads="1"/>
          </p:cNvPicPr>
          <p:nvPr/>
        </p:nvPicPr>
        <p:blipFill>
          <a:blip r:embed="rId2"/>
          <a:srcRect/>
          <a:stretch>
            <a:fillRect/>
          </a:stretch>
        </p:blipFill>
        <p:spPr bwMode="auto">
          <a:xfrm>
            <a:off x="214313"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286625" y="0"/>
            <a:ext cx="1857375" cy="400050"/>
          </a:xfrm>
          <a:prstGeom prst="rect">
            <a:avLst/>
          </a:prstGeom>
          <a:noFill/>
          <a:ln w="9525">
            <a:noFill/>
            <a:miter lim="800000"/>
            <a:headEnd/>
            <a:tailEnd/>
          </a:ln>
        </p:spPr>
        <p:txBody>
          <a:bodyPr>
            <a:spAutoFit/>
          </a:bodyPr>
          <a:lstStyle/>
          <a:p>
            <a:pPr algn="r">
              <a:spcBef>
                <a:spcPct val="50000"/>
              </a:spcBef>
            </a:pPr>
            <a:r>
              <a:rPr lang="lv-LV" sz="2000"/>
              <a:t>12.feb.2017.</a:t>
            </a:r>
          </a:p>
        </p:txBody>
      </p:sp>
      <p:pic>
        <p:nvPicPr>
          <p:cNvPr id="7" name="Picture 4"/>
          <p:cNvPicPr>
            <a:picLocks noChangeAspect="1" noChangeArrowheads="1"/>
          </p:cNvPicPr>
          <p:nvPr/>
        </p:nvPicPr>
        <p:blipFill>
          <a:blip r:embed="rId3" cstate="print"/>
          <a:srcRect t="27857"/>
          <a:stretch>
            <a:fillRect/>
          </a:stretch>
        </p:blipFill>
        <p:spPr bwMode="auto">
          <a:xfrm>
            <a:off x="285720" y="857232"/>
            <a:ext cx="8636000" cy="571504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16 Tā pēdējie būs pirmie un pirmie pēdējie.</a:t>
            </a:r>
            <a:endParaRPr lang="en-US" sz="2600" i="1" smtClean="0"/>
          </a:p>
        </p:txBody>
      </p:sp>
      <p:sp>
        <p:nvSpPr>
          <p:cNvPr id="7" name="Rectangle 6"/>
          <p:cNvSpPr>
            <a:spLocks noChangeArrowheads="1"/>
          </p:cNvSpPr>
          <p:nvPr/>
        </p:nvSpPr>
        <p:spPr bwMode="auto">
          <a:xfrm>
            <a:off x="0" y="549275"/>
            <a:ext cx="9144000" cy="3878263"/>
          </a:xfrm>
          <a:prstGeom prst="rect">
            <a:avLst/>
          </a:prstGeom>
          <a:noFill/>
          <a:ln w="9525">
            <a:noFill/>
            <a:miter lim="800000"/>
            <a:headEnd/>
            <a:tailEnd/>
          </a:ln>
        </p:spPr>
        <p:txBody>
          <a:bodyPr>
            <a:spAutoFit/>
          </a:bodyPr>
          <a:lstStyle/>
          <a:p>
            <a:pPr>
              <a:buFontTx/>
              <a:buChar char="•"/>
            </a:pPr>
            <a:r>
              <a:rPr lang="lv-LV" sz="2600"/>
              <a:t>Tos, kas paši </a:t>
            </a:r>
            <a:r>
              <a:rPr lang="lv-LV" sz="2600" b="1"/>
              <a:t>sevi gribēs paaugstināt</a:t>
            </a:r>
            <a:r>
              <a:rPr lang="lv-LV" sz="2600"/>
              <a:t>, tos </a:t>
            </a:r>
            <a:r>
              <a:rPr lang="lv-LV" sz="2600" b="1"/>
              <a:t>Dievs pazemos</a:t>
            </a:r>
          </a:p>
          <a:p>
            <a:pPr>
              <a:buFontTx/>
              <a:buChar char="•"/>
            </a:pPr>
            <a:r>
              <a:rPr lang="lv-LV" sz="2600"/>
              <a:t>Kas </a:t>
            </a:r>
            <a:r>
              <a:rPr lang="lv-LV" sz="2600" b="1"/>
              <a:t>paši zemosies </a:t>
            </a:r>
            <a:r>
              <a:rPr lang="lv-LV" sz="2600"/>
              <a:t>Dieva priekšā, tos </a:t>
            </a:r>
            <a:r>
              <a:rPr lang="lv-LV" sz="2600" b="1"/>
              <a:t>Dievs paaugstinās</a:t>
            </a:r>
            <a:endParaRPr lang="lv-LV" sz="2800" b="1"/>
          </a:p>
          <a:p>
            <a:pPr>
              <a:buFontTx/>
              <a:buChar char="•"/>
            </a:pPr>
            <a:r>
              <a:rPr lang="lv-LV" sz="2800"/>
              <a:t>Lai </a:t>
            </a:r>
            <a:r>
              <a:rPr lang="lv-LV" sz="2800" b="1"/>
              <a:t>iemantotu mūžīgo dzīvību,</a:t>
            </a:r>
            <a:r>
              <a:rPr lang="lv-LV" sz="2800"/>
              <a:t> mums ir </a:t>
            </a:r>
            <a:r>
              <a:rPr lang="lv-LV" sz="2800" b="1"/>
              <a:t>jāatzīst sava nespēcība Dieva priekšā</a:t>
            </a:r>
            <a:r>
              <a:rPr lang="lv-LV" sz="2800"/>
              <a:t>,</a:t>
            </a:r>
          </a:p>
          <a:p>
            <a:pPr>
              <a:buFontTx/>
              <a:buChar char="•"/>
            </a:pPr>
            <a:r>
              <a:rPr lang="lv-LV" sz="2800"/>
              <a:t>tad </a:t>
            </a:r>
            <a:r>
              <a:rPr lang="lv-LV" sz="2800" i="1"/>
              <a:t>Dieva spēks varens parādīsies mūsu nespēcībā</a:t>
            </a:r>
            <a:r>
              <a:rPr lang="lv-LV" sz="2800"/>
              <a:t> (2.Kor.12:9)</a:t>
            </a:r>
          </a:p>
          <a:p>
            <a:pPr>
              <a:buFontTx/>
              <a:buChar char="•"/>
            </a:pPr>
            <a:r>
              <a:rPr lang="lv-LV" sz="2800"/>
              <a:t>Mums ir </a:t>
            </a:r>
            <a:r>
              <a:rPr lang="lv-LV" sz="2800" b="1"/>
              <a:t>jādzenas</a:t>
            </a:r>
            <a:r>
              <a:rPr lang="lv-LV" sz="2800"/>
              <a:t> nevis pēc tā, lai kļūtu </a:t>
            </a:r>
            <a:r>
              <a:rPr lang="lv-LV" sz="2800" b="1"/>
              <a:t>lieli pasaules acīs</a:t>
            </a:r>
            <a:r>
              <a:rPr lang="lv-LV" sz="2800"/>
              <a:t>, bet lai mēs kļūtu </a:t>
            </a:r>
            <a:r>
              <a:rPr lang="lv-LV" sz="2800" b="1"/>
              <a:t>lieli Dieva acīs</a:t>
            </a:r>
          </a:p>
          <a:p>
            <a:pPr>
              <a:buFontTx/>
              <a:buChar char="•"/>
            </a:pPr>
            <a:endParaRPr lang="lv-LV" sz="2600"/>
          </a:p>
        </p:txBody>
      </p:sp>
      <p:pic>
        <p:nvPicPr>
          <p:cNvPr id="2" name="Picture 4"/>
          <p:cNvPicPr>
            <a:picLocks noChangeAspect="1" noChangeArrowheads="1"/>
          </p:cNvPicPr>
          <p:nvPr/>
        </p:nvPicPr>
        <p:blipFill>
          <a:blip r:embed="rId2" cstate="print"/>
          <a:srcRect b="13156"/>
          <a:stretch>
            <a:fillRect/>
          </a:stretch>
        </p:blipFill>
        <p:spPr bwMode="auto">
          <a:xfrm>
            <a:off x="5364088" y="4007122"/>
            <a:ext cx="3600400" cy="268743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45" name="Picture 5"/>
          <p:cNvPicPr>
            <a:picLocks noChangeAspect="1" noChangeArrowheads="1"/>
          </p:cNvPicPr>
          <p:nvPr/>
        </p:nvPicPr>
        <p:blipFill>
          <a:blip r:embed="rId3" cstate="print"/>
          <a:srcRect l="12000" t="9515" r="12000" b="31019"/>
          <a:stretch>
            <a:fillRect/>
          </a:stretch>
        </p:blipFill>
        <p:spPr bwMode="auto">
          <a:xfrm>
            <a:off x="251520" y="4005064"/>
            <a:ext cx="4104456" cy="27003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0245"/>
                                        </p:tgtEl>
                                        <p:attrNameLst>
                                          <p:attrName>style.visibility</p:attrName>
                                        </p:attrNameLst>
                                      </p:cBhvr>
                                      <p:to>
                                        <p:strVal val="visible"/>
                                      </p:to>
                                    </p:set>
                                    <p:animEffect transition="in" filter="fade">
                                      <p:cBhvr>
                                        <p:cTn id="17" dur="2000"/>
                                        <p:tgtEl>
                                          <p:spTgt spid="10245"/>
                                        </p:tgtEl>
                                      </p:cBhvr>
                                    </p:animEffect>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2000"/>
                                        <p:tgtEl>
                                          <p:spTgt spid="2"/>
                                        </p:tgtEl>
                                      </p:cBhvr>
                                    </p:animEffect>
                                  </p:childTnLst>
                                </p:cTn>
                              </p:par>
                            </p:childTnLst>
                          </p:cTn>
                        </p:par>
                        <p:par>
                          <p:cTn id="27" fill="hold">
                            <p:stCondLst>
                              <p:cond delay="5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6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6500"/>
                            </p:stCondLst>
                            <p:childTnLst>
                              <p:par>
                                <p:cTn id="38" presetID="2" presetClass="entr" presetSubtype="4" fill="hold" nodeType="afterEffect">
                                  <p:stCondLst>
                                    <p:cond delay="0"/>
                                  </p:stCondLst>
                                  <p:childTnLst>
                                    <p:set>
                                      <p:cBhvr>
                                        <p:cTn id="39" dur="1" fill="hold">
                                          <p:stCondLst>
                                            <p:cond delay="0"/>
                                          </p:stCondLst>
                                        </p:cTn>
                                        <p:tgtEl>
                                          <p:spTgt spid="7">
                                            <p:txEl>
                                              <p:pRg st="4" end="4"/>
                                            </p:txEl>
                                          </p:spTgt>
                                        </p:tgtEl>
                                        <p:attrNameLst>
                                          <p:attrName>style.visibility</p:attrName>
                                        </p:attrNameLst>
                                      </p:cBhvr>
                                      <p:to>
                                        <p:strVal val="visible"/>
                                      </p:to>
                                    </p:set>
                                    <p:anim calcmode="lin" valueType="num">
                                      <p:cBhvr additive="base">
                                        <p:cTn id="4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100013"/>
            <a:ext cx="8229600" cy="850901"/>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20713"/>
            <a:ext cx="9144000" cy="3970337"/>
          </a:xfrm>
          <a:prstGeom prst="rect">
            <a:avLst/>
          </a:prstGeom>
          <a:noFill/>
          <a:ln w="9525">
            <a:noFill/>
            <a:miter lim="800000"/>
            <a:headEnd/>
            <a:tailEnd/>
          </a:ln>
        </p:spPr>
        <p:txBody>
          <a:bodyPr>
            <a:spAutoFit/>
          </a:bodyPr>
          <a:lstStyle/>
          <a:p>
            <a:pPr>
              <a:buFontTx/>
              <a:buChar char="•"/>
            </a:pPr>
            <a:r>
              <a:rPr lang="lv-LV" sz="2800" b="1"/>
              <a:t>2 iemesli</a:t>
            </a:r>
            <a:r>
              <a:rPr lang="lv-LV" sz="2800"/>
              <a:t>, kāpēc Jēzus stāsta šo līdzību:</a:t>
            </a:r>
          </a:p>
          <a:p>
            <a:r>
              <a:rPr lang="lv-LV" sz="2800"/>
              <a:t>1. Lai </a:t>
            </a:r>
            <a:r>
              <a:rPr lang="lv-LV" sz="2800" b="1"/>
              <a:t>parādītu</a:t>
            </a:r>
            <a:r>
              <a:rPr lang="lv-LV" sz="2800"/>
              <a:t> mūsu arvien </a:t>
            </a:r>
            <a:r>
              <a:rPr lang="lv-LV" sz="2800" b="1"/>
              <a:t>grēcīgo</a:t>
            </a:r>
            <a:r>
              <a:rPr lang="lv-LV" sz="2800"/>
              <a:t> un </a:t>
            </a:r>
            <a:r>
              <a:rPr lang="lv-LV" sz="2800" b="1"/>
              <a:t>skaudīgo sirdi</a:t>
            </a:r>
            <a:r>
              <a:rPr lang="lv-LV" sz="2800"/>
              <a:t>, kas vēl arvien </a:t>
            </a:r>
            <a:r>
              <a:rPr lang="lv-LV" sz="2800" b="1"/>
              <a:t>viens otru</a:t>
            </a:r>
            <a:r>
              <a:rPr lang="lv-LV" sz="2800"/>
              <a:t> </a:t>
            </a:r>
            <a:r>
              <a:rPr lang="lv-LV" sz="2800" b="1"/>
              <a:t>apskauž</a:t>
            </a:r>
            <a:r>
              <a:rPr lang="lv-LV" sz="2800"/>
              <a:t> un </a:t>
            </a:r>
            <a:r>
              <a:rPr lang="lv-LV" sz="2800" b="1"/>
              <a:t>salīdzina</a:t>
            </a:r>
            <a:r>
              <a:rPr lang="lv-LV" sz="2800"/>
              <a:t>.</a:t>
            </a:r>
          </a:p>
          <a:p>
            <a:r>
              <a:rPr lang="lv-LV" sz="2800"/>
              <a:t>2. Lai </a:t>
            </a:r>
            <a:r>
              <a:rPr lang="lv-LV" sz="2800" b="1"/>
              <a:t>mierinātu satrauktās sirdis</a:t>
            </a:r>
            <a:r>
              <a:rPr lang="lv-LV" sz="2800"/>
              <a:t>, Dievs mums visiem vēlas </a:t>
            </a:r>
            <a:r>
              <a:rPr lang="lv-LV" sz="2800" b="1"/>
              <a:t>dāvāt mūžīgo dzīvību</a:t>
            </a:r>
            <a:r>
              <a:rPr lang="lv-LV" sz="2800"/>
              <a:t> </a:t>
            </a:r>
            <a:r>
              <a:rPr lang="lv-LV" sz="2800" b="1"/>
              <a:t>neatkarīgi </a:t>
            </a:r>
            <a:r>
              <a:rPr lang="lv-LV" sz="2800"/>
              <a:t>no mūsu </a:t>
            </a:r>
            <a:r>
              <a:rPr lang="lv-LV" sz="2800" b="1"/>
              <a:t>nopelniem</a:t>
            </a:r>
            <a:r>
              <a:rPr lang="lv-LV" sz="2800"/>
              <a:t>, un lai arī kādā </a:t>
            </a:r>
            <a:r>
              <a:rPr lang="lv-LV" sz="2800" b="1"/>
              <a:t>vecumā</a:t>
            </a:r>
            <a:r>
              <a:rPr lang="lv-LV" sz="2800"/>
              <a:t> mēs būtu </a:t>
            </a:r>
            <a:r>
              <a:rPr lang="lv-LV" sz="2800" b="1"/>
              <a:t>aicināti</a:t>
            </a:r>
            <a:r>
              <a:rPr lang="lv-LV" sz="2800"/>
              <a:t>.</a:t>
            </a:r>
          </a:p>
          <a:p>
            <a:pPr>
              <a:buFontTx/>
              <a:buChar char="•"/>
            </a:pPr>
            <a:r>
              <a:rPr lang="lv-LV" sz="2800"/>
              <a:t>Dievs vēlas, lai mēs </a:t>
            </a:r>
            <a:r>
              <a:rPr lang="lv-LV" sz="2800" b="1"/>
              <a:t>uzticīgi</a:t>
            </a:r>
            <a:r>
              <a:rPr lang="lv-LV" sz="2800"/>
              <a:t> </a:t>
            </a:r>
            <a:r>
              <a:rPr lang="lv-LV" sz="2800" b="1"/>
              <a:t>darbotos</a:t>
            </a:r>
            <a:r>
              <a:rPr lang="lv-LV" sz="2800"/>
              <a:t> Viņa </a:t>
            </a:r>
            <a:r>
              <a:rPr lang="lv-LV" sz="2800" b="1"/>
              <a:t>vīnadārzā</a:t>
            </a:r>
            <a:r>
              <a:rPr lang="lv-LV" sz="2800"/>
              <a:t> un </a:t>
            </a:r>
            <a:r>
              <a:rPr lang="lv-LV" sz="2800" b="1"/>
              <a:t>darītu</a:t>
            </a:r>
            <a:r>
              <a:rPr lang="lv-LV" sz="2800"/>
              <a:t> tos </a:t>
            </a:r>
            <a:r>
              <a:rPr lang="lv-LV" sz="2800" b="1"/>
              <a:t>darbus</a:t>
            </a:r>
            <a:r>
              <a:rPr lang="lv-LV" sz="2800"/>
              <a:t>, ko Viņš </a:t>
            </a:r>
            <a:r>
              <a:rPr lang="lv-LV" sz="2800" b="1"/>
              <a:t>katram</a:t>
            </a:r>
            <a:r>
              <a:rPr lang="lv-LV" sz="2800"/>
              <a:t> ir </a:t>
            </a:r>
            <a:r>
              <a:rPr lang="lv-LV" sz="2800" b="1"/>
              <a:t>uzticējis</a:t>
            </a:r>
            <a:r>
              <a:rPr lang="lv-LV" sz="2800"/>
              <a:t> un arī tos Viņš grib </a:t>
            </a:r>
            <a:r>
              <a:rPr lang="lv-LV" sz="2800" b="1"/>
              <a:t>papildus atalgot</a:t>
            </a:r>
            <a:r>
              <a:rPr lang="lv-LV" sz="2800"/>
              <a:t> debesu valstībā. Āmen</a:t>
            </a:r>
          </a:p>
        </p:txBody>
      </p:sp>
      <p:pic>
        <p:nvPicPr>
          <p:cNvPr id="11268" name="Picture 4"/>
          <p:cNvPicPr>
            <a:picLocks noChangeAspect="1" noChangeArrowheads="1"/>
          </p:cNvPicPr>
          <p:nvPr/>
        </p:nvPicPr>
        <p:blipFill>
          <a:blip r:embed="rId2" cstate="print"/>
          <a:srcRect/>
          <a:stretch>
            <a:fillRect/>
          </a:stretch>
        </p:blipFill>
        <p:spPr bwMode="auto">
          <a:xfrm>
            <a:off x="755576" y="4509120"/>
            <a:ext cx="7560840" cy="234888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11268"/>
                                        </p:tgtEl>
                                        <p:attrNameLst>
                                          <p:attrName>style.visibility</p:attrName>
                                        </p:attrNameLst>
                                      </p:cBhvr>
                                      <p:to>
                                        <p:strVal val="visible"/>
                                      </p:to>
                                    </p:set>
                                    <p:animEffect transition="in" filter="fade">
                                      <p:cBhvr>
                                        <p:cTn id="32" dur="20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11188" y="0"/>
            <a:ext cx="8175625" cy="1071563"/>
          </a:xfrm>
        </p:spPr>
        <p:txBody>
          <a:bodyPr/>
          <a:lstStyle/>
          <a:p>
            <a:pPr eaLnBrk="1" hangingPunct="1"/>
            <a:r>
              <a:rPr lang="lv-LV" sz="4000" b="1" smtClean="0">
                <a:solidFill>
                  <a:schemeClr val="tx1"/>
                </a:solidFill>
              </a:rPr>
              <a:t>Mt.20:1-16 Vīna dārza strādnieki</a:t>
            </a:r>
          </a:p>
        </p:txBody>
      </p:sp>
      <p:sp>
        <p:nvSpPr>
          <p:cNvPr id="3075" name="Rectangle 3"/>
          <p:cNvSpPr>
            <a:spLocks noGrp="1" noChangeArrowheads="1"/>
          </p:cNvSpPr>
          <p:nvPr>
            <p:ph type="body" idx="1"/>
          </p:nvPr>
        </p:nvSpPr>
        <p:spPr>
          <a:xfrm>
            <a:off x="-285750" y="714375"/>
            <a:ext cx="9429750" cy="4525963"/>
          </a:xfrm>
        </p:spPr>
        <p:txBody>
          <a:bodyPr/>
          <a:lstStyle/>
          <a:p>
            <a:pPr algn="just" eaLnBrk="1" hangingPunct="1">
              <a:buFontTx/>
              <a:buNone/>
            </a:pPr>
            <a:r>
              <a:rPr lang="lv-LV" sz="1000" i="1" smtClean="0"/>
              <a:t>	</a:t>
            </a:r>
            <a:r>
              <a:rPr lang="lv-LV" sz="2000" i="1" smtClean="0"/>
              <a:t>1 Debesu valstība ir līdzīga nama saimniekam, kas agri no rīta izgāja nolīgt strādniekus savā vīnadārzā. 2 Vienojies ar strādniekiem par vienu denāriju dienā, viņš nosūtīja tos uz savu vīnadārzu. 3 Tad, izgājis ap trešo stundu, viņš ieraudzīja vēl citus tirgus laukumā stāvam dīkā. 4 Arī tiem viņš sacīja: ejiet arī jūs uz vīnadārzu, es jums maksāšu, kā pienākas. 5 Un tie aizgāja. Atkal izgājis ap sesto un devīto stundu, viņš darīja tāpat. 6 Bet, ap vienpadsmito stundu izgājis, viņš atrada vēl citus stāvam un tiem jautāja: kādēļ jūs visu dienu šeit stāvat dīkā? 7 Tie viņam atbildēja: neviens mūs nav nolīdzis. – Tad viņš tiem sacīja: ejiet arī jūs uz vīnadārzu. 8 Kad vakars pienāca, vīnadārza saimnieks sacīja savam uzraugam: pasauc strādniekus un izmaksā viņiem algu, vispirms pēdējiem, tad pirmajiem. 9 Tad tie, kas bija atnākuši ap vienpadsmito stundu, saņēma katrs pa denārijam. 10 Kad pirmie atnāca, tie cerēja saņemt vairāk; bet arī viņi saņēma katrs pa denārijam. 11 Algu saņēmuši, viņi sāka kurnēt pret nama saimnieku: 12 šie pēdējie strādāja tikai vienu stundu, un tu tos pielīdzināji mums, kas visu dienas smagumu un svelmi esam nesuši. 13 Bet viņš atbildēja vienam no viņiem: mans draugs, es tev nedaru pārestību. Vai tad tu nevienojies ar mani par vienu denāriju?14 Ņem, kas ir tavs, un ej. Bet šim pēdējam es vēlos dot tikpat, cik tev. 15 Vai tad es nedrīkstu darīt ar to, kas ir mans, ko vien gribu? Vai arī tava acs ir skaudīga, ka es esmu labs? 16 Tā pēdējie būs pirmie un pirmie pēdējie.</a:t>
            </a:r>
          </a:p>
        </p:txBody>
      </p:sp>
      <p:pic>
        <p:nvPicPr>
          <p:cNvPr id="3076" name="Picture 3" descr="DOVE019"/>
          <p:cNvPicPr>
            <a:picLocks noChangeAspect="1" noChangeArrowheads="1"/>
          </p:cNvPicPr>
          <p:nvPr/>
        </p:nvPicPr>
        <p:blipFill>
          <a:blip r:embed="rId2"/>
          <a:srcRect/>
          <a:stretch>
            <a:fillRect/>
          </a:stretch>
        </p:blipFill>
        <p:spPr bwMode="auto">
          <a:xfrm>
            <a:off x="214313" y="0"/>
            <a:ext cx="485775" cy="692150"/>
          </a:xfrm>
          <a:prstGeom prst="rect">
            <a:avLst/>
          </a:prstGeom>
          <a:noFill/>
          <a:ln w="9525">
            <a:noFill/>
            <a:miter lim="800000"/>
            <a:headEnd/>
            <a:tailEnd/>
          </a:ln>
        </p:spPr>
      </p:pic>
      <p:sp>
        <p:nvSpPr>
          <p:cNvPr id="3077" name="Text Box 6"/>
          <p:cNvSpPr txBox="1">
            <a:spLocks noChangeArrowheads="1"/>
          </p:cNvSpPr>
          <p:nvPr/>
        </p:nvSpPr>
        <p:spPr bwMode="auto">
          <a:xfrm>
            <a:off x="7286625" y="0"/>
            <a:ext cx="1857375" cy="400050"/>
          </a:xfrm>
          <a:prstGeom prst="rect">
            <a:avLst/>
          </a:prstGeom>
          <a:noFill/>
          <a:ln w="9525">
            <a:noFill/>
            <a:miter lim="800000"/>
            <a:headEnd/>
            <a:tailEnd/>
          </a:ln>
        </p:spPr>
        <p:txBody>
          <a:bodyPr>
            <a:spAutoFit/>
          </a:bodyPr>
          <a:lstStyle/>
          <a:p>
            <a:pPr algn="r">
              <a:spcBef>
                <a:spcPct val="50000"/>
              </a:spcBef>
            </a:pPr>
            <a:r>
              <a:rPr lang="lv-LV" sz="2000"/>
              <a:t>12.feb.2017.</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b="1" i="1" smtClean="0"/>
              <a:t>1</a:t>
            </a:r>
            <a:r>
              <a:rPr lang="lv-LV" sz="2800" i="1" smtClean="0"/>
              <a:t> Debesu valstība ir līdzīga nama saimniekam, kas agri no rīta izgāja nolīgt strādniekus savā vīnadārzā.</a:t>
            </a:r>
            <a:endParaRPr lang="en-US" sz="2600" i="1" smtClean="0"/>
          </a:p>
        </p:txBody>
      </p:sp>
      <p:sp>
        <p:nvSpPr>
          <p:cNvPr id="7" name="Rectangle 6"/>
          <p:cNvSpPr>
            <a:spLocks noChangeArrowheads="1"/>
          </p:cNvSpPr>
          <p:nvPr/>
        </p:nvSpPr>
        <p:spPr bwMode="auto">
          <a:xfrm>
            <a:off x="0" y="1214438"/>
            <a:ext cx="9144000" cy="6094412"/>
          </a:xfrm>
          <a:prstGeom prst="rect">
            <a:avLst/>
          </a:prstGeom>
          <a:noFill/>
          <a:ln w="9525">
            <a:noFill/>
            <a:miter lim="800000"/>
            <a:headEnd/>
            <a:tailEnd/>
          </a:ln>
        </p:spPr>
        <p:txBody>
          <a:bodyPr>
            <a:spAutoFit/>
          </a:bodyPr>
          <a:lstStyle/>
          <a:p>
            <a:pPr>
              <a:buFontTx/>
              <a:buChar char="•"/>
              <a:defRPr/>
            </a:pPr>
            <a:r>
              <a:rPr lang="lv-LV" sz="2800" b="1" dirty="0"/>
              <a:t>Dieva valstība</a:t>
            </a:r>
            <a:r>
              <a:rPr lang="lv-LV" sz="2800" dirty="0"/>
              <a:t> ir </a:t>
            </a:r>
            <a:r>
              <a:rPr lang="lv-LV" sz="2800" b="1" dirty="0"/>
              <a:t>vīna dārzs</a:t>
            </a:r>
          </a:p>
          <a:p>
            <a:pPr>
              <a:buFontTx/>
              <a:buChar char="•"/>
              <a:defRPr/>
            </a:pPr>
            <a:r>
              <a:rPr lang="lv-LV" sz="2800" b="1" dirty="0"/>
              <a:t>Vīna dārza saimnieks – Dievs</a:t>
            </a:r>
          </a:p>
          <a:p>
            <a:pPr>
              <a:buFontTx/>
              <a:buChar char="•"/>
              <a:defRPr/>
            </a:pPr>
            <a:r>
              <a:rPr lang="lv-LV" sz="2800" b="1" dirty="0"/>
              <a:t>Strādnieki</a:t>
            </a:r>
            <a:r>
              <a:rPr lang="lv-LV" sz="2800" dirty="0"/>
              <a:t> ir </a:t>
            </a:r>
            <a:r>
              <a:rPr lang="lv-LV" sz="2800" b="1" dirty="0"/>
              <a:t>visi</a:t>
            </a:r>
            <a:r>
              <a:rPr lang="lv-LV" sz="2800" dirty="0"/>
              <a:t> </a:t>
            </a:r>
            <a:r>
              <a:rPr lang="lv-LV" sz="2800" b="1" dirty="0"/>
              <a:t>ticīgie</a:t>
            </a:r>
          </a:p>
          <a:p>
            <a:pPr>
              <a:buFontTx/>
              <a:buChar char="•"/>
              <a:defRPr/>
            </a:pPr>
            <a:endParaRPr lang="lv-LV" sz="2800" b="1" dirty="0"/>
          </a:p>
          <a:p>
            <a:pPr>
              <a:buFontTx/>
              <a:buChar char="•"/>
              <a:defRPr/>
            </a:pPr>
            <a:r>
              <a:rPr lang="lv-LV" sz="2800" b="1" dirty="0"/>
              <a:t>Jēzus Bībelē runā par vairākiem attiecību veidiem starp Dievu un cilvēkiem:</a:t>
            </a:r>
          </a:p>
          <a:p>
            <a:pPr marL="514350" indent="-514350">
              <a:buFont typeface="+mj-lt"/>
              <a:buAutoNum type="arabicPeriod"/>
              <a:defRPr/>
            </a:pPr>
            <a:r>
              <a:rPr lang="lv-LV" sz="2800" b="1" dirty="0"/>
              <a:t>Kungs un kalpi</a:t>
            </a:r>
          </a:p>
          <a:p>
            <a:pPr marL="514350" indent="-514350">
              <a:buFont typeface="+mj-lt"/>
              <a:buAutoNum type="arabicPeriod"/>
              <a:defRPr/>
            </a:pPr>
            <a:r>
              <a:rPr lang="lv-LV" sz="2800" b="1" dirty="0"/>
              <a:t>Miesas galva un locekļi</a:t>
            </a:r>
          </a:p>
          <a:p>
            <a:pPr marL="514350" indent="-514350">
              <a:buFont typeface="+mj-lt"/>
              <a:buAutoNum type="arabicPeriod"/>
              <a:defRPr/>
            </a:pPr>
            <a:r>
              <a:rPr lang="lv-LV" sz="2800" b="1" dirty="0"/>
              <a:t>Tēvs un bērni</a:t>
            </a:r>
          </a:p>
          <a:p>
            <a:pPr marL="514350" indent="-514350">
              <a:buFont typeface="+mj-lt"/>
              <a:buAutoNum type="arabicPeriod"/>
              <a:defRPr/>
            </a:pPr>
            <a:r>
              <a:rPr lang="lv-LV" sz="2800" b="1" dirty="0"/>
              <a:t>Draugi</a:t>
            </a:r>
          </a:p>
          <a:p>
            <a:pPr marL="514350" indent="-514350">
              <a:buFont typeface="+mj-lt"/>
              <a:buAutoNum type="arabicPeriod"/>
              <a:defRPr/>
            </a:pPr>
            <a:r>
              <a:rPr lang="lv-LV" sz="2800" b="1" dirty="0"/>
              <a:t>Līgavainis un līgava</a:t>
            </a:r>
          </a:p>
          <a:p>
            <a:pPr>
              <a:buFontTx/>
              <a:buChar char="•"/>
              <a:defRPr/>
            </a:pPr>
            <a:r>
              <a:rPr lang="lv-LV" sz="2800" dirty="0"/>
              <a:t>Kristum </a:t>
            </a:r>
            <a:r>
              <a:rPr lang="lv-LV" sz="2800" b="1" dirty="0"/>
              <a:t>svarīgākais ir ticības attiecības</a:t>
            </a:r>
            <a:r>
              <a:rPr lang="lv-LV" sz="2800" dirty="0"/>
              <a:t> ar Viņu un tikai tad tam </a:t>
            </a:r>
            <a:r>
              <a:rPr lang="lv-LV" sz="2800" b="1" dirty="0"/>
              <a:t>seko darba attiecības</a:t>
            </a:r>
            <a:r>
              <a:rPr lang="lv-LV" sz="2800" dirty="0"/>
              <a:t>. </a:t>
            </a:r>
            <a:endParaRPr lang="lv-LV" sz="2800" b="1" dirty="0"/>
          </a:p>
          <a:p>
            <a:pPr marL="514350" indent="-514350">
              <a:buFont typeface="Arial" pitchFamily="34" charset="0"/>
              <a:buChar char="•"/>
              <a:defRPr/>
            </a:pPr>
            <a:endParaRPr lang="lv-LV" sz="2600" dirty="0"/>
          </a:p>
        </p:txBody>
      </p:sp>
      <p:pic>
        <p:nvPicPr>
          <p:cNvPr id="4100" name="Picture 4"/>
          <p:cNvPicPr>
            <a:picLocks noChangeAspect="1" noChangeArrowheads="1"/>
          </p:cNvPicPr>
          <p:nvPr/>
        </p:nvPicPr>
        <p:blipFill>
          <a:blip r:embed="rId2" cstate="print"/>
          <a:srcRect t="27857"/>
          <a:stretch>
            <a:fillRect/>
          </a:stretch>
        </p:blipFill>
        <p:spPr bwMode="auto">
          <a:xfrm>
            <a:off x="5334000" y="857232"/>
            <a:ext cx="3810000" cy="214314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2" descr="mierinajums"/>
          <p:cNvPicPr>
            <a:picLocks noChangeAspect="1" noChangeArrowheads="1"/>
          </p:cNvPicPr>
          <p:nvPr/>
        </p:nvPicPr>
        <p:blipFill>
          <a:blip r:embed="rId3" cstate="print"/>
          <a:srcRect/>
          <a:stretch>
            <a:fillRect/>
          </a:stretch>
        </p:blipFill>
        <p:spPr bwMode="auto">
          <a:xfrm>
            <a:off x="5000628" y="3429000"/>
            <a:ext cx="3756410" cy="24288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4100"/>
                                        </p:tgtEl>
                                        <p:attrNameLst>
                                          <p:attrName>style.visibility</p:attrName>
                                        </p:attrNameLst>
                                      </p:cBhvr>
                                      <p:to>
                                        <p:strVal val="visible"/>
                                      </p:to>
                                    </p:set>
                                    <p:animEffect transition="in" filter="fade">
                                      <p:cBhvr>
                                        <p:cTn id="27" dur="2000"/>
                                        <p:tgtEl>
                                          <p:spTgt spid="4100"/>
                                        </p:tgtEl>
                                      </p:cBhvr>
                                    </p:animEffect>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2" presetClass="entr" presetSubtype="4" fill="hold" nodeType="afterEffect">
                                  <p:stCondLst>
                                    <p:cond delay="0"/>
                                  </p:stCondLst>
                                  <p:childTnLst>
                                    <p:set>
                                      <p:cBhvr>
                                        <p:cTn id="35" dur="1" fill="hold">
                                          <p:stCondLst>
                                            <p:cond delay="0"/>
                                          </p:stCondLst>
                                        </p:cTn>
                                        <p:tgtEl>
                                          <p:spTgt spid="7">
                                            <p:txEl>
                                              <p:pRg st="5" end="5"/>
                                            </p:txEl>
                                          </p:spTgt>
                                        </p:tgtEl>
                                        <p:attrNameLst>
                                          <p:attrName>style.visibility</p:attrName>
                                        </p:attrNameLst>
                                      </p:cBhvr>
                                      <p:to>
                                        <p:strVal val="visible"/>
                                      </p:to>
                                    </p:set>
                                    <p:anim calcmode="lin" valueType="num">
                                      <p:cBhvr additive="base">
                                        <p:cTn id="36"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8" fill="hold">
                            <p:stCondLst>
                              <p:cond delay="5000"/>
                            </p:stCondLst>
                            <p:childTnLst>
                              <p:par>
                                <p:cTn id="39" presetID="2" presetClass="entr" presetSubtype="4" fill="hold" nodeType="afterEffect">
                                  <p:stCondLst>
                                    <p:cond delay="0"/>
                                  </p:stCondLst>
                                  <p:childTnLst>
                                    <p:set>
                                      <p:cBhvr>
                                        <p:cTn id="40" dur="1" fill="hold">
                                          <p:stCondLst>
                                            <p:cond delay="0"/>
                                          </p:stCondLst>
                                        </p:cTn>
                                        <p:tgtEl>
                                          <p:spTgt spid="7">
                                            <p:txEl>
                                              <p:pRg st="6" end="6"/>
                                            </p:txEl>
                                          </p:spTgt>
                                        </p:tgtEl>
                                        <p:attrNameLst>
                                          <p:attrName>style.visibility</p:attrName>
                                        </p:attrNameLst>
                                      </p:cBhvr>
                                      <p:to>
                                        <p:strVal val="visible"/>
                                      </p:to>
                                    </p:set>
                                    <p:anim calcmode="lin" valueType="num">
                                      <p:cBhvr additive="base">
                                        <p:cTn id="41"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3" fill="hold">
                            <p:stCondLst>
                              <p:cond delay="5500"/>
                            </p:stCondLst>
                            <p:childTnLst>
                              <p:par>
                                <p:cTn id="44" presetID="2" presetClass="entr" presetSubtype="4" fill="hold" nodeType="afterEffect">
                                  <p:stCondLst>
                                    <p:cond delay="0"/>
                                  </p:stCondLst>
                                  <p:childTnLst>
                                    <p:set>
                                      <p:cBhvr>
                                        <p:cTn id="45" dur="1" fill="hold">
                                          <p:stCondLst>
                                            <p:cond delay="0"/>
                                          </p:stCondLst>
                                        </p:cTn>
                                        <p:tgtEl>
                                          <p:spTgt spid="7">
                                            <p:txEl>
                                              <p:pRg st="7" end="7"/>
                                            </p:txEl>
                                          </p:spTgt>
                                        </p:tgtEl>
                                        <p:attrNameLst>
                                          <p:attrName>style.visibility</p:attrName>
                                        </p:attrNameLst>
                                      </p:cBhvr>
                                      <p:to>
                                        <p:strVal val="visible"/>
                                      </p:to>
                                    </p:set>
                                    <p:anim calcmode="lin" valueType="num">
                                      <p:cBhvr additive="base">
                                        <p:cTn id="46"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par>
                          <p:cTn id="48" fill="hold">
                            <p:stCondLst>
                              <p:cond delay="6000"/>
                            </p:stCondLst>
                            <p:childTnLst>
                              <p:par>
                                <p:cTn id="49" presetID="2" presetClass="entr" presetSubtype="4" fill="hold" nodeType="afterEffect">
                                  <p:stCondLst>
                                    <p:cond delay="0"/>
                                  </p:stCondLst>
                                  <p:childTnLst>
                                    <p:set>
                                      <p:cBhvr>
                                        <p:cTn id="50" dur="1" fill="hold">
                                          <p:stCondLst>
                                            <p:cond delay="0"/>
                                          </p:stCondLst>
                                        </p:cTn>
                                        <p:tgtEl>
                                          <p:spTgt spid="7">
                                            <p:txEl>
                                              <p:pRg st="8" end="8"/>
                                            </p:txEl>
                                          </p:spTgt>
                                        </p:tgtEl>
                                        <p:attrNameLst>
                                          <p:attrName>style.visibility</p:attrName>
                                        </p:attrNameLst>
                                      </p:cBhvr>
                                      <p:to>
                                        <p:strVal val="visible"/>
                                      </p:to>
                                    </p:set>
                                    <p:anim calcmode="lin" valueType="num">
                                      <p:cBhvr additive="base">
                                        <p:cTn id="51"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par>
                          <p:cTn id="53" fill="hold">
                            <p:stCondLst>
                              <p:cond delay="6500"/>
                            </p:stCondLst>
                            <p:childTnLst>
                              <p:par>
                                <p:cTn id="54" presetID="2" presetClass="entr" presetSubtype="4" fill="hold" nodeType="afterEffect">
                                  <p:stCondLst>
                                    <p:cond delay="0"/>
                                  </p:stCondLst>
                                  <p:childTnLst>
                                    <p:set>
                                      <p:cBhvr>
                                        <p:cTn id="55" dur="1" fill="hold">
                                          <p:stCondLst>
                                            <p:cond delay="0"/>
                                          </p:stCondLst>
                                        </p:cTn>
                                        <p:tgtEl>
                                          <p:spTgt spid="7">
                                            <p:txEl>
                                              <p:pRg st="9" end="9"/>
                                            </p:txEl>
                                          </p:spTgt>
                                        </p:tgtEl>
                                        <p:attrNameLst>
                                          <p:attrName>style.visibility</p:attrName>
                                        </p:attrNameLst>
                                      </p:cBhvr>
                                      <p:to>
                                        <p:strVal val="visible"/>
                                      </p:to>
                                    </p:set>
                                    <p:anim calcmode="lin" valueType="num">
                                      <p:cBhvr additive="base">
                                        <p:cTn id="56"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7">
                                            <p:txEl>
                                              <p:pRg st="9" end="9"/>
                                            </p:txEl>
                                          </p:spTgt>
                                        </p:tgtEl>
                                        <p:attrNameLst>
                                          <p:attrName>ppt_y</p:attrName>
                                        </p:attrNameLst>
                                      </p:cBhvr>
                                      <p:tavLst>
                                        <p:tav tm="0">
                                          <p:val>
                                            <p:strVal val="1+#ppt_h/2"/>
                                          </p:val>
                                        </p:tav>
                                        <p:tav tm="100000">
                                          <p:val>
                                            <p:strVal val="#ppt_y"/>
                                          </p:val>
                                        </p:tav>
                                      </p:tavLst>
                                    </p:anim>
                                  </p:childTnLst>
                                </p:cTn>
                              </p:par>
                            </p:childTnLst>
                          </p:cTn>
                        </p:par>
                        <p:par>
                          <p:cTn id="58" fill="hold">
                            <p:stCondLst>
                              <p:cond delay="7000"/>
                            </p:stCondLst>
                            <p:childTnLst>
                              <p:par>
                                <p:cTn id="59" presetID="2" presetClass="entr" presetSubtype="4" fill="hold" nodeType="afterEffect">
                                  <p:stCondLst>
                                    <p:cond delay="0"/>
                                  </p:stCondLst>
                                  <p:childTnLst>
                                    <p:set>
                                      <p:cBhvr>
                                        <p:cTn id="60" dur="1" fill="hold">
                                          <p:stCondLst>
                                            <p:cond delay="0"/>
                                          </p:stCondLst>
                                        </p:cTn>
                                        <p:tgtEl>
                                          <p:spTgt spid="7">
                                            <p:txEl>
                                              <p:pRg st="10" end="10"/>
                                            </p:txEl>
                                          </p:spTgt>
                                        </p:tgtEl>
                                        <p:attrNameLst>
                                          <p:attrName>style.visibility</p:attrName>
                                        </p:attrNameLst>
                                      </p:cBhvr>
                                      <p:to>
                                        <p:strVal val="visible"/>
                                      </p:to>
                                    </p:set>
                                    <p:anim calcmode="lin" valueType="num">
                                      <p:cBhvr additive="base">
                                        <p:cTn id="61"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10" end="10"/>
                                            </p:txEl>
                                          </p:spTgt>
                                        </p:tgtEl>
                                        <p:attrNameLst>
                                          <p:attrName>ppt_y</p:attrName>
                                        </p:attrNameLst>
                                      </p:cBhvr>
                                      <p:tavLst>
                                        <p:tav tm="0">
                                          <p:val>
                                            <p:strVal val="1+#ppt_h/2"/>
                                          </p:val>
                                        </p:tav>
                                        <p:tav tm="100000">
                                          <p:val>
                                            <p:strVal val="#ppt_y"/>
                                          </p:val>
                                        </p:tav>
                                      </p:tavLst>
                                    </p:anim>
                                  </p:childTnLst>
                                </p:cTn>
                              </p:par>
                            </p:childTnLst>
                          </p:cTn>
                        </p:par>
                        <p:par>
                          <p:cTn id="63" fill="hold">
                            <p:stCondLst>
                              <p:cond delay="7500"/>
                            </p:stCondLst>
                            <p:childTnLst>
                              <p:par>
                                <p:cTn id="64" presetID="10" presetClass="entr" presetSubtype="0" fill="hold" nodeType="afterEffect">
                                  <p:stCondLst>
                                    <p:cond delay="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61913"/>
            <a:ext cx="9429750" cy="2205038"/>
          </a:xfrm>
        </p:spPr>
        <p:txBody>
          <a:bodyPr/>
          <a:lstStyle/>
          <a:p>
            <a:pPr algn="just">
              <a:buFontTx/>
              <a:buNone/>
            </a:pPr>
            <a:r>
              <a:rPr lang="lv-LV" sz="2400" i="1" smtClean="0"/>
              <a:t>    2 Vienojies ar strādniekiem par vienu denāriju dienā, viņš nosūtīja tos uz savu vīnadārzu. 3 Tad, izgājis ap trešo stundu, viņš ieraudzīja vēl citus tirgus laukumā stāvam dīkā. 4 Arī tiem viņš sacīja: ejiet arī jūs uz vīnadārzu, es jums maksāšu, kā pienākas. 5 Un tie aizgāja. Atkal izgājis ap sesto un devīto stundu, viņš darīja tāpat.</a:t>
            </a:r>
            <a:endParaRPr lang="en-US" sz="2200" i="1" smtClean="0"/>
          </a:p>
        </p:txBody>
      </p:sp>
      <p:sp>
        <p:nvSpPr>
          <p:cNvPr id="7" name="Rectangle 6"/>
          <p:cNvSpPr>
            <a:spLocks noChangeArrowheads="1"/>
          </p:cNvSpPr>
          <p:nvPr/>
        </p:nvSpPr>
        <p:spPr bwMode="auto">
          <a:xfrm>
            <a:off x="0" y="2214563"/>
            <a:ext cx="8715375" cy="4494212"/>
          </a:xfrm>
          <a:prstGeom prst="rect">
            <a:avLst/>
          </a:prstGeom>
          <a:noFill/>
          <a:ln w="9525">
            <a:noFill/>
            <a:miter lim="800000"/>
            <a:headEnd/>
            <a:tailEnd/>
          </a:ln>
        </p:spPr>
        <p:txBody>
          <a:bodyPr>
            <a:spAutoFit/>
          </a:bodyPr>
          <a:lstStyle/>
          <a:p>
            <a:r>
              <a:rPr lang="lv-LV" sz="2600"/>
              <a:t>Jēzus visu </a:t>
            </a:r>
            <a:r>
              <a:rPr lang="lv-LV" sz="2600" b="1"/>
              <a:t>cilvēku dzīvi</a:t>
            </a:r>
            <a:r>
              <a:rPr lang="lv-LV" sz="2600"/>
              <a:t> salīdzina ar </a:t>
            </a:r>
            <a:r>
              <a:rPr lang="lv-LV" sz="2600" b="1"/>
              <a:t>12 stundām. </a:t>
            </a:r>
            <a:r>
              <a:rPr lang="lv-LV" sz="2600"/>
              <a:t>Ja cilvēks nodzīvo garu dzīvi, tad</a:t>
            </a:r>
            <a:r>
              <a:rPr lang="lv-LV" sz="2600" b="1"/>
              <a:t>:</a:t>
            </a:r>
          </a:p>
          <a:p>
            <a:pPr>
              <a:buFontTx/>
              <a:buChar char="•"/>
            </a:pPr>
            <a:r>
              <a:rPr lang="lv-LV" sz="2600" b="1"/>
              <a:t>0 stunda – bērnība</a:t>
            </a:r>
          </a:p>
          <a:p>
            <a:pPr>
              <a:buFontTx/>
              <a:buChar char="•"/>
            </a:pPr>
            <a:r>
              <a:rPr lang="lv-LV" sz="2600"/>
              <a:t>3.stunda – jaunība</a:t>
            </a:r>
          </a:p>
          <a:p>
            <a:pPr>
              <a:buFontTx/>
              <a:buChar char="•"/>
            </a:pPr>
            <a:r>
              <a:rPr lang="lv-LV" sz="2600"/>
              <a:t>6.stunda – pusmūžs</a:t>
            </a:r>
          </a:p>
          <a:p>
            <a:pPr>
              <a:buFontTx/>
              <a:buChar char="•"/>
            </a:pPr>
            <a:r>
              <a:rPr lang="lv-LV" sz="2600"/>
              <a:t>9.stunda – pensijas gadi</a:t>
            </a:r>
          </a:p>
          <a:p>
            <a:pPr>
              <a:buFontTx/>
              <a:buChar char="•"/>
            </a:pPr>
            <a:r>
              <a:rPr lang="lv-LV" sz="2600"/>
              <a:t>11.stunda – pēdējie dzīves gadi</a:t>
            </a:r>
          </a:p>
          <a:p>
            <a:pPr>
              <a:buFontTx/>
              <a:buChar char="•"/>
            </a:pPr>
            <a:r>
              <a:rPr lang="lv-LV" sz="2600" b="1"/>
              <a:t>visi</a:t>
            </a:r>
            <a:r>
              <a:rPr lang="lv-LV" sz="2600"/>
              <a:t>, kas šajā pasaulē </a:t>
            </a:r>
            <a:r>
              <a:rPr lang="lv-LV" sz="2600" b="1"/>
              <a:t>nestrādā</a:t>
            </a:r>
            <a:r>
              <a:rPr lang="lv-LV" sz="2600"/>
              <a:t> tā Kunga </a:t>
            </a:r>
            <a:r>
              <a:rPr lang="lv-LV" sz="2600" b="1"/>
              <a:t>vīnadārzā</a:t>
            </a:r>
            <a:r>
              <a:rPr lang="lv-LV" sz="2600"/>
              <a:t> </a:t>
            </a:r>
            <a:r>
              <a:rPr lang="lv-LV" sz="2600" b="1"/>
              <a:t>bezjēdzīgi stāv dīkā</a:t>
            </a:r>
            <a:r>
              <a:rPr lang="lv-LV" sz="2600"/>
              <a:t>.</a:t>
            </a:r>
          </a:p>
          <a:p>
            <a:pPr>
              <a:buFontTx/>
              <a:buChar char="•"/>
            </a:pPr>
            <a:r>
              <a:rPr lang="lv-LV" sz="2600"/>
              <a:t>Tikai tad, kad mēs </a:t>
            </a:r>
            <a:r>
              <a:rPr lang="lv-LV" sz="2600" b="1"/>
              <a:t>caur ticību kļūstam</a:t>
            </a:r>
            <a:r>
              <a:rPr lang="lv-LV" sz="2600"/>
              <a:t> par </a:t>
            </a:r>
            <a:r>
              <a:rPr lang="lv-LV" sz="2600" b="1"/>
              <a:t>Dieva bērniem</a:t>
            </a:r>
            <a:r>
              <a:rPr lang="lv-LV" sz="2600"/>
              <a:t>, tikai tad šī </a:t>
            </a:r>
            <a:r>
              <a:rPr lang="lv-LV" sz="2600" b="1"/>
              <a:t>pasaule</a:t>
            </a:r>
            <a:r>
              <a:rPr lang="lv-LV" sz="2600"/>
              <a:t> un mūsu </a:t>
            </a:r>
            <a:r>
              <a:rPr lang="lv-LV" sz="2600" b="1"/>
              <a:t>dzīve</a:t>
            </a:r>
            <a:r>
              <a:rPr lang="lv-LV" sz="2600"/>
              <a:t> </a:t>
            </a:r>
            <a:r>
              <a:rPr lang="lv-LV" sz="2600" b="1"/>
              <a:t>iegūst jēgu</a:t>
            </a:r>
            <a:endParaRPr lang="lv-LV" sz="2600"/>
          </a:p>
        </p:txBody>
      </p:sp>
      <p:pic>
        <p:nvPicPr>
          <p:cNvPr id="5126" name="Picture 6"/>
          <p:cNvPicPr>
            <a:picLocks noChangeAspect="1" noChangeArrowheads="1"/>
          </p:cNvPicPr>
          <p:nvPr/>
        </p:nvPicPr>
        <p:blipFill>
          <a:blip r:embed="rId2" cstate="print"/>
          <a:srcRect/>
          <a:stretch>
            <a:fillRect/>
          </a:stretch>
        </p:blipFill>
        <p:spPr bwMode="auto">
          <a:xfrm>
            <a:off x="5000628" y="2643182"/>
            <a:ext cx="3857652" cy="24288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126"/>
                                        </p:tgtEl>
                                        <p:attrNameLst>
                                          <p:attrName>style.visibility</p:attrName>
                                        </p:attrNameLst>
                                      </p:cBhvr>
                                      <p:to>
                                        <p:strVal val="visible"/>
                                      </p:to>
                                    </p:set>
                                    <p:animEffect transition="in" filter="fade">
                                      <p:cBhvr>
                                        <p:cTn id="17" dur="2000"/>
                                        <p:tgtEl>
                                          <p:spTgt spid="5126"/>
                                        </p:tgtEl>
                                      </p:cBhvr>
                                    </p:animEffect>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2" presetClass="entr" presetSubtype="4" fill="hold" nodeType="afterEffect">
                                  <p:stCondLst>
                                    <p:cond delay="0"/>
                                  </p:stCondLst>
                                  <p:childTnLst>
                                    <p:set>
                                      <p:cBhvr>
                                        <p:cTn id="35" dur="1" fill="hold">
                                          <p:stCondLst>
                                            <p:cond delay="0"/>
                                          </p:stCondLst>
                                        </p:cTn>
                                        <p:tgtEl>
                                          <p:spTgt spid="7">
                                            <p:txEl>
                                              <p:pRg st="4" end="4"/>
                                            </p:txEl>
                                          </p:spTgt>
                                        </p:tgtEl>
                                        <p:attrNameLst>
                                          <p:attrName>style.visibility</p:attrName>
                                        </p:attrNameLst>
                                      </p:cBhvr>
                                      <p:to>
                                        <p:strVal val="visible"/>
                                      </p:to>
                                    </p:set>
                                    <p:anim calcmode="lin" valueType="num">
                                      <p:cBhvr additive="base">
                                        <p:cTn id="36"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8" fill="hold">
                            <p:stCondLst>
                              <p:cond delay="5000"/>
                            </p:stCondLst>
                            <p:childTnLst>
                              <p:par>
                                <p:cTn id="39" presetID="2" presetClass="entr" presetSubtype="4" fill="hold" nodeType="afterEffect">
                                  <p:stCondLst>
                                    <p:cond delay="0"/>
                                  </p:stCondLst>
                                  <p:childTnLst>
                                    <p:set>
                                      <p:cBhvr>
                                        <p:cTn id="40" dur="1" fill="hold">
                                          <p:stCondLst>
                                            <p:cond delay="0"/>
                                          </p:stCondLst>
                                        </p:cTn>
                                        <p:tgtEl>
                                          <p:spTgt spid="7">
                                            <p:txEl>
                                              <p:pRg st="5" end="5"/>
                                            </p:txEl>
                                          </p:spTgt>
                                        </p:tgtEl>
                                        <p:attrNameLst>
                                          <p:attrName>style.visibility</p:attrName>
                                        </p:attrNameLst>
                                      </p:cBhvr>
                                      <p:to>
                                        <p:strVal val="visible"/>
                                      </p:to>
                                    </p:set>
                                    <p:anim calcmode="lin" valueType="num">
                                      <p:cBhvr additive="base">
                                        <p:cTn id="41"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3" fill="hold">
                            <p:stCondLst>
                              <p:cond delay="5500"/>
                            </p:stCondLst>
                            <p:childTnLst>
                              <p:par>
                                <p:cTn id="44" presetID="2" presetClass="entr" presetSubtype="4" fill="hold" nodeType="afterEffect">
                                  <p:stCondLst>
                                    <p:cond delay="0"/>
                                  </p:stCondLst>
                                  <p:childTnLst>
                                    <p:set>
                                      <p:cBhvr>
                                        <p:cTn id="45" dur="1" fill="hold">
                                          <p:stCondLst>
                                            <p:cond delay="0"/>
                                          </p:stCondLst>
                                        </p:cTn>
                                        <p:tgtEl>
                                          <p:spTgt spid="7">
                                            <p:txEl>
                                              <p:pRg st="6" end="6"/>
                                            </p:txEl>
                                          </p:spTgt>
                                        </p:tgtEl>
                                        <p:attrNameLst>
                                          <p:attrName>style.visibility</p:attrName>
                                        </p:attrNameLst>
                                      </p:cBhvr>
                                      <p:to>
                                        <p:strVal val="visible"/>
                                      </p:to>
                                    </p:set>
                                    <p:anim calcmode="lin" valueType="num">
                                      <p:cBhvr additive="base">
                                        <p:cTn id="46"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4"/>
          <p:cNvSpPr>
            <a:spLocks noChangeArrowheads="1"/>
          </p:cNvSpPr>
          <p:nvPr/>
        </p:nvSpPr>
        <p:spPr bwMode="auto">
          <a:xfrm>
            <a:off x="0" y="1571625"/>
            <a:ext cx="9144000" cy="4246563"/>
          </a:xfrm>
          <a:prstGeom prst="rect">
            <a:avLst/>
          </a:prstGeom>
          <a:noFill/>
          <a:ln w="9525">
            <a:noFill/>
            <a:miter lim="800000"/>
            <a:headEnd/>
            <a:tailEnd/>
          </a:ln>
        </p:spPr>
        <p:txBody>
          <a:bodyPr anchor="ctr">
            <a:spAutoFit/>
          </a:bodyPr>
          <a:lstStyle/>
          <a:p>
            <a:pPr>
              <a:buFontTx/>
              <a:buChar char="•"/>
            </a:pPr>
            <a:r>
              <a:rPr lang="lv-LV" sz="3000" b="1">
                <a:solidFill>
                  <a:srgbClr val="000000"/>
                </a:solidFill>
                <a:cs typeface="Arial" charset="0"/>
              </a:rPr>
              <a:t>Ir, kas saka: </a:t>
            </a:r>
            <a:r>
              <a:rPr lang="lv-LV" sz="3000" i="1">
                <a:solidFill>
                  <a:srgbClr val="000000"/>
                </a:solidFill>
                <a:cs typeface="Arial" charset="0"/>
              </a:rPr>
              <a:t>“pirms nāves visu nožēlošu!”</a:t>
            </a:r>
          </a:p>
          <a:p>
            <a:pPr>
              <a:buFontTx/>
              <a:buChar char="•"/>
            </a:pPr>
            <a:r>
              <a:rPr lang="lv-LV" sz="3000" b="1">
                <a:solidFill>
                  <a:srgbClr val="000000"/>
                </a:solidFill>
                <a:cs typeface="Arial" charset="0"/>
              </a:rPr>
              <a:t>Mazāk lietu </a:t>
            </a:r>
            <a:r>
              <a:rPr lang="lv-LV" sz="3000">
                <a:solidFill>
                  <a:srgbClr val="000000"/>
                </a:solidFill>
                <a:cs typeface="Arial" charset="0"/>
              </a:rPr>
              <a:t>ko </a:t>
            </a:r>
            <a:r>
              <a:rPr lang="lv-LV" sz="3000" b="1">
                <a:solidFill>
                  <a:srgbClr val="000000"/>
                </a:solidFill>
                <a:cs typeface="Arial" charset="0"/>
              </a:rPr>
              <a:t>nožēlot</a:t>
            </a:r>
            <a:r>
              <a:rPr lang="lv-LV" sz="3000">
                <a:solidFill>
                  <a:srgbClr val="000000"/>
                </a:solidFill>
                <a:cs typeface="Arial" charset="0"/>
              </a:rPr>
              <a:t>.</a:t>
            </a:r>
          </a:p>
          <a:p>
            <a:pPr>
              <a:buFontTx/>
              <a:buChar char="•"/>
            </a:pPr>
            <a:r>
              <a:rPr lang="lv-LV" sz="3000" b="1">
                <a:solidFill>
                  <a:srgbClr val="000000"/>
                </a:solidFill>
                <a:cs typeface="Arial" charset="0"/>
              </a:rPr>
              <a:t>Mazāk samaitāts ar pasauli</a:t>
            </a:r>
          </a:p>
          <a:p>
            <a:pPr>
              <a:buFontTx/>
              <a:buChar char="•"/>
            </a:pPr>
            <a:r>
              <a:rPr lang="lv-LV" sz="3000" b="1">
                <a:solidFill>
                  <a:srgbClr val="000000"/>
                </a:solidFill>
                <a:cs typeface="Arial" charset="0"/>
              </a:rPr>
              <a:t>Jaunākam cilvēkam pie ticības ir vieglāk nākt nekā vecākam!</a:t>
            </a:r>
          </a:p>
          <a:p>
            <a:pPr>
              <a:buFontTx/>
              <a:buChar char="•"/>
            </a:pPr>
            <a:r>
              <a:rPr lang="lv-LV" sz="3000">
                <a:solidFill>
                  <a:srgbClr val="000000"/>
                </a:solidFill>
                <a:cs typeface="Arial" charset="0"/>
              </a:rPr>
              <a:t>Protams, </a:t>
            </a:r>
            <a:r>
              <a:rPr lang="lv-LV" sz="3000" b="1">
                <a:solidFill>
                  <a:srgbClr val="000000"/>
                </a:solidFill>
                <a:cs typeface="Arial" charset="0"/>
              </a:rPr>
              <a:t>Dieva ceļa neizdibināmi</a:t>
            </a:r>
            <a:r>
              <a:rPr lang="lv-LV" sz="3000">
                <a:solidFill>
                  <a:srgbClr val="000000"/>
                </a:solidFill>
                <a:cs typeface="Arial" charset="0"/>
              </a:rPr>
              <a:t>, </a:t>
            </a:r>
            <a:endParaRPr lang="en-US" sz="3000">
              <a:solidFill>
                <a:srgbClr val="000000"/>
              </a:solidFill>
              <a:cs typeface="Arial" charset="0"/>
            </a:endParaRPr>
          </a:p>
          <a:p>
            <a:pPr>
              <a:buFontTx/>
              <a:buChar char="•"/>
            </a:pPr>
            <a:r>
              <a:rPr lang="lv-LV" sz="3000" b="1">
                <a:solidFill>
                  <a:srgbClr val="000000"/>
                </a:solidFill>
                <a:cs typeface="Arial" charset="0"/>
              </a:rPr>
              <a:t>Ilgāku laiku</a:t>
            </a:r>
            <a:r>
              <a:rPr lang="lv-LV" sz="3000">
                <a:solidFill>
                  <a:srgbClr val="000000"/>
                </a:solidFill>
                <a:cs typeface="Arial" charset="0"/>
              </a:rPr>
              <a:t> var </a:t>
            </a:r>
            <a:r>
              <a:rPr lang="lv-LV" sz="3000" b="1">
                <a:solidFill>
                  <a:srgbClr val="000000"/>
                </a:solidFill>
                <a:cs typeface="Arial" charset="0"/>
              </a:rPr>
              <a:t>kalpot</a:t>
            </a:r>
            <a:r>
              <a:rPr lang="lv-LV" sz="3000">
                <a:solidFill>
                  <a:srgbClr val="000000"/>
                </a:solidFill>
                <a:cs typeface="Arial" charset="0"/>
              </a:rPr>
              <a:t>.</a:t>
            </a:r>
          </a:p>
          <a:p>
            <a:pPr>
              <a:buFontTx/>
              <a:buChar char="•"/>
            </a:pPr>
            <a:r>
              <a:rPr lang="lv-LV" sz="3000" b="1">
                <a:solidFill>
                  <a:srgbClr val="000000"/>
                </a:solidFill>
                <a:cs typeface="Arial" charset="0"/>
              </a:rPr>
              <a:t>Ir starpība vai pie ticības nāc 15 gados vai 45 gados, ko var iesākt ar pārējo dzīvi.</a:t>
            </a:r>
            <a:endParaRPr lang="lv-LV" sz="3000">
              <a:solidFill>
                <a:srgbClr val="000000"/>
              </a:solidFill>
              <a:cs typeface="Arial" charset="0"/>
            </a:endParaRPr>
          </a:p>
        </p:txBody>
      </p:sp>
      <p:sp>
        <p:nvSpPr>
          <p:cNvPr id="248839" name="Rectangle 7"/>
          <p:cNvSpPr>
            <a:spLocks noChangeArrowheads="1"/>
          </p:cNvSpPr>
          <p:nvPr/>
        </p:nvSpPr>
        <p:spPr bwMode="auto">
          <a:xfrm>
            <a:off x="250825" y="0"/>
            <a:ext cx="7993063" cy="823913"/>
          </a:xfrm>
          <a:prstGeom prst="rect">
            <a:avLst/>
          </a:prstGeom>
          <a:noFill/>
          <a:ln w="9525">
            <a:noFill/>
            <a:miter lim="800000"/>
            <a:headEnd/>
            <a:tailEnd/>
          </a:ln>
          <a:effectLst/>
        </p:spPr>
        <p:txBody>
          <a:bodyPr>
            <a:spAutoFit/>
          </a:bodyPr>
          <a:lstStyle/>
          <a:p>
            <a:pPr algn="ctr">
              <a:defRPr/>
            </a:pPr>
            <a:r>
              <a:rPr lang="lv-LV" sz="4800" b="1" dirty="0">
                <a:solidFill>
                  <a:srgbClr val="000000"/>
                </a:solidFill>
                <a:effectLst>
                  <a:outerShdw blurRad="38100" dist="38100" dir="2700000" algn="tl">
                    <a:srgbClr val="FFFFFF"/>
                  </a:outerShdw>
                </a:effectLst>
                <a:latin typeface="PosterBodoni It TL" pitchFamily="18" charset="0"/>
              </a:rPr>
              <a:t>Jo ātrāk, jo labāk!</a:t>
            </a:r>
          </a:p>
        </p:txBody>
      </p:sp>
      <p:cxnSp>
        <p:nvCxnSpPr>
          <p:cNvPr id="19460" name="Straight Arrow Connector 8"/>
          <p:cNvCxnSpPr>
            <a:cxnSpLocks noChangeShapeType="1"/>
          </p:cNvCxnSpPr>
          <p:nvPr/>
        </p:nvCxnSpPr>
        <p:spPr bwMode="auto">
          <a:xfrm>
            <a:off x="1143000" y="1071563"/>
            <a:ext cx="6858000" cy="1587"/>
          </a:xfrm>
          <a:prstGeom prst="straightConnector1">
            <a:avLst/>
          </a:prstGeom>
          <a:noFill/>
          <a:ln w="47625" algn="ctr">
            <a:solidFill>
              <a:srgbClr val="000000"/>
            </a:solidFill>
            <a:round/>
            <a:headEnd/>
            <a:tailEnd type="arrow" w="med" len="med"/>
          </a:ln>
        </p:spPr>
      </p:cxnSp>
      <p:sp>
        <p:nvSpPr>
          <p:cNvPr id="11" name="Rectangle 10"/>
          <p:cNvSpPr>
            <a:spLocks noChangeArrowheads="1"/>
          </p:cNvSpPr>
          <p:nvPr/>
        </p:nvSpPr>
        <p:spPr bwMode="auto">
          <a:xfrm>
            <a:off x="1857375" y="1143000"/>
            <a:ext cx="441325" cy="369888"/>
          </a:xfrm>
          <a:prstGeom prst="rect">
            <a:avLst/>
          </a:prstGeom>
          <a:noFill/>
          <a:ln w="9525">
            <a:noFill/>
            <a:miter lim="800000"/>
            <a:headEnd/>
            <a:tailEnd/>
          </a:ln>
        </p:spPr>
        <p:txBody>
          <a:bodyPr wrap="none">
            <a:spAutoFit/>
          </a:bodyPr>
          <a:lstStyle/>
          <a:p>
            <a:r>
              <a:rPr lang="lv-LV"/>
              <a:t>10</a:t>
            </a:r>
          </a:p>
        </p:txBody>
      </p:sp>
      <p:sp>
        <p:nvSpPr>
          <p:cNvPr id="12" name="Rectangle 11"/>
          <p:cNvSpPr>
            <a:spLocks noChangeArrowheads="1"/>
          </p:cNvSpPr>
          <p:nvPr/>
        </p:nvSpPr>
        <p:spPr bwMode="auto">
          <a:xfrm>
            <a:off x="2786063" y="1143000"/>
            <a:ext cx="441325" cy="369888"/>
          </a:xfrm>
          <a:prstGeom prst="rect">
            <a:avLst/>
          </a:prstGeom>
          <a:noFill/>
          <a:ln w="9525">
            <a:noFill/>
            <a:miter lim="800000"/>
            <a:headEnd/>
            <a:tailEnd/>
          </a:ln>
        </p:spPr>
        <p:txBody>
          <a:bodyPr wrap="none">
            <a:spAutoFit/>
          </a:bodyPr>
          <a:lstStyle/>
          <a:p>
            <a:r>
              <a:rPr lang="lv-LV"/>
              <a:t>20</a:t>
            </a:r>
          </a:p>
        </p:txBody>
      </p:sp>
      <p:sp>
        <p:nvSpPr>
          <p:cNvPr id="13" name="Rectangle 12"/>
          <p:cNvSpPr>
            <a:spLocks noChangeArrowheads="1"/>
          </p:cNvSpPr>
          <p:nvPr/>
        </p:nvSpPr>
        <p:spPr bwMode="auto">
          <a:xfrm>
            <a:off x="3714750" y="1143000"/>
            <a:ext cx="441325" cy="369888"/>
          </a:xfrm>
          <a:prstGeom prst="rect">
            <a:avLst/>
          </a:prstGeom>
          <a:noFill/>
          <a:ln w="9525">
            <a:noFill/>
            <a:miter lim="800000"/>
            <a:headEnd/>
            <a:tailEnd/>
          </a:ln>
        </p:spPr>
        <p:txBody>
          <a:bodyPr wrap="none">
            <a:spAutoFit/>
          </a:bodyPr>
          <a:lstStyle/>
          <a:p>
            <a:r>
              <a:rPr lang="lv-LV"/>
              <a:t>30</a:t>
            </a:r>
          </a:p>
        </p:txBody>
      </p:sp>
      <p:sp>
        <p:nvSpPr>
          <p:cNvPr id="14" name="Rectangle 13"/>
          <p:cNvSpPr>
            <a:spLocks noChangeArrowheads="1"/>
          </p:cNvSpPr>
          <p:nvPr/>
        </p:nvSpPr>
        <p:spPr bwMode="auto">
          <a:xfrm>
            <a:off x="1071563" y="1143000"/>
            <a:ext cx="312737" cy="369888"/>
          </a:xfrm>
          <a:prstGeom prst="rect">
            <a:avLst/>
          </a:prstGeom>
          <a:noFill/>
          <a:ln w="9525">
            <a:noFill/>
            <a:miter lim="800000"/>
            <a:headEnd/>
            <a:tailEnd/>
          </a:ln>
        </p:spPr>
        <p:txBody>
          <a:bodyPr wrap="none">
            <a:spAutoFit/>
          </a:bodyPr>
          <a:lstStyle/>
          <a:p>
            <a:r>
              <a:rPr lang="lv-LV"/>
              <a:t>0</a:t>
            </a:r>
          </a:p>
        </p:txBody>
      </p:sp>
      <p:sp>
        <p:nvSpPr>
          <p:cNvPr id="15" name="Rectangle 14"/>
          <p:cNvSpPr>
            <a:spLocks noChangeArrowheads="1"/>
          </p:cNvSpPr>
          <p:nvPr/>
        </p:nvSpPr>
        <p:spPr bwMode="auto">
          <a:xfrm>
            <a:off x="4643438" y="1143000"/>
            <a:ext cx="441325" cy="369888"/>
          </a:xfrm>
          <a:prstGeom prst="rect">
            <a:avLst/>
          </a:prstGeom>
          <a:noFill/>
          <a:ln w="9525">
            <a:noFill/>
            <a:miter lim="800000"/>
            <a:headEnd/>
            <a:tailEnd/>
          </a:ln>
        </p:spPr>
        <p:txBody>
          <a:bodyPr wrap="none">
            <a:spAutoFit/>
          </a:bodyPr>
          <a:lstStyle/>
          <a:p>
            <a:r>
              <a:rPr lang="lv-LV"/>
              <a:t>40</a:t>
            </a:r>
          </a:p>
        </p:txBody>
      </p:sp>
      <p:sp>
        <p:nvSpPr>
          <p:cNvPr id="16" name="Rectangle 15"/>
          <p:cNvSpPr>
            <a:spLocks noChangeArrowheads="1"/>
          </p:cNvSpPr>
          <p:nvPr/>
        </p:nvSpPr>
        <p:spPr bwMode="auto">
          <a:xfrm>
            <a:off x="5572125" y="1143000"/>
            <a:ext cx="441325" cy="369888"/>
          </a:xfrm>
          <a:prstGeom prst="rect">
            <a:avLst/>
          </a:prstGeom>
          <a:noFill/>
          <a:ln w="9525">
            <a:noFill/>
            <a:miter lim="800000"/>
            <a:headEnd/>
            <a:tailEnd/>
          </a:ln>
        </p:spPr>
        <p:txBody>
          <a:bodyPr wrap="none">
            <a:spAutoFit/>
          </a:bodyPr>
          <a:lstStyle/>
          <a:p>
            <a:r>
              <a:rPr lang="lv-LV"/>
              <a:t>50</a:t>
            </a:r>
          </a:p>
        </p:txBody>
      </p:sp>
      <p:sp>
        <p:nvSpPr>
          <p:cNvPr id="17" name="Rectangle 16"/>
          <p:cNvSpPr>
            <a:spLocks noChangeArrowheads="1"/>
          </p:cNvSpPr>
          <p:nvPr/>
        </p:nvSpPr>
        <p:spPr bwMode="auto">
          <a:xfrm>
            <a:off x="6500813" y="1143000"/>
            <a:ext cx="441325" cy="369888"/>
          </a:xfrm>
          <a:prstGeom prst="rect">
            <a:avLst/>
          </a:prstGeom>
          <a:noFill/>
          <a:ln w="9525">
            <a:noFill/>
            <a:miter lim="800000"/>
            <a:headEnd/>
            <a:tailEnd/>
          </a:ln>
        </p:spPr>
        <p:txBody>
          <a:bodyPr wrap="none">
            <a:spAutoFit/>
          </a:bodyPr>
          <a:lstStyle/>
          <a:p>
            <a:r>
              <a:rPr lang="lv-LV"/>
              <a:t>60</a:t>
            </a:r>
          </a:p>
        </p:txBody>
      </p:sp>
      <p:pic>
        <p:nvPicPr>
          <p:cNvPr id="6156" name="Picture 14" descr="jauniesi_001"/>
          <p:cNvPicPr>
            <a:picLocks noChangeAspect="1" noChangeArrowheads="1"/>
          </p:cNvPicPr>
          <p:nvPr/>
        </p:nvPicPr>
        <p:blipFill>
          <a:blip r:embed="rId2"/>
          <a:srcRect/>
          <a:stretch>
            <a:fillRect/>
          </a:stretch>
        </p:blipFill>
        <p:spPr bwMode="auto">
          <a:xfrm>
            <a:off x="395288" y="5634038"/>
            <a:ext cx="8353425" cy="11525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48839"/>
                                        </p:tgtEl>
                                        <p:attrNameLst>
                                          <p:attrName>style.visibility</p:attrName>
                                        </p:attrNameLst>
                                      </p:cBhvr>
                                      <p:to>
                                        <p:strVal val="visible"/>
                                      </p:to>
                                    </p:set>
                                    <p:animEffect transition="in" filter="checkerboard(across)">
                                      <p:cBhvr>
                                        <p:cTn id="7" dur="500"/>
                                        <p:tgtEl>
                                          <p:spTgt spid="24883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460"/>
                                        </p:tgtEl>
                                        <p:attrNameLst>
                                          <p:attrName>style.visibility</p:attrName>
                                        </p:attrNameLst>
                                      </p:cBhvr>
                                      <p:to>
                                        <p:strVal val="visible"/>
                                      </p:to>
                                    </p:set>
                                    <p:animEffect transition="in" filter="fade">
                                      <p:cBhvr>
                                        <p:cTn id="11" dur="2000"/>
                                        <p:tgtEl>
                                          <p:spTgt spid="1946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2000"/>
                                        <p:tgtEl>
                                          <p:spTgt spid="1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000"/>
                                        <p:tgtEl>
                                          <p:spTgt spid="1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20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20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2000"/>
                                        <p:tgtEl>
                                          <p:spTgt spid="1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20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2000"/>
                                        <p:tgtEl>
                                          <p:spTgt spid="17"/>
                                        </p:tgtEl>
                                      </p:cBhvr>
                                    </p:animEffect>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19458">
                                            <p:txEl>
                                              <p:pRg st="1" end="1"/>
                                            </p:txEl>
                                          </p:spTgt>
                                        </p:tgtEl>
                                        <p:attrNameLst>
                                          <p:attrName>style.visibility</p:attrName>
                                        </p:attrNameLst>
                                      </p:cBhvr>
                                      <p:to>
                                        <p:strVal val="visible"/>
                                      </p:to>
                                    </p:set>
                                    <p:anim calcmode="lin" valueType="num">
                                      <p:cBhvr additive="base">
                                        <p:cTn id="36" dur="500" fill="hold"/>
                                        <p:tgtEl>
                                          <p:spTgt spid="19458">
                                            <p:txEl>
                                              <p:pRg st="1" end="1"/>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9458">
                                            <p:txEl>
                                              <p:pRg st="1" end="1"/>
                                            </p:txEl>
                                          </p:spTgt>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19458">
                                            <p:txEl>
                                              <p:pRg st="0" end="0"/>
                                            </p:txEl>
                                          </p:spTgt>
                                        </p:tgtEl>
                                        <p:attrNameLst>
                                          <p:attrName>style.visibility</p:attrName>
                                        </p:attrNameLst>
                                      </p:cBhvr>
                                      <p:to>
                                        <p:strVal val="visible"/>
                                      </p:to>
                                    </p:set>
                                    <p:anim calcmode="lin" valueType="num">
                                      <p:cBhvr additive="base">
                                        <p:cTn id="41" dur="500" fill="hold"/>
                                        <p:tgtEl>
                                          <p:spTgt spid="19458">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9458">
                                            <p:txEl>
                                              <p:pRg st="0" end="0"/>
                                            </p:txEl>
                                          </p:spTgt>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fill="hold" nodeType="afterEffect">
                                  <p:stCondLst>
                                    <p:cond delay="0"/>
                                  </p:stCondLst>
                                  <p:childTnLst>
                                    <p:set>
                                      <p:cBhvr>
                                        <p:cTn id="45" dur="1" fill="hold">
                                          <p:stCondLst>
                                            <p:cond delay="0"/>
                                          </p:stCondLst>
                                        </p:cTn>
                                        <p:tgtEl>
                                          <p:spTgt spid="19458">
                                            <p:txEl>
                                              <p:pRg st="2" end="2"/>
                                            </p:txEl>
                                          </p:spTgt>
                                        </p:tgtEl>
                                        <p:attrNameLst>
                                          <p:attrName>style.visibility</p:attrName>
                                        </p:attrNameLst>
                                      </p:cBhvr>
                                      <p:to>
                                        <p:strVal val="visible"/>
                                      </p:to>
                                    </p:set>
                                    <p:anim calcmode="lin" valueType="num">
                                      <p:cBhvr additive="base">
                                        <p:cTn id="46" dur="500" fill="hold"/>
                                        <p:tgtEl>
                                          <p:spTgt spid="19458">
                                            <p:txEl>
                                              <p:pRg st="2" end="2"/>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9458">
                                            <p:txEl>
                                              <p:pRg st="2" end="2"/>
                                            </p:txEl>
                                          </p:spTgt>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2" presetClass="entr" presetSubtype="4" fill="hold" nodeType="afterEffect">
                                  <p:stCondLst>
                                    <p:cond delay="0"/>
                                  </p:stCondLst>
                                  <p:childTnLst>
                                    <p:set>
                                      <p:cBhvr>
                                        <p:cTn id="50" dur="1" fill="hold">
                                          <p:stCondLst>
                                            <p:cond delay="0"/>
                                          </p:stCondLst>
                                        </p:cTn>
                                        <p:tgtEl>
                                          <p:spTgt spid="19458">
                                            <p:txEl>
                                              <p:pRg st="3" end="3"/>
                                            </p:txEl>
                                          </p:spTgt>
                                        </p:tgtEl>
                                        <p:attrNameLst>
                                          <p:attrName>style.visibility</p:attrName>
                                        </p:attrNameLst>
                                      </p:cBhvr>
                                      <p:to>
                                        <p:strVal val="visible"/>
                                      </p:to>
                                    </p:set>
                                    <p:anim calcmode="lin" valueType="num">
                                      <p:cBhvr additive="base">
                                        <p:cTn id="51" dur="500" fill="hold"/>
                                        <p:tgtEl>
                                          <p:spTgt spid="19458">
                                            <p:txEl>
                                              <p:pRg st="3" end="3"/>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9458">
                                            <p:txEl>
                                              <p:pRg st="3" end="3"/>
                                            </p:txEl>
                                          </p:spTgt>
                                        </p:tgtEl>
                                        <p:attrNameLst>
                                          <p:attrName>ppt_y</p:attrName>
                                        </p:attrNameLst>
                                      </p:cBhvr>
                                      <p:tavLst>
                                        <p:tav tm="0">
                                          <p:val>
                                            <p:strVal val="1+#ppt_h/2"/>
                                          </p:val>
                                        </p:tav>
                                        <p:tav tm="100000">
                                          <p:val>
                                            <p:strVal val="#ppt_y"/>
                                          </p:val>
                                        </p:tav>
                                      </p:tavLst>
                                    </p:anim>
                                  </p:childTnLst>
                                </p:cTn>
                              </p:par>
                            </p:childTnLst>
                          </p:cTn>
                        </p:par>
                        <p:par>
                          <p:cTn id="53" fill="hold">
                            <p:stCondLst>
                              <p:cond delay="4500"/>
                            </p:stCondLst>
                            <p:childTnLst>
                              <p:par>
                                <p:cTn id="54" presetID="2" presetClass="entr" presetSubtype="4" fill="hold" nodeType="afterEffect">
                                  <p:stCondLst>
                                    <p:cond delay="0"/>
                                  </p:stCondLst>
                                  <p:childTnLst>
                                    <p:set>
                                      <p:cBhvr>
                                        <p:cTn id="55" dur="1" fill="hold">
                                          <p:stCondLst>
                                            <p:cond delay="0"/>
                                          </p:stCondLst>
                                        </p:cTn>
                                        <p:tgtEl>
                                          <p:spTgt spid="19458">
                                            <p:txEl>
                                              <p:pRg st="4" end="4"/>
                                            </p:txEl>
                                          </p:spTgt>
                                        </p:tgtEl>
                                        <p:attrNameLst>
                                          <p:attrName>style.visibility</p:attrName>
                                        </p:attrNameLst>
                                      </p:cBhvr>
                                      <p:to>
                                        <p:strVal val="visible"/>
                                      </p:to>
                                    </p:set>
                                    <p:anim calcmode="lin" valueType="num">
                                      <p:cBhvr additive="base">
                                        <p:cTn id="56" dur="500" fill="hold"/>
                                        <p:tgtEl>
                                          <p:spTgt spid="19458">
                                            <p:txEl>
                                              <p:pRg st="4" end="4"/>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19458">
                                            <p:txEl>
                                              <p:pRg st="4" end="4"/>
                                            </p:txEl>
                                          </p:spTgt>
                                        </p:tgtEl>
                                        <p:attrNameLst>
                                          <p:attrName>ppt_y</p:attrName>
                                        </p:attrNameLst>
                                      </p:cBhvr>
                                      <p:tavLst>
                                        <p:tav tm="0">
                                          <p:val>
                                            <p:strVal val="1+#ppt_h/2"/>
                                          </p:val>
                                        </p:tav>
                                        <p:tav tm="100000">
                                          <p:val>
                                            <p:strVal val="#ppt_y"/>
                                          </p:val>
                                        </p:tav>
                                      </p:tavLst>
                                    </p:anim>
                                  </p:childTnLst>
                                </p:cTn>
                              </p:par>
                            </p:childTnLst>
                          </p:cTn>
                        </p:par>
                        <p:par>
                          <p:cTn id="58" fill="hold">
                            <p:stCondLst>
                              <p:cond delay="5000"/>
                            </p:stCondLst>
                            <p:childTnLst>
                              <p:par>
                                <p:cTn id="59" presetID="2" presetClass="entr" presetSubtype="4" fill="hold" nodeType="afterEffect">
                                  <p:stCondLst>
                                    <p:cond delay="0"/>
                                  </p:stCondLst>
                                  <p:childTnLst>
                                    <p:set>
                                      <p:cBhvr>
                                        <p:cTn id="60" dur="1" fill="hold">
                                          <p:stCondLst>
                                            <p:cond delay="0"/>
                                          </p:stCondLst>
                                        </p:cTn>
                                        <p:tgtEl>
                                          <p:spTgt spid="19458">
                                            <p:txEl>
                                              <p:pRg st="5" end="5"/>
                                            </p:txEl>
                                          </p:spTgt>
                                        </p:tgtEl>
                                        <p:attrNameLst>
                                          <p:attrName>style.visibility</p:attrName>
                                        </p:attrNameLst>
                                      </p:cBhvr>
                                      <p:to>
                                        <p:strVal val="visible"/>
                                      </p:to>
                                    </p:set>
                                    <p:anim calcmode="lin" valueType="num">
                                      <p:cBhvr additive="base">
                                        <p:cTn id="61" dur="500" fill="hold"/>
                                        <p:tgtEl>
                                          <p:spTgt spid="19458">
                                            <p:txEl>
                                              <p:pRg st="5" end="5"/>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9458">
                                            <p:txEl>
                                              <p:pRg st="5" end="5"/>
                                            </p:txEl>
                                          </p:spTgt>
                                        </p:tgtEl>
                                        <p:attrNameLst>
                                          <p:attrName>ppt_y</p:attrName>
                                        </p:attrNameLst>
                                      </p:cBhvr>
                                      <p:tavLst>
                                        <p:tav tm="0">
                                          <p:val>
                                            <p:strVal val="1+#ppt_h/2"/>
                                          </p:val>
                                        </p:tav>
                                        <p:tav tm="100000">
                                          <p:val>
                                            <p:strVal val="#ppt_y"/>
                                          </p:val>
                                        </p:tav>
                                      </p:tavLst>
                                    </p:anim>
                                  </p:childTnLst>
                                </p:cTn>
                              </p:par>
                            </p:childTnLst>
                          </p:cTn>
                        </p:par>
                        <p:par>
                          <p:cTn id="63" fill="hold">
                            <p:stCondLst>
                              <p:cond delay="5500"/>
                            </p:stCondLst>
                            <p:childTnLst>
                              <p:par>
                                <p:cTn id="64" presetID="2" presetClass="entr" presetSubtype="4" fill="hold" nodeType="afterEffect">
                                  <p:stCondLst>
                                    <p:cond delay="0"/>
                                  </p:stCondLst>
                                  <p:childTnLst>
                                    <p:set>
                                      <p:cBhvr>
                                        <p:cTn id="65" dur="1" fill="hold">
                                          <p:stCondLst>
                                            <p:cond delay="0"/>
                                          </p:stCondLst>
                                        </p:cTn>
                                        <p:tgtEl>
                                          <p:spTgt spid="19458">
                                            <p:txEl>
                                              <p:pRg st="6" end="6"/>
                                            </p:txEl>
                                          </p:spTgt>
                                        </p:tgtEl>
                                        <p:attrNameLst>
                                          <p:attrName>style.visibility</p:attrName>
                                        </p:attrNameLst>
                                      </p:cBhvr>
                                      <p:to>
                                        <p:strVal val="visible"/>
                                      </p:to>
                                    </p:set>
                                    <p:anim calcmode="lin" valueType="num">
                                      <p:cBhvr additive="base">
                                        <p:cTn id="66" dur="500" fill="hold"/>
                                        <p:tgtEl>
                                          <p:spTgt spid="19458">
                                            <p:txEl>
                                              <p:pRg st="6" end="6"/>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19458">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839" grpId="0" autoUpdateAnimBg="0"/>
      <p:bldP spid="11" grpId="0"/>
      <p:bldP spid="12" grpId="0"/>
      <p:bldP spid="13" grpId="0"/>
      <p:bldP spid="14" grpId="0"/>
      <p:bldP spid="15" grpId="0"/>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4313" y="0"/>
            <a:ext cx="9358313" cy="1052513"/>
          </a:xfrm>
        </p:spPr>
        <p:txBody>
          <a:bodyPr/>
          <a:lstStyle/>
          <a:p>
            <a:pPr algn="just" eaLnBrk="1" hangingPunct="1">
              <a:lnSpc>
                <a:spcPct val="80000"/>
              </a:lnSpc>
              <a:buFontTx/>
              <a:buNone/>
            </a:pPr>
            <a:r>
              <a:rPr lang="lv-LV" sz="2000" i="1" smtClean="0"/>
              <a:t>     </a:t>
            </a:r>
            <a:r>
              <a:rPr lang="lv-LV" sz="2600" i="1" smtClean="0"/>
              <a:t>6 Bet, ap vienpadsmito stundu izgājis, viņš atrada vēl citus stāvam un tiem jautāja: kādēļ jūs visu dienu šeit stāvat dīkā? 7 Tie viņam atbildēja: neviens mūs nav nolīdzis. – Tad viņš tiem sacīja: ejiet arī jūs uz vīnadārzu.</a:t>
            </a:r>
            <a:r>
              <a:rPr lang="lv-LV" sz="2600" smtClean="0"/>
              <a:t> </a:t>
            </a:r>
          </a:p>
        </p:txBody>
      </p:sp>
      <p:sp>
        <p:nvSpPr>
          <p:cNvPr id="7" name="Rectangle 6"/>
          <p:cNvSpPr>
            <a:spLocks noChangeArrowheads="1"/>
          </p:cNvSpPr>
          <p:nvPr/>
        </p:nvSpPr>
        <p:spPr bwMode="auto">
          <a:xfrm>
            <a:off x="0" y="1295400"/>
            <a:ext cx="6572250" cy="5848350"/>
          </a:xfrm>
          <a:prstGeom prst="rect">
            <a:avLst/>
          </a:prstGeom>
          <a:noFill/>
          <a:ln w="9525">
            <a:noFill/>
            <a:miter lim="800000"/>
            <a:headEnd/>
            <a:tailEnd/>
          </a:ln>
        </p:spPr>
        <p:txBody>
          <a:bodyPr>
            <a:spAutoFit/>
          </a:bodyPr>
          <a:lstStyle/>
          <a:p>
            <a:pPr>
              <a:buFontTx/>
              <a:buChar char="•"/>
            </a:pPr>
            <a:r>
              <a:rPr lang="lv-LV" sz="2500"/>
              <a:t>Pat mūsu </a:t>
            </a:r>
            <a:r>
              <a:rPr lang="lv-LV" sz="2500" b="1"/>
              <a:t>dzīves izskaņā</a:t>
            </a:r>
            <a:r>
              <a:rPr lang="lv-LV" sz="2500"/>
              <a:t> – </a:t>
            </a:r>
            <a:r>
              <a:rPr lang="lv-LV" sz="2500" b="1"/>
              <a:t>11. stundā</a:t>
            </a:r>
            <a:r>
              <a:rPr lang="lv-LV" sz="2500"/>
              <a:t> </a:t>
            </a:r>
            <a:r>
              <a:rPr lang="lv-LV" sz="2500" b="1"/>
              <a:t>nav par vēlu</a:t>
            </a:r>
            <a:r>
              <a:rPr lang="lv-LV" sz="2500"/>
              <a:t> nākt </a:t>
            </a:r>
            <a:r>
              <a:rPr lang="lv-LV" sz="2500" b="1"/>
              <a:t>strādāt debesu</a:t>
            </a:r>
            <a:r>
              <a:rPr lang="lv-LV" sz="2500"/>
              <a:t> </a:t>
            </a:r>
            <a:r>
              <a:rPr lang="lv-LV" sz="2500" b="1"/>
              <a:t>vīnadārzā</a:t>
            </a:r>
            <a:r>
              <a:rPr lang="lv-LV" sz="2500"/>
              <a:t>.</a:t>
            </a:r>
          </a:p>
          <a:p>
            <a:pPr>
              <a:buFontTx/>
              <a:buChar char="•"/>
            </a:pPr>
            <a:r>
              <a:rPr lang="lv-LV" sz="2500"/>
              <a:t>Tam par apliecinājumu arī ir </a:t>
            </a:r>
            <a:r>
              <a:rPr lang="lv-LV" sz="2500" b="1"/>
              <a:t>Jēzus saruna</a:t>
            </a:r>
            <a:r>
              <a:rPr lang="lv-LV" sz="2500"/>
              <a:t> ar </a:t>
            </a:r>
            <a:r>
              <a:rPr lang="lv-LV" sz="2500" b="1"/>
              <a:t>noziedznieku:</a:t>
            </a:r>
          </a:p>
          <a:p>
            <a:pPr>
              <a:buFontTx/>
              <a:buChar char="•"/>
            </a:pPr>
            <a:r>
              <a:rPr lang="lv-LV" sz="2500" b="1"/>
              <a:t>Noziedznieks</a:t>
            </a:r>
            <a:r>
              <a:rPr lang="lv-LV" sz="2500"/>
              <a:t> Jēzum </a:t>
            </a:r>
            <a:r>
              <a:rPr lang="lv-LV" sz="2500" b="1"/>
              <a:t>sacīja</a:t>
            </a:r>
            <a:r>
              <a:rPr lang="lv-LV" sz="2500"/>
              <a:t>: "</a:t>
            </a:r>
            <a:r>
              <a:rPr lang="lv-LV" sz="2500" i="1"/>
              <a:t>jo mēs dabūjam, ko esam pelnījuši ar saviem darbiem, bet šis nekā ļauna nav darījis...Jēzu, piemini mani, kad Tu nāksi Savā valstībā</a:t>
            </a:r>
            <a:r>
              <a:rPr lang="lv-LV" sz="2500"/>
              <a:t>!" Un </a:t>
            </a:r>
            <a:r>
              <a:rPr lang="lv-LV" sz="2500" b="1"/>
              <a:t>Jēzus</a:t>
            </a:r>
            <a:r>
              <a:rPr lang="lv-LV" sz="2500"/>
              <a:t> tam </a:t>
            </a:r>
            <a:r>
              <a:rPr lang="lv-LV" sz="2500" b="1"/>
              <a:t>sacīja</a:t>
            </a:r>
            <a:r>
              <a:rPr lang="lv-LV" sz="2500" i="1"/>
              <a:t>: "Patiesi Es tev saku: šodien tu būsi ar Mani paradīzē." (Lk.23:41-43)</a:t>
            </a:r>
          </a:p>
          <a:p>
            <a:pPr>
              <a:buFontTx/>
              <a:buChar char="•"/>
            </a:pPr>
            <a:r>
              <a:rPr lang="lv-LV" sz="2500"/>
              <a:t>Noziedznieks saka, ka </a:t>
            </a:r>
            <a:r>
              <a:rPr lang="lv-LV" sz="2500" b="1"/>
              <a:t>ar</a:t>
            </a:r>
            <a:r>
              <a:rPr lang="lv-LV" sz="2500"/>
              <a:t> saviem </a:t>
            </a:r>
            <a:r>
              <a:rPr lang="lv-LV" sz="2500" b="1"/>
              <a:t>darbiem</a:t>
            </a:r>
            <a:r>
              <a:rPr lang="lv-LV" sz="2500"/>
              <a:t> </a:t>
            </a:r>
            <a:r>
              <a:rPr lang="lv-LV" sz="2500" b="1"/>
              <a:t>nav pelnījis</a:t>
            </a:r>
            <a:r>
              <a:rPr lang="lv-LV" sz="2500"/>
              <a:t> neko citu, kā </a:t>
            </a:r>
            <a:r>
              <a:rPr lang="lv-LV" sz="2500" b="1"/>
              <a:t>šādu nāvi, </a:t>
            </a:r>
            <a:r>
              <a:rPr lang="lv-LV" sz="2500"/>
              <a:t>bet tai pašā laikā viņš </a:t>
            </a:r>
            <a:r>
              <a:rPr lang="lv-LV" sz="2500" b="1"/>
              <a:t>parāda</a:t>
            </a:r>
            <a:r>
              <a:rPr lang="lv-LV" sz="2500"/>
              <a:t> savu </a:t>
            </a:r>
            <a:r>
              <a:rPr lang="lv-LV" sz="2500" b="1"/>
              <a:t>ticību</a:t>
            </a:r>
            <a:r>
              <a:rPr lang="lv-LV" sz="2500"/>
              <a:t> uz Jēzu</a:t>
            </a:r>
          </a:p>
          <a:p>
            <a:pPr>
              <a:buFontTx/>
              <a:buChar char="•"/>
            </a:pPr>
            <a:endParaRPr lang="lv-LV" sz="2400"/>
          </a:p>
        </p:txBody>
      </p:sp>
      <p:pic>
        <p:nvPicPr>
          <p:cNvPr id="6148" name="Picture 4"/>
          <p:cNvPicPr>
            <a:picLocks noChangeAspect="1" noChangeArrowheads="1"/>
          </p:cNvPicPr>
          <p:nvPr/>
        </p:nvPicPr>
        <p:blipFill>
          <a:blip r:embed="rId2" cstate="print"/>
          <a:srcRect l="31416" r="15486"/>
          <a:stretch>
            <a:fillRect/>
          </a:stretch>
        </p:blipFill>
        <p:spPr bwMode="auto">
          <a:xfrm>
            <a:off x="6286480" y="1357298"/>
            <a:ext cx="2857520" cy="531020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6148"/>
                                        </p:tgtEl>
                                        <p:attrNameLst>
                                          <p:attrName>style.visibility</p:attrName>
                                        </p:attrNameLst>
                                      </p:cBhvr>
                                      <p:to>
                                        <p:strVal val="visible"/>
                                      </p:to>
                                    </p:set>
                                    <p:animEffect transition="in" filter="fade">
                                      <p:cBhvr>
                                        <p:cTn id="32" dur="20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14313" y="0"/>
            <a:ext cx="9358313" cy="1557338"/>
          </a:xfrm>
        </p:spPr>
        <p:txBody>
          <a:bodyPr/>
          <a:lstStyle/>
          <a:p>
            <a:pPr algn="just" eaLnBrk="1" hangingPunct="1">
              <a:lnSpc>
                <a:spcPct val="80000"/>
              </a:lnSpc>
              <a:buFontTx/>
              <a:buNone/>
            </a:pPr>
            <a:r>
              <a:rPr lang="lv-LV" sz="1000" i="1" smtClean="0"/>
              <a:t>          </a:t>
            </a:r>
            <a:r>
              <a:rPr lang="lv-LV" sz="2400" i="1" smtClean="0"/>
              <a:t>8 Kad vakars pienāca, vīnadārza saimnieks sacīja savam uzraugam: pasauc strādniekus un izmaksā viņiem algu, vispirms pēdējiem, tad pirmajiem. 9 Tad tie, kas bija atnākuši ap vienpadsmito stundu, saņēma katrs pa denārijam. 10 Kad pirmie atnāca, tie cerēja saņemt vairāk; bet arī viņi saņēma katrs pa denārijam.</a:t>
            </a:r>
            <a:endParaRPr lang="lv-LV" sz="1800" i="1" smtClean="0"/>
          </a:p>
        </p:txBody>
      </p:sp>
      <p:sp>
        <p:nvSpPr>
          <p:cNvPr id="7" name="Rectangle 6"/>
          <p:cNvSpPr>
            <a:spLocks noChangeArrowheads="1"/>
          </p:cNvSpPr>
          <p:nvPr/>
        </p:nvSpPr>
        <p:spPr bwMode="auto">
          <a:xfrm>
            <a:off x="0" y="3565525"/>
            <a:ext cx="9144000" cy="3292475"/>
          </a:xfrm>
          <a:prstGeom prst="rect">
            <a:avLst/>
          </a:prstGeom>
          <a:noFill/>
          <a:ln w="9525">
            <a:noFill/>
            <a:miter lim="800000"/>
            <a:headEnd/>
            <a:tailEnd/>
          </a:ln>
        </p:spPr>
        <p:txBody>
          <a:bodyPr>
            <a:spAutoFit/>
          </a:bodyPr>
          <a:lstStyle/>
          <a:p>
            <a:pPr>
              <a:buFontTx/>
              <a:buChar char="•"/>
            </a:pPr>
            <a:r>
              <a:rPr lang="lv-LV" sz="2600" b="1"/>
              <a:t>Dieva valstība kā dāvana</a:t>
            </a:r>
          </a:p>
          <a:p>
            <a:pPr>
              <a:buFontTx/>
              <a:buChar char="•"/>
            </a:pPr>
            <a:r>
              <a:rPr lang="lv-LV" sz="2600"/>
              <a:t>tie, kas </a:t>
            </a:r>
            <a:r>
              <a:rPr lang="lv-LV" sz="2600" b="1"/>
              <a:t>aicināti</a:t>
            </a:r>
            <a:r>
              <a:rPr lang="lv-LV" sz="2600"/>
              <a:t> strādāt vīna dārzā ap </a:t>
            </a:r>
            <a:r>
              <a:rPr lang="lv-LV" sz="2600" b="1"/>
              <a:t>3.</a:t>
            </a:r>
            <a:r>
              <a:rPr lang="lv-LV" sz="2600"/>
              <a:t>stundu noteikti ir daudz </a:t>
            </a:r>
            <a:r>
              <a:rPr lang="lv-LV" sz="2600" b="1"/>
              <a:t>vairāk</a:t>
            </a:r>
            <a:r>
              <a:rPr lang="lv-LV" sz="2600"/>
              <a:t> </a:t>
            </a:r>
            <a:r>
              <a:rPr lang="lv-LV" sz="2600" b="1"/>
              <a:t>darījuši</a:t>
            </a:r>
            <a:r>
              <a:rPr lang="lv-LV" sz="2600"/>
              <a:t> nekā tie, kas aicināti </a:t>
            </a:r>
            <a:r>
              <a:rPr lang="lv-LV" sz="2600" b="1"/>
              <a:t>9.</a:t>
            </a:r>
            <a:r>
              <a:rPr lang="lv-LV" sz="2600"/>
              <a:t>stundā.</a:t>
            </a:r>
          </a:p>
          <a:p>
            <a:pPr>
              <a:buFontTx/>
              <a:buChar char="•"/>
            </a:pPr>
            <a:r>
              <a:rPr lang="lv-LV" sz="2600" b="1"/>
              <a:t>Jēzus visiem grib dāvināt vienādi</a:t>
            </a:r>
            <a:r>
              <a:rPr lang="lv-LV" sz="2600"/>
              <a:t> debesu valstību</a:t>
            </a:r>
          </a:p>
          <a:p>
            <a:pPr>
              <a:buFontTx/>
              <a:buChar char="•"/>
            </a:pPr>
            <a:r>
              <a:rPr lang="lv-LV" sz="2600"/>
              <a:t>Ja Dievs mums </a:t>
            </a:r>
            <a:r>
              <a:rPr lang="lv-LV" sz="2600" b="1"/>
              <a:t>dotu debesu valstību</a:t>
            </a:r>
            <a:r>
              <a:rPr lang="lv-LV" sz="2600"/>
              <a:t> tikai kā </a:t>
            </a:r>
            <a:r>
              <a:rPr lang="lv-LV" sz="2600" b="1"/>
              <a:t>atalgojumu</a:t>
            </a:r>
            <a:r>
              <a:rPr lang="lv-LV" sz="2600"/>
              <a:t>, tad </a:t>
            </a:r>
            <a:r>
              <a:rPr lang="lv-LV" sz="2600" b="1"/>
              <a:t>neviens</a:t>
            </a:r>
            <a:r>
              <a:rPr lang="lv-LV" sz="2600"/>
              <a:t> to </a:t>
            </a:r>
            <a:r>
              <a:rPr lang="lv-LV" sz="2600" b="1"/>
              <a:t>nevarētu nopelnīt</a:t>
            </a:r>
          </a:p>
          <a:p>
            <a:pPr>
              <a:buFontTx/>
              <a:buChar char="•"/>
            </a:pPr>
            <a:r>
              <a:rPr lang="lv-LV" sz="2600" b="1"/>
              <a:t>Jo kurš </a:t>
            </a:r>
            <a:r>
              <a:rPr lang="lv-LV" sz="2600"/>
              <a:t>gan ir </a:t>
            </a:r>
            <a:r>
              <a:rPr lang="lv-LV" sz="2600" b="1"/>
              <a:t>strādājis</a:t>
            </a:r>
            <a:r>
              <a:rPr lang="lv-LV" sz="2600"/>
              <a:t> tā Kunga vīnadārzā jau no pašas </a:t>
            </a:r>
            <a:r>
              <a:rPr lang="lv-LV" sz="2600" b="1"/>
              <a:t>bērnības</a:t>
            </a:r>
            <a:r>
              <a:rPr lang="lv-LV" sz="2600"/>
              <a:t>, no tā brīža, kad sācis spert </a:t>
            </a:r>
            <a:r>
              <a:rPr lang="lv-LV" sz="2600" b="1"/>
              <a:t>pirmos solīšus?</a:t>
            </a:r>
            <a:endParaRPr lang="lv-LV" sz="2600"/>
          </a:p>
        </p:txBody>
      </p:sp>
      <p:pic>
        <p:nvPicPr>
          <p:cNvPr id="4" name="Picture 4"/>
          <p:cNvPicPr>
            <a:picLocks noChangeAspect="1" noChangeArrowheads="1"/>
          </p:cNvPicPr>
          <p:nvPr/>
        </p:nvPicPr>
        <p:blipFill>
          <a:blip r:embed="rId2" cstate="print"/>
          <a:srcRect b="20000"/>
          <a:stretch>
            <a:fillRect/>
          </a:stretch>
        </p:blipFill>
        <p:spPr bwMode="auto">
          <a:xfrm>
            <a:off x="4286248" y="1500174"/>
            <a:ext cx="4857752" cy="2571768"/>
          </a:xfrm>
          <a:prstGeom prst="ellipse">
            <a:avLst/>
          </a:prstGeom>
          <a:ln>
            <a:noFill/>
          </a:ln>
          <a:effectLst>
            <a:softEdge rad="112500"/>
          </a:effectLst>
        </p:spPr>
      </p:pic>
      <p:pic>
        <p:nvPicPr>
          <p:cNvPr id="7173" name="Picture 5"/>
          <p:cNvPicPr>
            <a:picLocks noChangeAspect="1" noChangeArrowheads="1"/>
          </p:cNvPicPr>
          <p:nvPr/>
        </p:nvPicPr>
        <p:blipFill>
          <a:blip r:embed="rId3" cstate="print"/>
          <a:srcRect/>
          <a:stretch>
            <a:fillRect/>
          </a:stretch>
        </p:blipFill>
        <p:spPr bwMode="auto">
          <a:xfrm>
            <a:off x="971600" y="1988840"/>
            <a:ext cx="2520280" cy="15746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7173"/>
                                        </p:tgtEl>
                                        <p:attrNameLst>
                                          <p:attrName>style.visibility</p:attrName>
                                        </p:attrNameLst>
                                      </p:cBhvr>
                                      <p:to>
                                        <p:strVal val="visible"/>
                                      </p:to>
                                    </p:set>
                                    <p:animEffect transition="in" filter="fade">
                                      <p:cBhvr>
                                        <p:cTn id="17" dur="2000"/>
                                        <p:tgtEl>
                                          <p:spTgt spid="7173"/>
                                        </p:tgtEl>
                                      </p:cBhvr>
                                    </p:animEffect>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2" presetClass="entr" presetSubtype="4" fill="hold" nodeType="afterEffect">
                                  <p:stCondLst>
                                    <p:cond delay="0"/>
                                  </p:stCondLst>
                                  <p:childTnLst>
                                    <p:set>
                                      <p:cBhvr>
                                        <p:cTn id="35" dur="1" fill="hold">
                                          <p:stCondLst>
                                            <p:cond delay="0"/>
                                          </p:stCondLst>
                                        </p:cTn>
                                        <p:tgtEl>
                                          <p:spTgt spid="7">
                                            <p:txEl>
                                              <p:pRg st="4" end="4"/>
                                            </p:txEl>
                                          </p:spTgt>
                                        </p:tgtEl>
                                        <p:attrNameLst>
                                          <p:attrName>style.visibility</p:attrName>
                                        </p:attrNameLst>
                                      </p:cBhvr>
                                      <p:to>
                                        <p:strVal val="visible"/>
                                      </p:to>
                                    </p:set>
                                    <p:anim calcmode="lin" valueType="num">
                                      <p:cBhvr additive="base">
                                        <p:cTn id="36"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8" fill="hold">
                            <p:stCondLst>
                              <p:cond delay="5000"/>
                            </p:stCondLst>
                            <p:childTnLst>
                              <p:par>
                                <p:cTn id="39" presetID="10" presetClass="entr" presetSubtype="0"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smtClean="0"/>
              <a:t>     </a:t>
            </a:r>
            <a:r>
              <a:rPr lang="lv-LV" sz="2600" i="1" smtClean="0"/>
              <a:t>11 Algu saņēmuši, viņi sāka kurnēt pret nama saimnieku:    12 šie pēdējie strādāja tikai vienu stundu, un tu tos pielīdzināji mums, kas visu dienas smagumu un svelmi esam nesuši.</a:t>
            </a:r>
            <a:endParaRPr lang="lv-LV" sz="2600" smtClean="0"/>
          </a:p>
        </p:txBody>
      </p:sp>
      <p:sp>
        <p:nvSpPr>
          <p:cNvPr id="7" name="Rectangle 6"/>
          <p:cNvSpPr>
            <a:spLocks noChangeArrowheads="1"/>
          </p:cNvSpPr>
          <p:nvPr/>
        </p:nvSpPr>
        <p:spPr bwMode="auto">
          <a:xfrm>
            <a:off x="0" y="1357313"/>
            <a:ext cx="6804025" cy="4094162"/>
          </a:xfrm>
          <a:prstGeom prst="rect">
            <a:avLst/>
          </a:prstGeom>
          <a:noFill/>
          <a:ln w="9525">
            <a:noFill/>
            <a:miter lim="800000"/>
            <a:headEnd/>
            <a:tailEnd/>
          </a:ln>
        </p:spPr>
        <p:txBody>
          <a:bodyPr>
            <a:spAutoFit/>
          </a:bodyPr>
          <a:lstStyle/>
          <a:p>
            <a:pPr>
              <a:buFontTx/>
              <a:buChar char="•"/>
            </a:pPr>
            <a:r>
              <a:rPr lang="lv-LV" sz="2600" b="1"/>
              <a:t>Mūsu sirdīs</a:t>
            </a:r>
            <a:r>
              <a:rPr lang="lv-LV" sz="2600"/>
              <a:t> patiesi </a:t>
            </a:r>
            <a:r>
              <a:rPr lang="lv-LV" sz="2600" b="1"/>
              <a:t>mīt </a:t>
            </a:r>
            <a:r>
              <a:rPr lang="lv-LV" sz="2600"/>
              <a:t>liels </a:t>
            </a:r>
            <a:r>
              <a:rPr lang="lv-LV" sz="2600" b="1"/>
              <a:t>darbu svētais:</a:t>
            </a:r>
          </a:p>
          <a:p>
            <a:pPr>
              <a:buFontTx/>
              <a:buChar char="•"/>
            </a:pPr>
            <a:r>
              <a:rPr lang="lv-LV" sz="2600"/>
              <a:t>Mēs daudz </a:t>
            </a:r>
            <a:r>
              <a:rPr lang="lv-LV" sz="2600" b="1"/>
              <a:t>labprātāk</a:t>
            </a:r>
            <a:r>
              <a:rPr lang="lv-LV" sz="2600"/>
              <a:t> gribētu darīt </a:t>
            </a:r>
            <a:r>
              <a:rPr lang="lv-LV" sz="2600" b="1"/>
              <a:t>muļķīgus darbus</a:t>
            </a:r>
            <a:r>
              <a:rPr lang="lv-LV" sz="2600"/>
              <a:t>, nekā </a:t>
            </a:r>
            <a:r>
              <a:rPr lang="lv-LV" sz="2600" b="1"/>
              <a:t>saņemtu</a:t>
            </a:r>
            <a:r>
              <a:rPr lang="lv-LV" sz="2600"/>
              <a:t> Debesu valstību </a:t>
            </a:r>
            <a:r>
              <a:rPr lang="lv-LV" sz="2600" b="1"/>
              <a:t>kā dāvanu</a:t>
            </a:r>
          </a:p>
          <a:p>
            <a:pPr>
              <a:buFontTx/>
              <a:buChar char="•"/>
            </a:pPr>
            <a:r>
              <a:rPr lang="lv-LV" sz="2600"/>
              <a:t>Mums būtu </a:t>
            </a:r>
            <a:r>
              <a:rPr lang="lv-LV" sz="2600" b="1"/>
              <a:t>jāpriecājas, </a:t>
            </a:r>
            <a:r>
              <a:rPr lang="lv-LV" sz="2600"/>
              <a:t>ka debesu </a:t>
            </a:r>
            <a:r>
              <a:rPr lang="lv-LV" sz="2600" b="1"/>
              <a:t>Tēvs </a:t>
            </a:r>
            <a:r>
              <a:rPr lang="lv-LV" sz="2600"/>
              <a:t>ir tik </a:t>
            </a:r>
            <a:r>
              <a:rPr lang="lv-LV" sz="2600" b="1"/>
              <a:t>labs </a:t>
            </a:r>
            <a:r>
              <a:rPr lang="lv-LV" sz="2600"/>
              <a:t>un </a:t>
            </a:r>
            <a:r>
              <a:rPr lang="lv-LV" sz="2600" b="1"/>
              <a:t>gādīgs</a:t>
            </a:r>
            <a:r>
              <a:rPr lang="lv-LV" sz="2600"/>
              <a:t>, ka Viņš </a:t>
            </a:r>
            <a:r>
              <a:rPr lang="lv-LV" sz="2600" b="1"/>
              <a:t>arī citiem</a:t>
            </a:r>
            <a:r>
              <a:rPr lang="lv-LV" sz="2600"/>
              <a:t> </a:t>
            </a:r>
            <a:r>
              <a:rPr lang="lv-LV" sz="2600" b="1"/>
              <a:t>dāvā glābšanu, </a:t>
            </a:r>
            <a:r>
              <a:rPr lang="lv-LV" sz="2600"/>
              <a:t>bet mēs </a:t>
            </a:r>
            <a:r>
              <a:rPr lang="lv-LV" sz="2600" b="1"/>
              <a:t>tā vietā</a:t>
            </a:r>
            <a:r>
              <a:rPr lang="lv-LV" sz="2600"/>
              <a:t> bieži viens otru </a:t>
            </a:r>
            <a:r>
              <a:rPr lang="lv-LV" sz="2600" b="1"/>
              <a:t>apskaužam</a:t>
            </a:r>
            <a:r>
              <a:rPr lang="lv-LV" sz="2600"/>
              <a:t> un </a:t>
            </a:r>
            <a:r>
              <a:rPr lang="lv-LV" sz="2600" b="1"/>
              <a:t>salīdzinām.</a:t>
            </a:r>
          </a:p>
          <a:p>
            <a:pPr>
              <a:buFontTx/>
              <a:buChar char="•"/>
            </a:pPr>
            <a:r>
              <a:rPr lang="lv-LV" sz="2600"/>
              <a:t>Dievs </a:t>
            </a:r>
            <a:r>
              <a:rPr lang="lv-LV" sz="2600" b="1"/>
              <a:t>visiem</a:t>
            </a:r>
            <a:r>
              <a:rPr lang="lv-LV" sz="2600"/>
              <a:t> dod </a:t>
            </a:r>
            <a:r>
              <a:rPr lang="lv-LV" sz="2600" b="1"/>
              <a:t>vienādi</a:t>
            </a:r>
            <a:r>
              <a:rPr lang="lv-LV" sz="2600"/>
              <a:t> – </a:t>
            </a:r>
            <a:r>
              <a:rPr lang="lv-LV" sz="2600" b="1"/>
              <a:t>debesu valstību</a:t>
            </a:r>
            <a:r>
              <a:rPr lang="lv-LV" sz="2600"/>
              <a:t> visā tās </a:t>
            </a:r>
            <a:r>
              <a:rPr lang="lv-LV" sz="2600" b="1"/>
              <a:t>pilnībā</a:t>
            </a:r>
            <a:endParaRPr lang="lv-LV" sz="2600"/>
          </a:p>
        </p:txBody>
      </p:sp>
      <p:pic>
        <p:nvPicPr>
          <p:cNvPr id="8196" name="Picture 4"/>
          <p:cNvPicPr>
            <a:picLocks noChangeAspect="1" noChangeArrowheads="1"/>
          </p:cNvPicPr>
          <p:nvPr/>
        </p:nvPicPr>
        <p:blipFill>
          <a:blip r:embed="rId2" cstate="print"/>
          <a:srcRect/>
          <a:stretch>
            <a:fillRect/>
          </a:stretch>
        </p:blipFill>
        <p:spPr bwMode="auto">
          <a:xfrm>
            <a:off x="6804248" y="1196752"/>
            <a:ext cx="2339752" cy="270918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197" name="Picture 5"/>
          <p:cNvPicPr>
            <a:picLocks noChangeAspect="1" noChangeArrowheads="1"/>
          </p:cNvPicPr>
          <p:nvPr/>
        </p:nvPicPr>
        <p:blipFill>
          <a:blip r:embed="rId3" cstate="print"/>
          <a:srcRect/>
          <a:stretch>
            <a:fillRect/>
          </a:stretch>
        </p:blipFill>
        <p:spPr bwMode="auto">
          <a:xfrm>
            <a:off x="5724128" y="4222584"/>
            <a:ext cx="3240360" cy="26354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8196"/>
                                        </p:tgtEl>
                                        <p:attrNameLst>
                                          <p:attrName>style.visibility</p:attrName>
                                        </p:attrNameLst>
                                      </p:cBhvr>
                                      <p:to>
                                        <p:strVal val="visible"/>
                                      </p:to>
                                    </p:set>
                                    <p:animEffect transition="in" filter="fade">
                                      <p:cBhvr>
                                        <p:cTn id="17" dur="2000"/>
                                        <p:tgtEl>
                                          <p:spTgt spid="8196"/>
                                        </p:tgtEl>
                                      </p:cBhvr>
                                    </p:animEffect>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10" presetClass="entr" presetSubtype="0" fill="hold" nodeType="afterEffect">
                                  <p:stCondLst>
                                    <p:cond delay="0"/>
                                  </p:stCondLst>
                                  <p:childTnLst>
                                    <p:set>
                                      <p:cBhvr>
                                        <p:cTn id="35" dur="1" fill="hold">
                                          <p:stCondLst>
                                            <p:cond delay="0"/>
                                          </p:stCondLst>
                                        </p:cTn>
                                        <p:tgtEl>
                                          <p:spTgt spid="8197"/>
                                        </p:tgtEl>
                                        <p:attrNameLst>
                                          <p:attrName>style.visibility</p:attrName>
                                        </p:attrNameLst>
                                      </p:cBhvr>
                                      <p:to>
                                        <p:strVal val="visible"/>
                                      </p:to>
                                    </p:set>
                                    <p:animEffect transition="in" filter="fade">
                                      <p:cBhvr>
                                        <p:cTn id="36" dur="2000"/>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smtClean="0"/>
              <a:t>     </a:t>
            </a:r>
            <a:r>
              <a:rPr lang="lv-LV" sz="2600" i="1" smtClean="0"/>
              <a:t>13 Bet viņš atbildēja vienam no viņiem: mans draugs, es tev nedaru pārestību. Vai tad tu nevienojies ar mani par vienu denāriju?14 Ņem, kas ir tavs, un ej. Bet šim pēdējam es vēlos dot tikpat, cik tev. 15 Vai tad es nedrīkstu darīt ar to, kas ir mans, ko vien gribu? Vai arī tava acs ir skaudīga, ka es esmu labs?</a:t>
            </a:r>
            <a:endParaRPr lang="lv-LV" sz="2600" smtClean="0"/>
          </a:p>
        </p:txBody>
      </p:sp>
      <p:sp>
        <p:nvSpPr>
          <p:cNvPr id="7" name="Rectangle 6"/>
          <p:cNvSpPr>
            <a:spLocks noChangeArrowheads="1"/>
          </p:cNvSpPr>
          <p:nvPr/>
        </p:nvSpPr>
        <p:spPr bwMode="auto">
          <a:xfrm>
            <a:off x="0" y="1916113"/>
            <a:ext cx="9324975" cy="3908425"/>
          </a:xfrm>
          <a:prstGeom prst="rect">
            <a:avLst/>
          </a:prstGeom>
          <a:noFill/>
          <a:ln w="9525">
            <a:noFill/>
            <a:miter lim="800000"/>
            <a:headEnd/>
            <a:tailEnd/>
          </a:ln>
        </p:spPr>
        <p:txBody>
          <a:bodyPr>
            <a:spAutoFit/>
          </a:bodyPr>
          <a:lstStyle/>
          <a:p>
            <a:pPr>
              <a:buFontTx/>
              <a:buChar char="•"/>
              <a:defRPr/>
            </a:pPr>
            <a:r>
              <a:rPr lang="lv-LV" sz="2800" b="1" dirty="0"/>
              <a:t>Dievs </a:t>
            </a:r>
            <a:r>
              <a:rPr lang="lv-LV" sz="2800" dirty="0"/>
              <a:t>ar </a:t>
            </a:r>
            <a:r>
              <a:rPr lang="lv-LV" sz="2800" b="1" dirty="0"/>
              <a:t>savu īpašumu</a:t>
            </a:r>
            <a:r>
              <a:rPr lang="lv-LV" sz="2800" dirty="0"/>
              <a:t> var </a:t>
            </a:r>
            <a:r>
              <a:rPr lang="lv-LV" sz="2800" b="1" dirty="0"/>
              <a:t>rīkoties</a:t>
            </a:r>
            <a:r>
              <a:rPr lang="lv-LV" sz="2800" dirty="0"/>
              <a:t>, kā </a:t>
            </a:r>
            <a:r>
              <a:rPr lang="lv-LV" sz="2800" b="1" dirty="0"/>
              <a:t>Viņš vēlas</a:t>
            </a:r>
          </a:p>
          <a:p>
            <a:pPr>
              <a:buFontTx/>
              <a:buChar char="•"/>
              <a:defRPr/>
            </a:pPr>
            <a:r>
              <a:rPr lang="lv-LV" sz="2800" dirty="0"/>
              <a:t>Viņš </a:t>
            </a:r>
            <a:r>
              <a:rPr lang="lv-LV" sz="2800" b="1" dirty="0"/>
              <a:t>visiem</a:t>
            </a:r>
            <a:r>
              <a:rPr lang="lv-LV" sz="2800" dirty="0"/>
              <a:t>, </a:t>
            </a:r>
            <a:r>
              <a:rPr lang="lv-LV" sz="2800" b="1" dirty="0"/>
              <a:t>kas</a:t>
            </a:r>
            <a:r>
              <a:rPr lang="lv-LV" sz="2800" dirty="0"/>
              <a:t> ticībā Viņa vīnadārzā ir </a:t>
            </a:r>
            <a:r>
              <a:rPr lang="lv-LV" sz="2800" b="1" dirty="0"/>
              <a:t>strādājuši</a:t>
            </a:r>
            <a:r>
              <a:rPr lang="lv-LV" sz="2800" dirty="0"/>
              <a:t> </a:t>
            </a:r>
            <a:r>
              <a:rPr lang="lv-LV" sz="2800" b="1" dirty="0"/>
              <a:t>dāvā mūžīgo dzīvību</a:t>
            </a:r>
            <a:r>
              <a:rPr lang="lv-LV" sz="2800" dirty="0"/>
              <a:t> bez maksas.</a:t>
            </a:r>
          </a:p>
          <a:p>
            <a:pPr>
              <a:buFontTx/>
              <a:buChar char="•"/>
              <a:defRPr/>
            </a:pPr>
            <a:r>
              <a:rPr lang="lv-LV" sz="2800" dirty="0"/>
              <a:t>Un tai pašā laikā </a:t>
            </a:r>
            <a:r>
              <a:rPr lang="lv-LV" sz="2800" b="1" dirty="0"/>
              <a:t>uzticamākajiem</a:t>
            </a:r>
            <a:r>
              <a:rPr lang="lv-LV" sz="2800" dirty="0"/>
              <a:t> strādniekiem Viņš </a:t>
            </a:r>
            <a:r>
              <a:rPr lang="lv-LV" sz="2800" b="1" dirty="0"/>
              <a:t>dos</a:t>
            </a:r>
            <a:r>
              <a:rPr lang="lv-LV" sz="2800" dirty="0"/>
              <a:t> arī </a:t>
            </a:r>
            <a:r>
              <a:rPr lang="lv-LV" sz="2800" b="1" dirty="0"/>
              <a:t>lielāku godu debesu valstībā </a:t>
            </a:r>
            <a:r>
              <a:rPr lang="lv-LV" sz="2800" dirty="0"/>
              <a:t>:</a:t>
            </a:r>
          </a:p>
          <a:p>
            <a:pPr>
              <a:buFontTx/>
              <a:buChar char="•"/>
              <a:defRPr/>
            </a:pPr>
            <a:r>
              <a:rPr lang="lv-LV" sz="2800" b="1" dirty="0"/>
              <a:t>Apustuļi</a:t>
            </a:r>
            <a:r>
              <a:rPr lang="lv-LV" sz="2800" dirty="0"/>
              <a:t> un </a:t>
            </a:r>
            <a:r>
              <a:rPr lang="lv-LV" sz="2800" b="1" dirty="0"/>
              <a:t>pravieši</a:t>
            </a:r>
            <a:r>
              <a:rPr lang="lv-LV" sz="2800" dirty="0"/>
              <a:t> celti </a:t>
            </a:r>
            <a:r>
              <a:rPr lang="lv-LV" sz="2800" b="1" dirty="0"/>
              <a:t>īpašā godā</a:t>
            </a:r>
          </a:p>
          <a:p>
            <a:pPr>
              <a:buFontTx/>
              <a:buChar char="•"/>
              <a:defRPr/>
            </a:pPr>
            <a:r>
              <a:rPr lang="lv-LV" sz="2800" b="1" dirty="0"/>
              <a:t>Saimnieks dod</a:t>
            </a:r>
            <a:r>
              <a:rPr lang="lv-LV" sz="2800" dirty="0"/>
              <a:t> saviem </a:t>
            </a:r>
            <a:r>
              <a:rPr lang="lv-LV" sz="2800" b="1" dirty="0"/>
              <a:t>kalpiem naudu </a:t>
            </a:r>
            <a:r>
              <a:rPr lang="lv-LV" sz="2800" dirty="0"/>
              <a:t>(Lk.19)</a:t>
            </a:r>
            <a:r>
              <a:rPr lang="lv-LV" sz="2800" b="1" dirty="0"/>
              <a:t>:</a:t>
            </a:r>
          </a:p>
          <a:p>
            <a:pPr marL="514350" indent="-514350">
              <a:defRPr/>
            </a:pPr>
            <a:r>
              <a:rPr lang="lv-LV" sz="2600" b="1" dirty="0"/>
              <a:t>1.piepelna 10 naudas gabalus </a:t>
            </a:r>
            <a:r>
              <a:rPr lang="lv-LV" sz="2600" b="1" dirty="0">
                <a:sym typeface="Wingdings" pitchFamily="2" charset="2"/>
              </a:rPr>
              <a:t></a:t>
            </a:r>
            <a:r>
              <a:rPr lang="lv-LV" sz="2600" dirty="0"/>
              <a:t> dod </a:t>
            </a:r>
            <a:r>
              <a:rPr lang="lv-LV" sz="2600" b="1" dirty="0"/>
              <a:t>varu pār 10 pilsētām</a:t>
            </a:r>
          </a:p>
          <a:p>
            <a:pPr marL="514350" indent="-514350">
              <a:defRPr/>
            </a:pPr>
            <a:r>
              <a:rPr lang="lv-LV" sz="2600" b="1" dirty="0"/>
              <a:t>2.piepelna 5 naudas gabalus </a:t>
            </a:r>
            <a:r>
              <a:rPr lang="lv-LV" sz="2600" b="1" dirty="0">
                <a:sym typeface="Wingdings" pitchFamily="2" charset="2"/>
              </a:rPr>
              <a:t></a:t>
            </a:r>
            <a:r>
              <a:rPr lang="lv-LV" sz="2600" dirty="0"/>
              <a:t> dod </a:t>
            </a:r>
            <a:r>
              <a:rPr lang="lv-LV" sz="2600" b="1" dirty="0"/>
              <a:t>varu pār 5 pilsētām</a:t>
            </a:r>
            <a:endParaRPr lang="lv-LV" sz="2600" dirty="0"/>
          </a:p>
        </p:txBody>
      </p:sp>
      <p:pic>
        <p:nvPicPr>
          <p:cNvPr id="9221" name="Picture 5"/>
          <p:cNvPicPr>
            <a:picLocks noChangeAspect="1" noChangeArrowheads="1"/>
          </p:cNvPicPr>
          <p:nvPr/>
        </p:nvPicPr>
        <p:blipFill>
          <a:blip r:embed="rId2" cstate="print"/>
          <a:srcRect t="24787" b="16389"/>
          <a:stretch>
            <a:fillRect/>
          </a:stretch>
        </p:blipFill>
        <p:spPr bwMode="auto">
          <a:xfrm>
            <a:off x="2699792" y="5661248"/>
            <a:ext cx="3816424" cy="119675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7">
                                            <p:txEl>
                                              <p:pRg st="6" end="6"/>
                                            </p:txEl>
                                          </p:spTgt>
                                        </p:tgtEl>
                                        <p:attrNameLst>
                                          <p:attrName>style.visibility</p:attrName>
                                        </p:attrNameLst>
                                      </p:cBhvr>
                                      <p:to>
                                        <p:strVal val="visible"/>
                                      </p:to>
                                    </p:set>
                                    <p:anim calcmode="lin" valueType="num">
                                      <p:cBhvr additive="base">
                                        <p:cTn id="42"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10" presetClass="entr" presetSubtype="0" fill="hold" nodeType="afterEffect">
                                  <p:stCondLst>
                                    <p:cond delay="0"/>
                                  </p:stCondLst>
                                  <p:childTnLst>
                                    <p:set>
                                      <p:cBhvr>
                                        <p:cTn id="46" dur="1" fill="hold">
                                          <p:stCondLst>
                                            <p:cond delay="0"/>
                                          </p:stCondLst>
                                        </p:cTn>
                                        <p:tgtEl>
                                          <p:spTgt spid="9221"/>
                                        </p:tgtEl>
                                        <p:attrNameLst>
                                          <p:attrName>style.visibility</p:attrName>
                                        </p:attrNameLst>
                                      </p:cBhvr>
                                      <p:to>
                                        <p:strVal val="visible"/>
                                      </p:to>
                                    </p:set>
                                    <p:animEffect transition="in" filter="fade">
                                      <p:cBhvr>
                                        <p:cTn id="47" dur="2000"/>
                                        <p:tgtEl>
                                          <p:spTgt spid="9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785</TotalTime>
  <Words>980</Words>
  <Application>Microsoft Office PowerPoint</Application>
  <PresentationFormat>On-screen Show (4:3)</PresentationFormat>
  <Paragraphs>77</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PosterBodoni It TL</vt:lpstr>
      <vt:lpstr>Wingdings</vt:lpstr>
      <vt:lpstr>Default Design</vt:lpstr>
      <vt:lpstr>Mt.20:1-16 Vīna dārza strādnieki</vt:lpstr>
      <vt:lpstr>Mt.20:1-16 Vīna dārza strādnieki</vt:lpstr>
      <vt:lpstr>Slide 3</vt:lpstr>
      <vt:lpstr>Slide 4</vt:lpstr>
      <vt:lpstr>Slide 5</vt:lpstr>
      <vt:lpstr>Slide 6</vt:lpstr>
      <vt:lpstr>Slide 7</vt:lpstr>
      <vt:lpstr>Slide 8</vt:lpstr>
      <vt:lpstr>Slide 9</vt:lpstr>
      <vt:lpstr>Slide 10</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65</cp:revision>
  <dcterms:created xsi:type="dcterms:W3CDTF">2010-10-07T14:46:11Z</dcterms:created>
  <dcterms:modified xsi:type="dcterms:W3CDTF">2018-01-20T15:27:41Z</dcterms:modified>
</cp:coreProperties>
</file>