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87" r:id="rId4"/>
    <p:sldId id="292" r:id="rId5"/>
    <p:sldId id="290" r:id="rId6"/>
    <p:sldId id="261" r:id="rId7"/>
    <p:sldId id="283" r:id="rId8"/>
    <p:sldId id="294" r:id="rId9"/>
    <p:sldId id="293" r:id="rId10"/>
    <p:sldId id="295" r:id="rId11"/>
    <p:sldId id="296" r:id="rId12"/>
    <p:sldId id="289" r:id="rId13"/>
    <p:sldId id="291"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10/27/2018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F1001CA8-366C-42B8-898D-64EBF3CDB12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Rom.1:13-17 </a:t>
            </a:r>
            <a:r>
              <a:rPr lang="lv-LV" sz="3600" b="1" dirty="0" smtClean="0"/>
              <a:t>No ticības taisnais dzīvos</a:t>
            </a:r>
            <a:endParaRPr lang="lv-LV" sz="3600"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110"/>
          </a:xfrm>
          <a:prstGeom prst="rect">
            <a:avLst/>
          </a:prstGeom>
          <a:noFill/>
          <a:ln w="9525">
            <a:noFill/>
            <a:miter lim="800000"/>
            <a:headEnd/>
            <a:tailEnd/>
          </a:ln>
        </p:spPr>
        <p:txBody>
          <a:bodyPr>
            <a:spAutoFit/>
          </a:bodyPr>
          <a:lstStyle/>
          <a:p>
            <a:pPr>
              <a:spcBef>
                <a:spcPct val="50000"/>
              </a:spcBef>
            </a:pPr>
            <a:r>
              <a:rPr lang="lv-LV" sz="2000" dirty="0" smtClean="0"/>
              <a:t>28</a:t>
            </a:r>
            <a:r>
              <a:rPr lang="lv-LV" sz="2000" dirty="0" smtClean="0"/>
              <a:t>.okt.2018</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9" descr="http://reformationsa-org.win07.glodns.net/images/Luther%20before%20the%20emperor.jpg"/>
          <p:cNvPicPr>
            <a:picLocks noChangeAspect="1" noChangeArrowheads="1"/>
          </p:cNvPicPr>
          <p:nvPr/>
        </p:nvPicPr>
        <p:blipFill>
          <a:blip r:embed="rId3"/>
          <a:srcRect/>
          <a:stretch>
            <a:fillRect/>
          </a:stretch>
        </p:blipFill>
        <p:spPr bwMode="auto">
          <a:xfrm>
            <a:off x="357158" y="1285859"/>
            <a:ext cx="8538164" cy="518693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381BC349-9E7E-4475-82D6-0078C11B0051}" type="slidenum">
              <a:rPr lang="en-US" smtClean="0"/>
              <a:pPr/>
              <a:t>10</a:t>
            </a:fld>
            <a:endParaRPr lang="en-US" smtClean="0"/>
          </a:p>
        </p:txBody>
      </p:sp>
      <p:sp>
        <p:nvSpPr>
          <p:cNvPr id="2" name="Rectangle 2"/>
          <p:cNvSpPr>
            <a:spLocks noGrp="1" noChangeArrowheads="1"/>
          </p:cNvSpPr>
          <p:nvPr>
            <p:ph type="title"/>
          </p:nvPr>
        </p:nvSpPr>
        <p:spPr>
          <a:xfrm>
            <a:off x="250825" y="0"/>
            <a:ext cx="8686800" cy="620713"/>
          </a:xfrm>
        </p:spPr>
        <p:txBody>
          <a:bodyPr/>
          <a:lstStyle/>
          <a:p>
            <a:pPr marL="762000" indent="-762000" eaLnBrk="1" hangingPunct="1">
              <a:defRPr/>
            </a:pPr>
            <a:r>
              <a:rPr lang="lv-LV" sz="3600" b="1" dirty="0" smtClean="0">
                <a:solidFill>
                  <a:schemeClr val="tx1"/>
                </a:solidFill>
              </a:rPr>
              <a:t>Kas </a:t>
            </a:r>
            <a:r>
              <a:rPr lang="lv-LV" sz="3600" b="1" dirty="0" smtClean="0">
                <a:solidFill>
                  <a:schemeClr val="tx1"/>
                </a:solidFill>
              </a:rPr>
              <a:t>ir Evaņģēlijs?</a:t>
            </a:r>
            <a:r>
              <a:rPr lang="en-US" sz="4000" dirty="0" smtClean="0">
                <a:solidFill>
                  <a:schemeClr val="tx1"/>
                </a:solidFill>
              </a:rPr>
              <a:t> </a:t>
            </a:r>
          </a:p>
        </p:txBody>
      </p:sp>
      <p:sp>
        <p:nvSpPr>
          <p:cNvPr id="6" name="Rectangle 5"/>
          <p:cNvSpPr>
            <a:spLocks noChangeArrowheads="1"/>
          </p:cNvSpPr>
          <p:nvPr/>
        </p:nvSpPr>
        <p:spPr bwMode="auto">
          <a:xfrm>
            <a:off x="0" y="642918"/>
            <a:ext cx="9144000" cy="2936188"/>
          </a:xfrm>
          <a:prstGeom prst="rect">
            <a:avLst/>
          </a:prstGeom>
          <a:noFill/>
          <a:ln w="9525">
            <a:noFill/>
            <a:miter lim="800000"/>
            <a:headEnd/>
            <a:tailEnd/>
          </a:ln>
        </p:spPr>
        <p:txBody>
          <a:bodyPr wrap="square">
            <a:spAutoFit/>
          </a:bodyPr>
          <a:lstStyle/>
          <a:p>
            <a:pPr algn="just" eaLnBrk="1" hangingPunct="1">
              <a:lnSpc>
                <a:spcPct val="80000"/>
              </a:lnSpc>
              <a:spcBef>
                <a:spcPct val="20000"/>
              </a:spcBef>
              <a:buClr>
                <a:schemeClr val="hlink"/>
              </a:buClr>
              <a:buSzPct val="65000"/>
            </a:pPr>
            <a:r>
              <a:rPr lang="lv-LV" sz="2800" b="1" dirty="0" smtClean="0"/>
              <a:t>Evaņģēlijs</a:t>
            </a:r>
            <a:r>
              <a:rPr lang="lv-LV" sz="2800" dirty="0" smtClean="0"/>
              <a:t> </a:t>
            </a:r>
            <a:r>
              <a:rPr lang="lv-LV" sz="2800" dirty="0"/>
              <a:t>ir mācība, kura cilvēkam, kas Dieva bauslību nav turējis un tādēļ ir Dieva soda izbiedēti, māca, kam ticēt, proti – ka Jēzus Kristus ir</a:t>
            </a:r>
            <a:r>
              <a:rPr lang="lv-LV" sz="2800" b="1" dirty="0"/>
              <a:t> visu grēku parādu nolīdzinājis</a:t>
            </a:r>
            <a:r>
              <a:rPr lang="lv-LV" sz="2800" dirty="0"/>
              <a:t>, par tiem </a:t>
            </a:r>
            <a:r>
              <a:rPr lang="lv-LV" sz="2800" b="1" dirty="0"/>
              <a:t>gandarījis</a:t>
            </a:r>
            <a:r>
              <a:rPr lang="lv-LV" sz="2800" dirty="0"/>
              <a:t> un grēcinieka labā bez kāda viņa paša nopelna </a:t>
            </a:r>
            <a:r>
              <a:rPr lang="lv-LV" sz="2800" b="1" dirty="0"/>
              <a:t>panācis grēku piedošanu, mūžīgo dzīvi</a:t>
            </a:r>
            <a:r>
              <a:rPr lang="lv-LV" sz="2800" dirty="0"/>
              <a:t> un</a:t>
            </a:r>
            <a:r>
              <a:rPr lang="lv-LV" sz="2800" b="1" dirty="0"/>
              <a:t> taisnību</a:t>
            </a:r>
            <a:r>
              <a:rPr lang="lv-LV" sz="2800" dirty="0"/>
              <a:t>, kas ir derīga Dieva tiesas priekšā</a:t>
            </a:r>
            <a:r>
              <a:rPr lang="lv-LV" sz="2800" dirty="0" smtClean="0"/>
              <a:t>. (Konkordijas formula 5.artikuls)</a:t>
            </a:r>
            <a:endParaRPr lang="lv-LV" sz="2800" dirty="0"/>
          </a:p>
          <a:p>
            <a:pPr algn="just" eaLnBrk="1" hangingPunct="1">
              <a:lnSpc>
                <a:spcPct val="80000"/>
              </a:lnSpc>
              <a:spcBef>
                <a:spcPct val="20000"/>
              </a:spcBef>
              <a:buClr>
                <a:schemeClr val="hlink"/>
              </a:buClr>
              <a:buSzPct val="65000"/>
              <a:buFont typeface="Wingdings" pitchFamily="2" charset="2"/>
              <a:buNone/>
            </a:pPr>
            <a:endParaRPr lang="lv-LV" sz="2800" dirty="0"/>
          </a:p>
        </p:txBody>
      </p:sp>
      <p:pic>
        <p:nvPicPr>
          <p:cNvPr id="10" name="Picture 6" descr="Attēlu rezultāti vaicājumam “Jesus cross”"/>
          <p:cNvPicPr>
            <a:picLocks noChangeAspect="1" noChangeArrowheads="1"/>
          </p:cNvPicPr>
          <p:nvPr/>
        </p:nvPicPr>
        <p:blipFill>
          <a:blip r:embed="rId2"/>
          <a:srcRect/>
          <a:stretch>
            <a:fillRect/>
          </a:stretch>
        </p:blipFill>
        <p:spPr bwMode="auto">
          <a:xfrm>
            <a:off x="285720" y="3000348"/>
            <a:ext cx="8577025" cy="385765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381BC349-9E7E-4475-82D6-0078C11B0051}" type="slidenum">
              <a:rPr lang="en-US" smtClean="0"/>
              <a:pPr/>
              <a:t>11</a:t>
            </a:fld>
            <a:endParaRPr lang="en-US" smtClean="0"/>
          </a:p>
        </p:txBody>
      </p:sp>
      <p:sp>
        <p:nvSpPr>
          <p:cNvPr id="2" name="Rectangle 2"/>
          <p:cNvSpPr>
            <a:spLocks noGrp="1" noChangeArrowheads="1"/>
          </p:cNvSpPr>
          <p:nvPr>
            <p:ph type="title"/>
          </p:nvPr>
        </p:nvSpPr>
        <p:spPr>
          <a:xfrm>
            <a:off x="250825" y="0"/>
            <a:ext cx="8686800" cy="620713"/>
          </a:xfrm>
        </p:spPr>
        <p:txBody>
          <a:bodyPr/>
          <a:lstStyle/>
          <a:p>
            <a:pPr marL="762000" indent="-762000" eaLnBrk="1" hangingPunct="1">
              <a:defRPr/>
            </a:pPr>
            <a:r>
              <a:rPr lang="lv-LV" sz="3600" b="1" dirty="0" smtClean="0">
                <a:solidFill>
                  <a:schemeClr val="tx1"/>
                </a:solidFill>
              </a:rPr>
              <a:t>Debesu vārti</a:t>
            </a:r>
            <a:endParaRPr lang="en-US" sz="4000" dirty="0" smtClean="0">
              <a:solidFill>
                <a:schemeClr val="tx1"/>
              </a:solidFill>
            </a:endParaRPr>
          </a:p>
        </p:txBody>
      </p:sp>
      <p:pic>
        <p:nvPicPr>
          <p:cNvPr id="3" name="Picture 2" descr="Attēlu rezultāti vaicājumam “walking through gates of heaven”"/>
          <p:cNvPicPr>
            <a:picLocks noChangeAspect="1" noChangeArrowheads="1"/>
          </p:cNvPicPr>
          <p:nvPr/>
        </p:nvPicPr>
        <p:blipFill>
          <a:blip r:embed="rId2"/>
          <a:srcRect/>
          <a:stretch>
            <a:fillRect/>
          </a:stretch>
        </p:blipFill>
        <p:spPr bwMode="auto">
          <a:xfrm>
            <a:off x="120553" y="1000108"/>
            <a:ext cx="9023447" cy="5572164"/>
          </a:xfrm>
          <a:prstGeom prst="rect">
            <a:avLst/>
          </a:prstGeom>
          <a:ln>
            <a:noFill/>
          </a:ln>
          <a:effectLst>
            <a:softEdge rad="112500"/>
          </a:effectLst>
        </p:spPr>
      </p:pic>
      <p:pic>
        <p:nvPicPr>
          <p:cNvPr id="7" name="Picture 7"/>
          <p:cNvPicPr>
            <a:picLocks noChangeAspect="1" noChangeArrowheads="1"/>
          </p:cNvPicPr>
          <p:nvPr/>
        </p:nvPicPr>
        <p:blipFill>
          <a:blip r:embed="rId3"/>
          <a:srcRect/>
          <a:stretch>
            <a:fillRect/>
          </a:stretch>
        </p:blipFill>
        <p:spPr bwMode="auto">
          <a:xfrm>
            <a:off x="500034" y="2428868"/>
            <a:ext cx="2136775" cy="295275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E1ECE72-EC48-48BA-AF91-EAB78ED3CA4E}" type="slidenum">
              <a:rPr lang="en-US"/>
              <a:pPr>
                <a:defRPr/>
              </a:pPr>
              <a:t>12</a:t>
            </a:fld>
            <a:endParaRPr lang="en-US"/>
          </a:p>
        </p:txBody>
      </p:sp>
      <p:sp>
        <p:nvSpPr>
          <p:cNvPr id="37892" name="Rectangle 4"/>
          <p:cNvSpPr>
            <a:spLocks noChangeArrowheads="1"/>
          </p:cNvSpPr>
          <p:nvPr/>
        </p:nvSpPr>
        <p:spPr bwMode="auto">
          <a:xfrm>
            <a:off x="0" y="1214438"/>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3200" b="1" dirty="0"/>
              <a:t>Kā tad mēs varam iemantot debesu valstību?</a:t>
            </a:r>
            <a:r>
              <a:rPr lang="en-US" sz="3400" dirty="0"/>
              <a:t> </a:t>
            </a:r>
          </a:p>
        </p:txBody>
      </p:sp>
      <p:sp>
        <p:nvSpPr>
          <p:cNvPr id="37893" name="Rectangle 5"/>
          <p:cNvSpPr>
            <a:spLocks noChangeArrowheads="1"/>
          </p:cNvSpPr>
          <p:nvPr/>
        </p:nvSpPr>
        <p:spPr bwMode="auto">
          <a:xfrm>
            <a:off x="0" y="1714500"/>
            <a:ext cx="7643813" cy="4508500"/>
          </a:xfrm>
          <a:prstGeom prst="rect">
            <a:avLst/>
          </a:prstGeom>
          <a:noFill/>
          <a:ln w="9525">
            <a:noFill/>
            <a:miter lim="800000"/>
            <a:headEnd/>
            <a:tailEnd/>
          </a:ln>
        </p:spPr>
        <p:txBody>
          <a:bodyPr/>
          <a:lstStyle/>
          <a:p>
            <a:pPr eaLnBrk="1" hangingPunct="1">
              <a:spcBef>
                <a:spcPct val="20000"/>
              </a:spcBef>
              <a:buClr>
                <a:schemeClr val="tx2"/>
              </a:buClr>
              <a:buFontTx/>
              <a:buChar char="•"/>
            </a:pPr>
            <a:r>
              <a:rPr lang="lv-LV" sz="2400" dirty="0"/>
              <a:t>“</a:t>
            </a:r>
            <a:r>
              <a:rPr lang="lv-LV" sz="2400" i="1" dirty="0"/>
              <a:t>Jo tik ļoti </a:t>
            </a:r>
            <a:r>
              <a:rPr lang="lv-LV" sz="2400" b="1" i="1" dirty="0"/>
              <a:t>Dievs pasauli mīlējis</a:t>
            </a:r>
            <a:r>
              <a:rPr lang="lv-LV" sz="2400" i="1" dirty="0"/>
              <a:t>, ka Viņš devis Savu </a:t>
            </a:r>
            <a:r>
              <a:rPr lang="lv-LV" sz="2400" i="1" dirty="0" err="1"/>
              <a:t>vienpiedzimušo</a:t>
            </a:r>
            <a:r>
              <a:rPr lang="lv-LV" sz="2400" i="1" dirty="0"/>
              <a:t> Dēlu, lai neviens, kas Viņam tic, nepazustu, bet dabūtu mūžīgo dzīvību</a:t>
            </a:r>
            <a:r>
              <a:rPr lang="lv-LV" sz="2400" dirty="0"/>
              <a:t>” (Jņ.3:16)</a:t>
            </a:r>
          </a:p>
          <a:p>
            <a:pPr eaLnBrk="1" hangingPunct="1">
              <a:spcBef>
                <a:spcPct val="20000"/>
              </a:spcBef>
              <a:buClr>
                <a:schemeClr val="tx2"/>
              </a:buClr>
              <a:buFontTx/>
              <a:buChar char="•"/>
            </a:pPr>
            <a:r>
              <a:rPr lang="lv-LV" sz="2400" dirty="0"/>
              <a:t>“</a:t>
            </a:r>
            <a:r>
              <a:rPr lang="lv-LV" sz="2400" b="1" i="1" dirty="0"/>
              <a:t>Dievs</a:t>
            </a:r>
            <a:r>
              <a:rPr lang="lv-LV" sz="2400" i="1" dirty="0"/>
              <a:t> Savā </a:t>
            </a:r>
            <a:r>
              <a:rPr lang="lv-LV" sz="2400" b="1" i="1" dirty="0"/>
              <a:t>žēlastībā </a:t>
            </a:r>
            <a:r>
              <a:rPr lang="lv-LV" sz="2400" i="1" dirty="0"/>
              <a:t>tos</a:t>
            </a:r>
            <a:r>
              <a:rPr lang="lv-LV" sz="2400" b="1" i="1" dirty="0"/>
              <a:t> </a:t>
            </a:r>
            <a:r>
              <a:rPr lang="lv-LV" sz="2400" i="1" dirty="0"/>
              <a:t>attaisno</a:t>
            </a:r>
            <a:r>
              <a:rPr lang="lv-LV" sz="2400" b="1" i="1" dirty="0"/>
              <a:t> bez nopelna</a:t>
            </a:r>
            <a:r>
              <a:rPr lang="lv-LV" sz="2400" i="1" dirty="0"/>
              <a:t>, sagādājis tiem </a:t>
            </a:r>
            <a:r>
              <a:rPr lang="lv-LV" sz="2400" b="1" i="1" dirty="0"/>
              <a:t>pestīšanu Jēzū Kristū</a:t>
            </a:r>
            <a:r>
              <a:rPr lang="lv-LV" sz="2400" dirty="0"/>
              <a:t>.” (Rom.3:24)</a:t>
            </a:r>
            <a:r>
              <a:rPr lang="en-US" sz="2400" dirty="0"/>
              <a:t> </a:t>
            </a:r>
            <a:endParaRPr lang="lv-LV" sz="2400" dirty="0"/>
          </a:p>
          <a:p>
            <a:pPr algn="just" eaLnBrk="1" hangingPunct="1">
              <a:spcBef>
                <a:spcPct val="20000"/>
              </a:spcBef>
              <a:buClr>
                <a:schemeClr val="tx2"/>
              </a:buClr>
              <a:buFontTx/>
              <a:buChar char="•"/>
            </a:pPr>
            <a:r>
              <a:rPr lang="lv-LV" sz="2400" dirty="0"/>
              <a:t> “</a:t>
            </a:r>
            <a:r>
              <a:rPr lang="lv-LV" sz="2400" i="1" dirty="0"/>
              <a:t>Svētīgs, kam pārkāpumi piedoti, kam </a:t>
            </a:r>
            <a:r>
              <a:rPr lang="lv-LV" sz="2400" b="1" i="1" dirty="0"/>
              <a:t>grēki nolīdzināti</a:t>
            </a:r>
            <a:r>
              <a:rPr lang="lv-LV" sz="2400" i="1" dirty="0"/>
              <a:t>! Svētīgs tas cilvēks, kam Tas Kungs </a:t>
            </a:r>
            <a:r>
              <a:rPr lang="lv-LV" sz="2400" b="1" i="1" dirty="0"/>
              <a:t>nepielīdzina</a:t>
            </a:r>
            <a:r>
              <a:rPr lang="lv-LV" sz="2400" i="1" dirty="0"/>
              <a:t> viņa </a:t>
            </a:r>
            <a:r>
              <a:rPr lang="lv-LV" sz="2400" b="1" i="1" dirty="0"/>
              <a:t>vainu</a:t>
            </a:r>
            <a:r>
              <a:rPr lang="lv-LV" sz="2400" dirty="0"/>
              <a:t>.” (</a:t>
            </a:r>
            <a:r>
              <a:rPr lang="lv-LV" sz="2400" dirty="0" err="1"/>
              <a:t>Ps</a:t>
            </a:r>
            <a:r>
              <a:rPr lang="lv-LV" sz="2400" dirty="0"/>
              <a:t>. 32:1–2)</a:t>
            </a:r>
          </a:p>
          <a:p>
            <a:pPr algn="just" eaLnBrk="1" hangingPunct="1">
              <a:spcBef>
                <a:spcPct val="20000"/>
              </a:spcBef>
              <a:buClr>
                <a:schemeClr val="tx2"/>
              </a:buClr>
              <a:buFontTx/>
              <a:buChar char="•"/>
            </a:pPr>
            <a:r>
              <a:rPr lang="lv-LV" sz="2400" dirty="0"/>
              <a:t>“Jo </a:t>
            </a:r>
            <a:r>
              <a:rPr lang="lv-LV" sz="2400" b="1" dirty="0"/>
              <a:t>no žēlastības </a:t>
            </a:r>
            <a:r>
              <a:rPr lang="lv-LV" sz="2400" dirty="0"/>
              <a:t>jūs esat</a:t>
            </a:r>
            <a:r>
              <a:rPr lang="lv-LV" sz="2400" b="1" dirty="0"/>
              <a:t> pestīti ticībā</a:t>
            </a:r>
            <a:r>
              <a:rPr lang="lv-LV" sz="2400" dirty="0"/>
              <a:t>, un tas nav no jums, tā ir </a:t>
            </a:r>
            <a:r>
              <a:rPr lang="lv-LV" sz="2400" b="1" dirty="0"/>
              <a:t>Dieva dāvana</a:t>
            </a:r>
            <a:r>
              <a:rPr lang="lv-LV" sz="2400" dirty="0"/>
              <a:t>. Ne ar darbiem, lai neviens nelielītos.” (</a:t>
            </a:r>
            <a:r>
              <a:rPr lang="lv-LV" sz="2400" dirty="0" err="1"/>
              <a:t>Ef</a:t>
            </a:r>
            <a:r>
              <a:rPr lang="lv-LV" sz="2400" dirty="0"/>
              <a:t>. 2:8–9)</a:t>
            </a:r>
            <a:endParaRPr lang="en-US" sz="2400" dirty="0"/>
          </a:p>
          <a:p>
            <a:pPr eaLnBrk="1" hangingPunct="1">
              <a:spcBef>
                <a:spcPct val="20000"/>
              </a:spcBef>
              <a:buClr>
                <a:schemeClr val="tx2"/>
              </a:buClr>
              <a:buFontTx/>
              <a:buChar char="•"/>
            </a:pPr>
            <a:r>
              <a:rPr lang="lv-LV" sz="2400" dirty="0"/>
              <a:t>„Šī </a:t>
            </a:r>
            <a:r>
              <a:rPr lang="lv-LV" sz="2400" b="1" dirty="0"/>
              <a:t>Dieva taisnība</a:t>
            </a:r>
            <a:r>
              <a:rPr lang="lv-LV" sz="2400" dirty="0"/>
              <a:t> dota ticībā uz Jēzu Kristu </a:t>
            </a:r>
            <a:r>
              <a:rPr lang="lv-LV" sz="2400" b="1" dirty="0"/>
              <a:t>visiem, kas tic</a:t>
            </a:r>
            <a:r>
              <a:rPr lang="lv-LV" sz="2400" dirty="0"/>
              <a:t>.” (Rom.3:22)</a:t>
            </a:r>
            <a:endParaRPr lang="lv-LV" sz="2000" u="sng" dirty="0"/>
          </a:p>
        </p:txBody>
      </p:sp>
      <p:sp>
        <p:nvSpPr>
          <p:cNvPr id="37896" name="Rectangle 8"/>
          <p:cNvSpPr>
            <a:spLocks noGrp="1" noChangeArrowheads="1"/>
          </p:cNvSpPr>
          <p:nvPr>
            <p:ph type="title"/>
          </p:nvPr>
        </p:nvSpPr>
        <p:spPr>
          <a:xfrm>
            <a:off x="0" y="0"/>
            <a:ext cx="9324975" cy="549275"/>
          </a:xfrm>
        </p:spPr>
        <p:txBody>
          <a:bodyPr/>
          <a:lstStyle/>
          <a:p>
            <a:pPr marL="762000" indent="-762000" eaLnBrk="1" hangingPunct="1">
              <a:defRPr/>
            </a:pPr>
            <a:r>
              <a:rPr lang="lv-LV" sz="3200" b="1" dirty="0" smtClean="0">
                <a:solidFill>
                  <a:schemeClr val="tx1"/>
                </a:solidFill>
              </a:rPr>
              <a:t>Vai ar labajiem var izpelnīties glābšanu?</a:t>
            </a:r>
            <a:r>
              <a:rPr lang="en-US" sz="3200" b="1" dirty="0" smtClean="0">
                <a:solidFill>
                  <a:schemeClr val="tx1"/>
                </a:solidFill>
              </a:rPr>
              <a:t> </a:t>
            </a:r>
            <a:r>
              <a:rPr lang="lv-LV" sz="3200" b="1" dirty="0" smtClean="0">
                <a:solidFill>
                  <a:schemeClr val="tx1"/>
                </a:solidFill>
              </a:rPr>
              <a:t>- NĒ</a:t>
            </a:r>
            <a:endParaRPr lang="en-US" sz="3200" b="1" dirty="0" smtClean="0">
              <a:solidFill>
                <a:schemeClr val="tx1"/>
              </a:solidFill>
            </a:endParaRPr>
          </a:p>
        </p:txBody>
      </p:sp>
      <p:sp>
        <p:nvSpPr>
          <p:cNvPr id="37897" name="Rectangle 9"/>
          <p:cNvSpPr>
            <a:spLocks noChangeArrowheads="1"/>
          </p:cNvSpPr>
          <p:nvPr/>
        </p:nvSpPr>
        <p:spPr bwMode="auto">
          <a:xfrm>
            <a:off x="0" y="500042"/>
            <a:ext cx="9144000" cy="830263"/>
          </a:xfrm>
          <a:prstGeom prst="rect">
            <a:avLst/>
          </a:prstGeom>
          <a:noFill/>
          <a:ln w="9525">
            <a:noFill/>
            <a:miter lim="800000"/>
            <a:headEnd/>
            <a:tailEnd/>
          </a:ln>
        </p:spPr>
        <p:txBody>
          <a:bodyPr>
            <a:spAutoFit/>
          </a:bodyPr>
          <a:lstStyle/>
          <a:p>
            <a:r>
              <a:rPr lang="lv-LV" sz="2400" dirty="0"/>
              <a:t>„</a:t>
            </a:r>
            <a:r>
              <a:rPr lang="lv-LV" sz="2400" i="1" dirty="0"/>
              <a:t>Jo </a:t>
            </a:r>
            <a:r>
              <a:rPr lang="lv-LV" sz="2400" b="1" i="1" dirty="0"/>
              <a:t>ar bauslības darbiem </a:t>
            </a:r>
            <a:r>
              <a:rPr lang="lv-LV" sz="2400" i="1" dirty="0"/>
              <a:t>neviens cilvēks</a:t>
            </a:r>
            <a:r>
              <a:rPr lang="lv-LV" sz="2400" b="1" i="1" dirty="0"/>
              <a:t> nevar kļūt attaisnots</a:t>
            </a:r>
            <a:r>
              <a:rPr lang="lv-LV" sz="2400" i="1" dirty="0"/>
              <a:t> Viņa priekšā. Jo bauslība dod - grēka atziņu</a:t>
            </a:r>
            <a:r>
              <a:rPr lang="lv-LV" sz="2400" dirty="0"/>
              <a:t>.” </a:t>
            </a:r>
            <a:r>
              <a:rPr lang="lv-LV" sz="2000" dirty="0"/>
              <a:t>(Rom.3:20)</a:t>
            </a:r>
          </a:p>
        </p:txBody>
      </p:sp>
      <p:pic>
        <p:nvPicPr>
          <p:cNvPr id="37898" name="Picture 10" descr="pavils"/>
          <p:cNvPicPr>
            <a:picLocks noChangeAspect="1" noChangeArrowheads="1"/>
          </p:cNvPicPr>
          <p:nvPr/>
        </p:nvPicPr>
        <p:blipFill>
          <a:blip r:embed="rId2" cstate="print"/>
          <a:srcRect/>
          <a:stretch>
            <a:fillRect/>
          </a:stretch>
        </p:blipFill>
        <p:spPr bwMode="auto">
          <a:xfrm>
            <a:off x="7596188" y="2205038"/>
            <a:ext cx="1646237" cy="41830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6"/>
                                        </p:tgtEl>
                                        <p:attrNameLst>
                                          <p:attrName>style.visibility</p:attrName>
                                        </p:attrNameLst>
                                      </p:cBhvr>
                                      <p:to>
                                        <p:strVal val="visible"/>
                                      </p:to>
                                    </p:set>
                                    <p:anim calcmode="lin" valueType="num">
                                      <p:cBhvr additive="base">
                                        <p:cTn id="7" dur="500" fill="hold"/>
                                        <p:tgtEl>
                                          <p:spTgt spid="37896"/>
                                        </p:tgtEl>
                                        <p:attrNameLst>
                                          <p:attrName>ppt_x</p:attrName>
                                        </p:attrNameLst>
                                      </p:cBhvr>
                                      <p:tavLst>
                                        <p:tav tm="0">
                                          <p:val>
                                            <p:strVal val="#ppt_x"/>
                                          </p:val>
                                        </p:tav>
                                        <p:tav tm="100000">
                                          <p:val>
                                            <p:strVal val="#ppt_x"/>
                                          </p:val>
                                        </p:tav>
                                      </p:tavLst>
                                    </p:anim>
                                    <p:anim calcmode="lin" valueType="num">
                                      <p:cBhvr additive="base">
                                        <p:cTn id="8" dur="500" fill="hold"/>
                                        <p:tgtEl>
                                          <p:spTgt spid="3789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7897"/>
                                        </p:tgtEl>
                                        <p:attrNameLst>
                                          <p:attrName>style.visibility</p:attrName>
                                        </p:attrNameLst>
                                      </p:cBhvr>
                                      <p:to>
                                        <p:strVal val="visible"/>
                                      </p:to>
                                    </p:set>
                                    <p:animEffect transition="in" filter="box(in)">
                                      <p:cBhvr>
                                        <p:cTn id="12" dur="500"/>
                                        <p:tgtEl>
                                          <p:spTgt spid="378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7892"/>
                                        </p:tgtEl>
                                        <p:attrNameLst>
                                          <p:attrName>style.visibility</p:attrName>
                                        </p:attrNameLst>
                                      </p:cBhvr>
                                      <p:to>
                                        <p:strVal val="visible"/>
                                      </p:to>
                                    </p:set>
                                    <p:anim calcmode="lin" valueType="num">
                                      <p:cBhvr additive="base">
                                        <p:cTn id="17" dur="500" fill="hold"/>
                                        <p:tgtEl>
                                          <p:spTgt spid="37892"/>
                                        </p:tgtEl>
                                        <p:attrNameLst>
                                          <p:attrName>ppt_x</p:attrName>
                                        </p:attrNameLst>
                                      </p:cBhvr>
                                      <p:tavLst>
                                        <p:tav tm="0">
                                          <p:val>
                                            <p:strVal val="#ppt_x"/>
                                          </p:val>
                                        </p:tav>
                                        <p:tav tm="100000">
                                          <p:val>
                                            <p:strVal val="#ppt_x"/>
                                          </p:val>
                                        </p:tav>
                                      </p:tavLst>
                                    </p:anim>
                                    <p:anim calcmode="lin" valueType="num">
                                      <p:cBhvr additive="base">
                                        <p:cTn id="18" dur="500" fill="hold"/>
                                        <p:tgtEl>
                                          <p:spTgt spid="37892"/>
                                        </p:tgtEl>
                                        <p:attrNameLst>
                                          <p:attrName>ppt_y</p:attrName>
                                        </p:attrNameLst>
                                      </p:cBhvr>
                                      <p:tavLst>
                                        <p:tav tm="0">
                                          <p:val>
                                            <p:strVal val="1+#ppt_h/2"/>
                                          </p:val>
                                        </p:tav>
                                        <p:tav tm="100000">
                                          <p:val>
                                            <p:strVal val="#ppt_y"/>
                                          </p:val>
                                        </p:tav>
                                      </p:tavLst>
                                    </p:anim>
                                  </p:childTnLst>
                                </p:cTn>
                              </p:par>
                              <p:par>
                                <p:cTn id="19" presetID="3" presetClass="entr" presetSubtype="10" fill="hold" nodeType="withEffect">
                                  <p:stCondLst>
                                    <p:cond delay="0"/>
                                  </p:stCondLst>
                                  <p:childTnLst>
                                    <p:set>
                                      <p:cBhvr>
                                        <p:cTn id="20" dur="1" fill="hold">
                                          <p:stCondLst>
                                            <p:cond delay="0"/>
                                          </p:stCondLst>
                                        </p:cTn>
                                        <p:tgtEl>
                                          <p:spTgt spid="37898"/>
                                        </p:tgtEl>
                                        <p:attrNameLst>
                                          <p:attrName>style.visibility</p:attrName>
                                        </p:attrNameLst>
                                      </p:cBhvr>
                                      <p:to>
                                        <p:strVal val="visible"/>
                                      </p:to>
                                    </p:set>
                                    <p:animEffect transition="in" filter="blinds(horizontal)">
                                      <p:cBhvr>
                                        <p:cTn id="21" dur="500"/>
                                        <p:tgtEl>
                                          <p:spTgt spid="37898"/>
                                        </p:tgtEl>
                                      </p:cBhvr>
                                    </p:animEffect>
                                  </p:childTnLst>
                                </p:cTn>
                              </p:par>
                            </p:childTnLst>
                          </p:cTn>
                        </p:par>
                        <p:par>
                          <p:cTn id="22" fill="hold" nodeType="afterGroup">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37893">
                                            <p:txEl>
                                              <p:pRg st="0" end="0"/>
                                            </p:txEl>
                                          </p:spTgt>
                                        </p:tgtEl>
                                        <p:attrNameLst>
                                          <p:attrName>style.visibility</p:attrName>
                                        </p:attrNameLst>
                                      </p:cBhvr>
                                      <p:to>
                                        <p:strVal val="visible"/>
                                      </p:to>
                                    </p:set>
                                    <p:animEffect transition="in" filter="dissolve">
                                      <p:cBhvr>
                                        <p:cTn id="25" dur="500"/>
                                        <p:tgtEl>
                                          <p:spTgt spid="37893">
                                            <p:txEl>
                                              <p:pRg st="0" end="0"/>
                                            </p:txEl>
                                          </p:spTgt>
                                        </p:tgtEl>
                                      </p:cBhvr>
                                    </p:animEffect>
                                  </p:childTnLst>
                                </p:cTn>
                              </p:par>
                            </p:childTnLst>
                          </p:cTn>
                        </p:par>
                        <p:par>
                          <p:cTn id="26" fill="hold" nodeType="afterGroup">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37893">
                                            <p:txEl>
                                              <p:pRg st="1" end="1"/>
                                            </p:txEl>
                                          </p:spTgt>
                                        </p:tgtEl>
                                        <p:attrNameLst>
                                          <p:attrName>style.visibility</p:attrName>
                                        </p:attrNameLst>
                                      </p:cBhvr>
                                      <p:to>
                                        <p:strVal val="visible"/>
                                      </p:to>
                                    </p:set>
                                    <p:animEffect transition="in" filter="dissolve">
                                      <p:cBhvr>
                                        <p:cTn id="29" dur="500"/>
                                        <p:tgtEl>
                                          <p:spTgt spid="37893">
                                            <p:txEl>
                                              <p:pRg st="1" end="1"/>
                                            </p:txEl>
                                          </p:spTgt>
                                        </p:tgtEl>
                                      </p:cBhvr>
                                    </p:animEffect>
                                  </p:childTnLst>
                                </p:cTn>
                              </p:par>
                            </p:childTnLst>
                          </p:cTn>
                        </p:par>
                        <p:par>
                          <p:cTn id="30" fill="hold" nodeType="afterGroup">
                            <p:stCondLst>
                              <p:cond delay="1500"/>
                            </p:stCondLst>
                            <p:childTnLst>
                              <p:par>
                                <p:cTn id="31" presetID="9" presetClass="entr" presetSubtype="0" fill="hold" grpId="0" nodeType="afterEffect">
                                  <p:stCondLst>
                                    <p:cond delay="0"/>
                                  </p:stCondLst>
                                  <p:childTnLst>
                                    <p:set>
                                      <p:cBhvr>
                                        <p:cTn id="32" dur="1" fill="hold">
                                          <p:stCondLst>
                                            <p:cond delay="0"/>
                                          </p:stCondLst>
                                        </p:cTn>
                                        <p:tgtEl>
                                          <p:spTgt spid="37893">
                                            <p:txEl>
                                              <p:pRg st="2" end="2"/>
                                            </p:txEl>
                                          </p:spTgt>
                                        </p:tgtEl>
                                        <p:attrNameLst>
                                          <p:attrName>style.visibility</p:attrName>
                                        </p:attrNameLst>
                                      </p:cBhvr>
                                      <p:to>
                                        <p:strVal val="visible"/>
                                      </p:to>
                                    </p:set>
                                    <p:animEffect transition="in" filter="dissolve">
                                      <p:cBhvr>
                                        <p:cTn id="33" dur="500"/>
                                        <p:tgtEl>
                                          <p:spTgt spid="37893">
                                            <p:txEl>
                                              <p:pRg st="2" end="2"/>
                                            </p:txEl>
                                          </p:spTgt>
                                        </p:tgtEl>
                                      </p:cBhvr>
                                    </p:animEffect>
                                  </p:childTnLst>
                                </p:cTn>
                              </p:par>
                            </p:childTnLst>
                          </p:cTn>
                        </p:par>
                        <p:par>
                          <p:cTn id="34" fill="hold" nodeType="afterGroup">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37893">
                                            <p:txEl>
                                              <p:pRg st="3" end="3"/>
                                            </p:txEl>
                                          </p:spTgt>
                                        </p:tgtEl>
                                        <p:attrNameLst>
                                          <p:attrName>style.visibility</p:attrName>
                                        </p:attrNameLst>
                                      </p:cBhvr>
                                      <p:to>
                                        <p:strVal val="visible"/>
                                      </p:to>
                                    </p:set>
                                    <p:animEffect transition="in" filter="dissolve">
                                      <p:cBhvr>
                                        <p:cTn id="37" dur="500"/>
                                        <p:tgtEl>
                                          <p:spTgt spid="37893">
                                            <p:txEl>
                                              <p:pRg st="3" end="3"/>
                                            </p:txEl>
                                          </p:spTgt>
                                        </p:tgtEl>
                                      </p:cBhvr>
                                    </p:animEffect>
                                  </p:childTnLst>
                                </p:cTn>
                              </p:par>
                            </p:childTnLst>
                          </p:cTn>
                        </p:par>
                        <p:par>
                          <p:cTn id="38" fill="hold" nodeType="afterGroup">
                            <p:stCondLst>
                              <p:cond delay="2500"/>
                            </p:stCondLst>
                            <p:childTnLst>
                              <p:par>
                                <p:cTn id="39" presetID="9" presetClass="entr" presetSubtype="0" fill="hold" grpId="0" nodeType="afterEffect">
                                  <p:stCondLst>
                                    <p:cond delay="0"/>
                                  </p:stCondLst>
                                  <p:childTnLst>
                                    <p:set>
                                      <p:cBhvr>
                                        <p:cTn id="40" dur="1" fill="hold">
                                          <p:stCondLst>
                                            <p:cond delay="0"/>
                                          </p:stCondLst>
                                        </p:cTn>
                                        <p:tgtEl>
                                          <p:spTgt spid="37893">
                                            <p:txEl>
                                              <p:pRg st="4" end="4"/>
                                            </p:txEl>
                                          </p:spTgt>
                                        </p:tgtEl>
                                        <p:attrNameLst>
                                          <p:attrName>style.visibility</p:attrName>
                                        </p:attrNameLst>
                                      </p:cBhvr>
                                      <p:to>
                                        <p:strVal val="visible"/>
                                      </p:to>
                                    </p:set>
                                    <p:animEffect transition="in" filter="dissolve">
                                      <p:cBhvr>
                                        <p:cTn id="41"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P spid="37896" grpId="0"/>
      <p:bldP spid="378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A44D9646-2F3D-405D-B390-3827EA323470}" type="slidenum">
              <a:rPr lang="en-US" sz="1200">
                <a:latin typeface="+mn-lt"/>
              </a:rPr>
              <a:pPr algn="r" fontAlgn="auto">
                <a:spcBef>
                  <a:spcPts val="0"/>
                </a:spcBef>
                <a:spcAft>
                  <a:spcPts val="0"/>
                </a:spcAft>
                <a:defRPr/>
              </a:pPr>
              <a:t>13</a:t>
            </a:fld>
            <a:endParaRPr lang="en-US" sz="1200" dirty="0">
              <a:latin typeface="+mn-lt"/>
            </a:endParaRPr>
          </a:p>
        </p:txBody>
      </p:sp>
      <p:sp>
        <p:nvSpPr>
          <p:cNvPr id="62466" name="Rectangle 2"/>
          <p:cNvSpPr>
            <a:spLocks noChangeArrowheads="1"/>
          </p:cNvSpPr>
          <p:nvPr/>
        </p:nvSpPr>
        <p:spPr bwMode="auto">
          <a:xfrm>
            <a:off x="0" y="0"/>
            <a:ext cx="4857750" cy="6461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3600" b="1" dirty="0">
                <a:effectLst>
                  <a:outerShdw blurRad="38100" dist="38100" dir="2700000" algn="tl">
                    <a:srgbClr val="FFFFFF"/>
                  </a:outerShdw>
                </a:effectLst>
              </a:rPr>
              <a:t>Labo darbu teoloģija</a:t>
            </a:r>
          </a:p>
        </p:txBody>
      </p:sp>
      <p:sp>
        <p:nvSpPr>
          <p:cNvPr id="8" name="Rectangle 7"/>
          <p:cNvSpPr>
            <a:spLocks noChangeArrowheads="1"/>
          </p:cNvSpPr>
          <p:nvPr/>
        </p:nvSpPr>
        <p:spPr bwMode="auto">
          <a:xfrm>
            <a:off x="0" y="785813"/>
            <a:ext cx="5143500" cy="3108325"/>
          </a:xfrm>
          <a:prstGeom prst="rect">
            <a:avLst/>
          </a:prstGeom>
          <a:noFill/>
          <a:ln w="9525">
            <a:noFill/>
            <a:miter lim="800000"/>
            <a:headEnd/>
            <a:tailEnd/>
          </a:ln>
        </p:spPr>
        <p:txBody>
          <a:bodyPr>
            <a:spAutoFit/>
          </a:bodyPr>
          <a:lstStyle/>
          <a:p>
            <a:r>
              <a:rPr lang="lv-LV" sz="2800">
                <a:cs typeface="Arial" charset="0"/>
              </a:rPr>
              <a:t>+ Vieglāk saprotama</a:t>
            </a:r>
          </a:p>
          <a:p>
            <a:r>
              <a:rPr lang="lv-LV" sz="2800">
                <a:cs typeface="Arial" charset="0"/>
              </a:rPr>
              <a:t>+ Var vieglāk taisīt biznesu</a:t>
            </a:r>
          </a:p>
          <a:p>
            <a:pPr>
              <a:buFontTx/>
              <a:buChar char="-"/>
            </a:pPr>
            <a:r>
              <a:rPr lang="lv-LV" sz="2800">
                <a:cs typeface="Arial" charset="0"/>
              </a:rPr>
              <a:t> Neatbilst patiesībai</a:t>
            </a:r>
          </a:p>
          <a:p>
            <a:pPr>
              <a:buFontTx/>
              <a:buChar char="-"/>
            </a:pPr>
            <a:r>
              <a:rPr lang="lv-LV" sz="2800">
                <a:cs typeface="Arial" charset="0"/>
              </a:rPr>
              <a:t> Vieglāk piesaista māņticības</a:t>
            </a:r>
          </a:p>
          <a:p>
            <a:pPr>
              <a:buFontTx/>
              <a:buChar char="-"/>
            </a:pPr>
            <a:r>
              <a:rPr lang="lv-LV" sz="2800">
                <a:cs typeface="Arial" charset="0"/>
              </a:rPr>
              <a:t> Vieglāk piesaista elkdievības</a:t>
            </a:r>
          </a:p>
          <a:p>
            <a:pPr>
              <a:buFontTx/>
              <a:buChar char="-"/>
            </a:pPr>
            <a:r>
              <a:rPr lang="lv-LV" sz="2800">
                <a:cs typeface="Arial" charset="0"/>
              </a:rPr>
              <a:t> Atkarīga no cilvēkiem</a:t>
            </a:r>
          </a:p>
          <a:p>
            <a:pPr>
              <a:buFontTx/>
              <a:buChar char="-"/>
            </a:pPr>
            <a:r>
              <a:rPr lang="lv-LV" sz="2800">
                <a:cs typeface="Arial" charset="0"/>
              </a:rPr>
              <a:t> Neizpildāma</a:t>
            </a:r>
          </a:p>
        </p:txBody>
      </p:sp>
      <p:sp>
        <p:nvSpPr>
          <p:cNvPr id="10" name="Rectangle 2"/>
          <p:cNvSpPr>
            <a:spLocks noChangeArrowheads="1"/>
          </p:cNvSpPr>
          <p:nvPr/>
        </p:nvSpPr>
        <p:spPr bwMode="auto">
          <a:xfrm>
            <a:off x="4929188" y="0"/>
            <a:ext cx="4214812" cy="6461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3600" b="1" dirty="0">
                <a:effectLst>
                  <a:outerShdw blurRad="38100" dist="38100" dir="2700000" algn="tl">
                    <a:srgbClr val="FFFFFF"/>
                  </a:outerShdw>
                </a:effectLst>
              </a:rPr>
              <a:t>Krusta teoloģija</a:t>
            </a:r>
          </a:p>
        </p:txBody>
      </p:sp>
      <p:sp>
        <p:nvSpPr>
          <p:cNvPr id="11" name="Rectangle 10"/>
          <p:cNvSpPr>
            <a:spLocks noChangeArrowheads="1"/>
          </p:cNvSpPr>
          <p:nvPr/>
        </p:nvSpPr>
        <p:spPr bwMode="auto">
          <a:xfrm>
            <a:off x="4929188" y="785813"/>
            <a:ext cx="4643437" cy="3108325"/>
          </a:xfrm>
          <a:prstGeom prst="rect">
            <a:avLst/>
          </a:prstGeom>
          <a:noFill/>
          <a:ln w="9525">
            <a:noFill/>
            <a:miter lim="800000"/>
            <a:headEnd/>
            <a:tailEnd/>
          </a:ln>
        </p:spPr>
        <p:txBody>
          <a:bodyPr>
            <a:spAutoFit/>
          </a:bodyPr>
          <a:lstStyle/>
          <a:p>
            <a:pPr>
              <a:buFontTx/>
              <a:buChar char="-"/>
            </a:pPr>
            <a:r>
              <a:rPr lang="lv-LV" sz="2800">
                <a:cs typeface="Arial" charset="0"/>
              </a:rPr>
              <a:t> Nav tik viegli saprotama</a:t>
            </a:r>
          </a:p>
          <a:p>
            <a:pPr>
              <a:buFontTx/>
              <a:buChar char="-"/>
            </a:pPr>
            <a:r>
              <a:rPr lang="lv-LV" sz="2800">
                <a:cs typeface="Arial" charset="0"/>
              </a:rPr>
              <a:t> Grūti taisīt biznesu</a:t>
            </a:r>
          </a:p>
          <a:p>
            <a:r>
              <a:rPr lang="lv-LV" sz="2800">
                <a:cs typeface="Arial" charset="0"/>
              </a:rPr>
              <a:t>+ Ir patiesa</a:t>
            </a:r>
          </a:p>
          <a:p>
            <a:r>
              <a:rPr lang="lv-LV" sz="2800">
                <a:cs typeface="Arial" charset="0"/>
              </a:rPr>
              <a:t>+ Nav māņticība</a:t>
            </a:r>
          </a:p>
          <a:p>
            <a:r>
              <a:rPr lang="lv-LV" sz="2800">
                <a:cs typeface="Arial" charset="0"/>
              </a:rPr>
              <a:t>+ Nav ekldievības</a:t>
            </a:r>
          </a:p>
          <a:p>
            <a:r>
              <a:rPr lang="lv-LV" sz="2800">
                <a:cs typeface="Arial" charset="0"/>
              </a:rPr>
              <a:t>+ Atkarīga no Dieva</a:t>
            </a:r>
          </a:p>
          <a:p>
            <a:r>
              <a:rPr lang="lv-LV" sz="2800">
                <a:cs typeface="Arial" charset="0"/>
              </a:rPr>
              <a:t>+ Viss jau ir izdarīts</a:t>
            </a:r>
            <a:endParaRPr lang="en-US" sz="2800">
              <a:cs typeface="Arial" charset="0"/>
            </a:endParaRPr>
          </a:p>
        </p:txBody>
      </p:sp>
      <p:pic>
        <p:nvPicPr>
          <p:cNvPr id="9225" name="Picture 9" descr="http://t1.gstatic.com/images?q=tbn:ANd9GcRcLmCUeyFp8tl0GxPE56UEIr9tipw4Fn8qD4kodd1q_rck4P4A"/>
          <p:cNvPicPr>
            <a:picLocks noChangeAspect="1" noChangeArrowheads="1"/>
          </p:cNvPicPr>
          <p:nvPr/>
        </p:nvPicPr>
        <p:blipFill>
          <a:blip r:embed="rId2" cstate="print"/>
          <a:srcRect/>
          <a:stretch>
            <a:fillRect/>
          </a:stretch>
        </p:blipFill>
        <p:spPr bwMode="auto">
          <a:xfrm>
            <a:off x="251520" y="3861048"/>
            <a:ext cx="3888432" cy="2912572"/>
          </a:xfrm>
          <a:prstGeom prst="rect">
            <a:avLst/>
          </a:prstGeom>
          <a:ln>
            <a:noFill/>
          </a:ln>
          <a:effectLst>
            <a:softEdge rad="112500"/>
          </a:effectLst>
        </p:spPr>
      </p:pic>
      <p:pic>
        <p:nvPicPr>
          <p:cNvPr id="9227" name="Picture 11" descr="http://t2.gstatic.com/images?q=tbn:ANd9GcQ0eKX-IG5oP2NvxheQW_pOwTnb3sqYs-uk2MXkfChayQJfukehIg"/>
          <p:cNvPicPr>
            <a:picLocks noChangeAspect="1" noChangeArrowheads="1"/>
          </p:cNvPicPr>
          <p:nvPr/>
        </p:nvPicPr>
        <p:blipFill>
          <a:blip r:embed="rId3" cstate="print"/>
          <a:srcRect/>
          <a:stretch>
            <a:fillRect/>
          </a:stretch>
        </p:blipFill>
        <p:spPr bwMode="auto">
          <a:xfrm>
            <a:off x="4319708" y="3861048"/>
            <a:ext cx="4740232" cy="2782662"/>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9225"/>
                                        </p:tgtEl>
                                        <p:attrNameLst>
                                          <p:attrName>style.visibility</p:attrName>
                                        </p:attrNameLst>
                                      </p:cBhvr>
                                      <p:to>
                                        <p:strVal val="visible"/>
                                      </p:to>
                                    </p:set>
                                    <p:animEffect transition="in" filter="fade">
                                      <p:cBhvr>
                                        <p:cTn id="15" dur="2000"/>
                                        <p:tgtEl>
                                          <p:spTgt spid="9225"/>
                                        </p:tgtEl>
                                      </p:cBhvr>
                                    </p:animEffect>
                                  </p:childTnLst>
                                </p:cTn>
                              </p:par>
                            </p:childTnLst>
                          </p:cTn>
                        </p:par>
                        <p:par>
                          <p:cTn id="16" fill="hold">
                            <p:stCondLst>
                              <p:cond delay="2500"/>
                            </p:stCondLst>
                            <p:childTnLst>
                              <p:par>
                                <p:cTn id="17" presetID="5"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9227"/>
                                        </p:tgtEl>
                                        <p:attrNameLst>
                                          <p:attrName>style.visibility</p:attrName>
                                        </p:attrNameLst>
                                      </p:cBhvr>
                                      <p:to>
                                        <p:strVal val="visible"/>
                                      </p:to>
                                    </p:set>
                                    <p:animEffect transition="in" filter="fade">
                                      <p:cBhvr>
                                        <p:cTn id="27" dur="2000"/>
                                        <p:tgtEl>
                                          <p:spTgt spid="9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8" grpId="0" autoUpdateAnimBg="0"/>
      <p:bldP spid="10" grpId="0" autoUpdateAnimBg="0"/>
      <p:bldP spid="1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852"/>
            <a:ext cx="8964612" cy="1071563"/>
          </a:xfrm>
        </p:spPr>
        <p:txBody>
          <a:bodyPr/>
          <a:lstStyle/>
          <a:p>
            <a:pPr eaLnBrk="1" hangingPunct="1"/>
            <a:r>
              <a:rPr lang="lv-LV" sz="3600" b="1" dirty="0" smtClean="0"/>
              <a:t>Rom</a:t>
            </a:r>
            <a:r>
              <a:rPr lang="lv-LV" sz="3600" b="1" dirty="0" smtClean="0"/>
              <a:t>.1:13-17 No ticības taisnais dzīvos</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1500174"/>
            <a:ext cx="9144000" cy="4401205"/>
          </a:xfrm>
          <a:prstGeom prst="rect">
            <a:avLst/>
          </a:prstGeom>
          <a:noFill/>
          <a:ln w="9525">
            <a:noFill/>
            <a:miter lim="800000"/>
            <a:headEnd/>
            <a:tailEnd/>
          </a:ln>
        </p:spPr>
        <p:txBody>
          <a:bodyPr>
            <a:spAutoFit/>
          </a:bodyPr>
          <a:lstStyle/>
          <a:p>
            <a:pPr algn="just"/>
            <a:r>
              <a:rPr lang="lv-LV" sz="2800" dirty="0" smtClean="0"/>
              <a:t>13 Es negribu jūs atstāt neziņā, brāļi, ka es jau daudzreiz biju apņēmies pie jums nākt, lai gūtu kādu augli arī starp jums, tāpat kā starp citām tautām, bet līdz šim tiku aizkavēts</a:t>
            </a:r>
            <a:r>
              <a:rPr lang="lv-LV" sz="2800" dirty="0" smtClean="0"/>
              <a:t>. 14 </a:t>
            </a:r>
            <a:r>
              <a:rPr lang="lv-LV" sz="2800" dirty="0" smtClean="0"/>
              <a:t>Jo es esmu parādnieks grieķiem un barbariem, gudriem un nezinošiem</a:t>
            </a:r>
            <a:r>
              <a:rPr lang="lv-LV" sz="2800" dirty="0" smtClean="0"/>
              <a:t>. 15 </a:t>
            </a:r>
            <a:r>
              <a:rPr lang="lv-LV" sz="2800" dirty="0" smtClean="0"/>
              <a:t>Tādēļ arī es esmu gatavs sludināt evaņģēliju jums Romā</a:t>
            </a:r>
            <a:r>
              <a:rPr lang="lv-LV" sz="2800" dirty="0" smtClean="0"/>
              <a:t>, 16 </a:t>
            </a:r>
            <a:r>
              <a:rPr lang="lv-LV" sz="2800" dirty="0" smtClean="0"/>
              <a:t>jo es nekaunos Kristus evaņģēlija dēļ: tas ir Dieva spēks par pestīšanu ikvienam, kas tic, jūdam visupirms un arī grieķim</a:t>
            </a:r>
            <a:r>
              <a:rPr lang="lv-LV" sz="2800" dirty="0" smtClean="0"/>
              <a:t>. 17 </a:t>
            </a:r>
            <a:r>
              <a:rPr lang="lv-LV" sz="2800" dirty="0" smtClean="0"/>
              <a:t>Jo tajā atklājas Dieva taisnība no ticības uz ticību, kā rakstīts: no ticības taisnais dzīvos.</a:t>
            </a:r>
            <a:endParaRPr lang="lv-LV" sz="2800" dirty="0" smtClean="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28.okt.2018.</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68313" y="0"/>
            <a:ext cx="8229600" cy="692150"/>
          </a:xfrm>
        </p:spPr>
        <p:txBody>
          <a:bodyPr/>
          <a:lstStyle/>
          <a:p>
            <a:pPr eaLnBrk="1" hangingPunct="1"/>
            <a:r>
              <a:rPr lang="lv-LV" sz="4000" b="1" dirty="0" smtClean="0"/>
              <a:t>Reformācija 1517.g. 31.okt.</a:t>
            </a:r>
          </a:p>
        </p:txBody>
      </p:sp>
      <p:sp>
        <p:nvSpPr>
          <p:cNvPr id="5" name="Rectangle 4"/>
          <p:cNvSpPr>
            <a:spLocks noChangeArrowheads="1"/>
          </p:cNvSpPr>
          <p:nvPr/>
        </p:nvSpPr>
        <p:spPr bwMode="auto">
          <a:xfrm>
            <a:off x="0" y="608013"/>
            <a:ext cx="9144000" cy="2492990"/>
          </a:xfrm>
          <a:prstGeom prst="rect">
            <a:avLst/>
          </a:prstGeom>
          <a:noFill/>
          <a:ln w="9525">
            <a:noFill/>
            <a:miter lim="800000"/>
            <a:headEnd/>
            <a:tailEnd/>
          </a:ln>
        </p:spPr>
        <p:txBody>
          <a:bodyPr>
            <a:spAutoFit/>
          </a:bodyPr>
          <a:lstStyle/>
          <a:p>
            <a:pPr>
              <a:buFont typeface="Arial" charset="0"/>
              <a:buChar char="•"/>
            </a:pPr>
            <a:r>
              <a:rPr lang="lv-LV" sz="2600" dirty="0"/>
              <a:t>1517. gadā </a:t>
            </a:r>
            <a:r>
              <a:rPr lang="lv-LV" sz="2600" b="1" dirty="0"/>
              <a:t>pāvests</a:t>
            </a:r>
            <a:r>
              <a:rPr lang="lv-LV" sz="2600" dirty="0"/>
              <a:t> </a:t>
            </a:r>
            <a:r>
              <a:rPr lang="lv-LV" sz="2600" b="1" dirty="0"/>
              <a:t>izsludināja</a:t>
            </a:r>
            <a:r>
              <a:rPr lang="lv-LV" sz="2600" dirty="0"/>
              <a:t> t.s. „</a:t>
            </a:r>
            <a:r>
              <a:rPr lang="lv-LV" sz="2600" b="1" dirty="0"/>
              <a:t>jubilejas atlaides</a:t>
            </a:r>
            <a:r>
              <a:rPr lang="lv-LV" sz="2600" dirty="0"/>
              <a:t>”-, lai vāktu līdzekļus Sv. Pētera katedrāles restaurācijai. </a:t>
            </a:r>
          </a:p>
          <a:p>
            <a:pPr>
              <a:buFont typeface="Arial" charset="0"/>
              <a:buChar char="•"/>
            </a:pPr>
            <a:r>
              <a:rPr lang="lv-LV" sz="2600" b="1" dirty="0"/>
              <a:t>1517.g. 31.oktobrī</a:t>
            </a:r>
            <a:r>
              <a:rPr lang="lv-LV" sz="2600" dirty="0"/>
              <a:t> Vācijā </a:t>
            </a:r>
            <a:r>
              <a:rPr lang="lv-LV" sz="2600" b="1" dirty="0" err="1"/>
              <a:t>augustīniešu</a:t>
            </a:r>
            <a:r>
              <a:rPr lang="lv-LV" sz="2600" dirty="0"/>
              <a:t> ordeņa </a:t>
            </a:r>
            <a:r>
              <a:rPr lang="lv-LV" sz="2600" b="1" dirty="0"/>
              <a:t>mūks</a:t>
            </a:r>
            <a:r>
              <a:rPr lang="lv-LV" sz="2600" dirty="0"/>
              <a:t> Mārtiņš </a:t>
            </a:r>
            <a:r>
              <a:rPr lang="lv-LV" sz="2600" b="1" dirty="0"/>
              <a:t>Luters</a:t>
            </a:r>
            <a:r>
              <a:rPr lang="lv-LV" sz="2600" dirty="0"/>
              <a:t> pienagloja </a:t>
            </a:r>
            <a:r>
              <a:rPr lang="lv-LV" sz="2600" b="1" dirty="0"/>
              <a:t>95 tēzes</a:t>
            </a:r>
            <a:r>
              <a:rPr lang="lv-LV" sz="2600" dirty="0"/>
              <a:t> vērstas pret </a:t>
            </a:r>
            <a:r>
              <a:rPr lang="lv-LV" sz="2600" b="1" dirty="0"/>
              <a:t>indulgenču </a:t>
            </a:r>
            <a:r>
              <a:rPr lang="lv-LV" sz="2600" b="1" dirty="0" smtClean="0"/>
              <a:t>tirdzniecību</a:t>
            </a:r>
            <a:r>
              <a:rPr lang="lv-LV" sz="2600" b="1" dirty="0" smtClean="0"/>
              <a:t>.</a:t>
            </a:r>
            <a:endParaRPr lang="lv-LV" sz="2600" b="1" dirty="0" smtClean="0"/>
          </a:p>
          <a:p>
            <a:pPr>
              <a:buFont typeface="Arial" charset="0"/>
              <a:buChar char="•"/>
            </a:pPr>
            <a:r>
              <a:rPr lang="lv-LV" sz="2600" b="1" dirty="0" smtClean="0"/>
              <a:t>95 tēzes bija tikai iesākums, svarīgākais nāca vēlāk!</a:t>
            </a:r>
            <a:endParaRPr lang="en-US" sz="2600" dirty="0"/>
          </a:p>
        </p:txBody>
      </p:sp>
      <p:pic>
        <p:nvPicPr>
          <p:cNvPr id="20485" name="Picture 5"/>
          <p:cNvPicPr>
            <a:picLocks noChangeAspect="1" noChangeArrowheads="1"/>
          </p:cNvPicPr>
          <p:nvPr/>
        </p:nvPicPr>
        <p:blipFill>
          <a:blip r:embed="rId2" cstate="print"/>
          <a:srcRect/>
          <a:stretch>
            <a:fillRect/>
          </a:stretch>
        </p:blipFill>
        <p:spPr bwMode="auto">
          <a:xfrm>
            <a:off x="6047656" y="3286124"/>
            <a:ext cx="3096344" cy="35718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47" name="Picture 7" descr="Att&amp;emacr;lu rezult&amp;amacr;ti vaic&amp;amacr;jumam “Wittenberg schlosskirche”"/>
          <p:cNvPicPr>
            <a:picLocks noChangeAspect="1" noChangeArrowheads="1"/>
          </p:cNvPicPr>
          <p:nvPr/>
        </p:nvPicPr>
        <p:blipFill>
          <a:blip r:embed="rId3" cstate="print"/>
          <a:srcRect/>
          <a:stretch>
            <a:fillRect/>
          </a:stretch>
        </p:blipFill>
        <p:spPr bwMode="auto">
          <a:xfrm>
            <a:off x="0" y="3190068"/>
            <a:ext cx="5857884" cy="32722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499"/>
                                          </p:stCondLst>
                                        </p:cTn>
                                        <p:tgtEl>
                                          <p:spTgt spid="20485"/>
                                        </p:tgtEl>
                                        <p:attrNameLst>
                                          <p:attrName>style.visibility</p:attrName>
                                        </p:attrNameLst>
                                      </p:cBhvr>
                                      <p:to>
                                        <p:strVal val="visible"/>
                                      </p:to>
                                    </p:se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0247"/>
                                        </p:tgtEl>
                                        <p:attrNameLst>
                                          <p:attrName>style.visibility</p:attrName>
                                        </p:attrNameLst>
                                      </p:cBhvr>
                                      <p:to>
                                        <p:strVal val="visible"/>
                                      </p:to>
                                    </p:set>
                                    <p:animEffect transition="in" filter="fade">
                                      <p:cBhvr>
                                        <p:cTn id="20" dur="2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0"/>
            <a:ext cx="8229600" cy="777875"/>
          </a:xfrm>
        </p:spPr>
        <p:txBody>
          <a:bodyPr/>
          <a:lstStyle/>
          <a:p>
            <a:pPr eaLnBrk="1" hangingPunct="1"/>
            <a:r>
              <a:rPr lang="lv-LV" b="1" dirty="0" smtClean="0">
                <a:solidFill>
                  <a:schemeClr val="tx1"/>
                </a:solidFill>
              </a:rPr>
              <a:t>Luters un Pāvils</a:t>
            </a:r>
            <a:endParaRPr lang="lv-LV" b="1" dirty="0" smtClean="0">
              <a:solidFill>
                <a:schemeClr val="tx1"/>
              </a:solidFill>
            </a:endParaRPr>
          </a:p>
        </p:txBody>
      </p:sp>
      <p:pic>
        <p:nvPicPr>
          <p:cNvPr id="8196" name="Picture 7"/>
          <p:cNvPicPr>
            <a:picLocks noChangeAspect="1" noChangeArrowheads="1"/>
          </p:cNvPicPr>
          <p:nvPr/>
        </p:nvPicPr>
        <p:blipFill>
          <a:blip r:embed="rId2"/>
          <a:srcRect/>
          <a:stretch>
            <a:fillRect/>
          </a:stretch>
        </p:blipFill>
        <p:spPr bwMode="auto">
          <a:xfrm>
            <a:off x="7007225" y="836613"/>
            <a:ext cx="2136775" cy="2952750"/>
          </a:xfrm>
          <a:prstGeom prst="rect">
            <a:avLst/>
          </a:prstGeom>
          <a:ln>
            <a:noFill/>
          </a:ln>
          <a:effectLst>
            <a:softEdge rad="112500"/>
          </a:effectLst>
        </p:spPr>
      </p:pic>
      <p:sp>
        <p:nvSpPr>
          <p:cNvPr id="6" name="Rectangle 5"/>
          <p:cNvSpPr>
            <a:spLocks noChangeArrowheads="1"/>
          </p:cNvSpPr>
          <p:nvPr/>
        </p:nvSpPr>
        <p:spPr bwMode="auto">
          <a:xfrm>
            <a:off x="0" y="928670"/>
            <a:ext cx="6300788" cy="5693866"/>
          </a:xfrm>
          <a:prstGeom prst="rect">
            <a:avLst/>
          </a:prstGeom>
          <a:noFill/>
          <a:ln w="9525">
            <a:noFill/>
            <a:miter lim="800000"/>
            <a:headEnd/>
            <a:tailEnd/>
          </a:ln>
        </p:spPr>
        <p:txBody>
          <a:bodyPr>
            <a:spAutoFit/>
          </a:bodyPr>
          <a:lstStyle/>
          <a:p>
            <a:pPr>
              <a:buFontTx/>
              <a:buChar char="•"/>
            </a:pPr>
            <a:r>
              <a:rPr lang="lv-LV" sz="2800" b="1" dirty="0" smtClean="0"/>
              <a:t>Luteru</a:t>
            </a:r>
            <a:r>
              <a:rPr lang="lv-LV" sz="2800" dirty="0" smtClean="0"/>
              <a:t> mēdz saukt par </a:t>
            </a:r>
            <a:r>
              <a:rPr lang="lv-LV" sz="2800" b="1" dirty="0" smtClean="0"/>
              <a:t>2.Pāvilu</a:t>
            </a:r>
            <a:r>
              <a:rPr lang="lv-LV" sz="2800" dirty="0" smtClean="0"/>
              <a:t>.</a:t>
            </a:r>
          </a:p>
          <a:p>
            <a:pPr>
              <a:buFontTx/>
              <a:buChar char="•"/>
            </a:pPr>
            <a:r>
              <a:rPr lang="lv-LV" sz="2800" b="1" dirty="0" smtClean="0"/>
              <a:t>M.Luters lasīja</a:t>
            </a:r>
            <a:r>
              <a:rPr lang="lv-LV" sz="2800" dirty="0" smtClean="0"/>
              <a:t> ap. </a:t>
            </a:r>
            <a:r>
              <a:rPr lang="lv-LV" sz="2800" b="1" dirty="0" smtClean="0"/>
              <a:t>Pāvila vārdus no Romiešu vēstules </a:t>
            </a:r>
            <a:r>
              <a:rPr lang="lv-LV" sz="2800" dirty="0" smtClean="0"/>
              <a:t>un </a:t>
            </a:r>
            <a:r>
              <a:rPr lang="lv-LV" sz="2800" b="1" dirty="0" smtClean="0"/>
              <a:t>nevarēja tos saprast</a:t>
            </a:r>
            <a:r>
              <a:rPr lang="lv-LV" sz="2800" dirty="0" smtClean="0"/>
              <a:t>, jo</a:t>
            </a:r>
            <a:endParaRPr lang="lv-LV" sz="2800" dirty="0"/>
          </a:p>
          <a:p>
            <a:pPr>
              <a:buFontTx/>
              <a:buChar char="•"/>
            </a:pPr>
            <a:r>
              <a:rPr lang="lv-LV" sz="2800" b="1" dirty="0" smtClean="0"/>
              <a:t>16.gs. Romas katoļu baznīcā </a:t>
            </a:r>
            <a:r>
              <a:rPr lang="lv-LV" sz="2800" dirty="0" smtClean="0"/>
              <a:t>bija izveidojusies </a:t>
            </a:r>
            <a:r>
              <a:rPr lang="lv-LV" sz="2800" b="1" dirty="0" smtClean="0"/>
              <a:t>spēcīga pagāniska labo darbu mācība,</a:t>
            </a:r>
            <a:r>
              <a:rPr lang="lv-LV" sz="2800" dirty="0" smtClean="0"/>
              <a:t> </a:t>
            </a:r>
            <a:r>
              <a:rPr lang="lv-LV" sz="2800" b="1" dirty="0" smtClean="0"/>
              <a:t>pāvesta vadībā</a:t>
            </a:r>
            <a:r>
              <a:rPr lang="lv-LV" sz="2800" dirty="0" smtClean="0"/>
              <a:t>.</a:t>
            </a:r>
          </a:p>
          <a:p>
            <a:pPr>
              <a:buFontTx/>
              <a:buChar char="•"/>
            </a:pPr>
            <a:r>
              <a:rPr lang="lv-LV" sz="2800" dirty="0" smtClean="0"/>
              <a:t>Bet M. Luteram </a:t>
            </a:r>
            <a:r>
              <a:rPr lang="lv-LV" sz="2800" b="1" dirty="0" smtClean="0"/>
              <a:t>studējot</a:t>
            </a:r>
            <a:r>
              <a:rPr lang="lv-LV" sz="2800" dirty="0" smtClean="0"/>
              <a:t>, lai </a:t>
            </a:r>
            <a:r>
              <a:rPr lang="lv-LV" sz="2800" b="1" dirty="0" smtClean="0"/>
              <a:t>kļūtu</a:t>
            </a:r>
            <a:r>
              <a:rPr lang="lv-LV" sz="2800" dirty="0" smtClean="0"/>
              <a:t> par </a:t>
            </a:r>
            <a:r>
              <a:rPr lang="lv-LV" sz="2800" b="1" dirty="0" smtClean="0"/>
              <a:t>garīdznieku</a:t>
            </a:r>
            <a:r>
              <a:rPr lang="lv-LV" sz="2800" dirty="0" smtClean="0"/>
              <a:t> bija pieeja pie </a:t>
            </a:r>
            <a:r>
              <a:rPr lang="lv-LV" sz="2800" b="1" dirty="0" smtClean="0"/>
              <a:t>Bībeles svētajiem rakstiem.</a:t>
            </a:r>
          </a:p>
          <a:p>
            <a:pPr>
              <a:buFontTx/>
              <a:buChar char="•"/>
            </a:pPr>
            <a:r>
              <a:rPr lang="lv-LV" sz="2800" dirty="0" smtClean="0"/>
              <a:t>Un tieši lasot ap. </a:t>
            </a:r>
            <a:r>
              <a:rPr lang="lv-LV" sz="2800" b="1" dirty="0" smtClean="0"/>
              <a:t>Pāvilu</a:t>
            </a:r>
            <a:r>
              <a:rPr lang="lv-LV" sz="2800" dirty="0" smtClean="0"/>
              <a:t> viņam </a:t>
            </a:r>
            <a:r>
              <a:rPr lang="lv-LV" sz="2800" b="1" dirty="0" smtClean="0"/>
              <a:t>atvērās  acis </a:t>
            </a:r>
            <a:r>
              <a:rPr lang="lv-LV" sz="2800" dirty="0" smtClean="0"/>
              <a:t>un izdevās </a:t>
            </a:r>
            <a:r>
              <a:rPr lang="lv-LV" sz="2800" b="1" dirty="0" smtClean="0"/>
              <a:t>ieraudzīt</a:t>
            </a:r>
            <a:r>
              <a:rPr lang="lv-LV" sz="2800" dirty="0" smtClean="0"/>
              <a:t> un </a:t>
            </a:r>
            <a:r>
              <a:rPr lang="lv-LV" sz="2800" b="1" dirty="0" smtClean="0"/>
              <a:t>atklāt</a:t>
            </a:r>
            <a:r>
              <a:rPr lang="lv-LV" sz="2800" dirty="0" smtClean="0"/>
              <a:t> to, kas ir </a:t>
            </a:r>
            <a:r>
              <a:rPr lang="lv-LV" sz="2800" b="1" dirty="0" smtClean="0"/>
              <a:t>Evaņģēlijs.</a:t>
            </a:r>
            <a:endParaRPr lang="lv-LV" sz="2800" b="1" dirty="0" smtClean="0"/>
          </a:p>
        </p:txBody>
      </p:sp>
      <p:pic>
        <p:nvPicPr>
          <p:cNvPr id="1026" name="Picture 2" descr="Saistīts attēls"/>
          <p:cNvPicPr>
            <a:picLocks noChangeAspect="1" noChangeArrowheads="1"/>
          </p:cNvPicPr>
          <p:nvPr/>
        </p:nvPicPr>
        <p:blipFill>
          <a:blip r:embed="rId3"/>
          <a:srcRect/>
          <a:stretch>
            <a:fillRect/>
          </a:stretch>
        </p:blipFill>
        <p:spPr bwMode="auto">
          <a:xfrm>
            <a:off x="7105650" y="3786190"/>
            <a:ext cx="2038350" cy="28956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026"/>
                                        </p:tgtEl>
                                        <p:attrNameLst>
                                          <p:attrName>style.visibility</p:attrName>
                                        </p:attrNameLst>
                                      </p:cBhvr>
                                      <p:to>
                                        <p:strVal val="visible"/>
                                      </p:to>
                                    </p:set>
                                    <p:anim calcmode="lin" valueType="num">
                                      <p:cBhvr additive="base">
                                        <p:cTn id="37" dur="500" fill="hold"/>
                                        <p:tgtEl>
                                          <p:spTgt spid="1026"/>
                                        </p:tgtEl>
                                        <p:attrNameLst>
                                          <p:attrName>ppt_x</p:attrName>
                                        </p:attrNameLst>
                                      </p:cBhvr>
                                      <p:tavLst>
                                        <p:tav tm="0">
                                          <p:val>
                                            <p:strVal val="#ppt_x"/>
                                          </p:val>
                                        </p:tav>
                                        <p:tav tm="100000">
                                          <p:val>
                                            <p:strVal val="#ppt_x"/>
                                          </p:val>
                                        </p:tav>
                                      </p:tavLst>
                                    </p:anim>
                                    <p:anim calcmode="lin" valueType="num">
                                      <p:cBhvr additive="base">
                                        <p:cTn id="38" dur="500" fill="hold"/>
                                        <p:tgtEl>
                                          <p:spTgt spid="102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8196"/>
                                        </p:tgtEl>
                                        <p:attrNameLst>
                                          <p:attrName>style.visibility</p:attrName>
                                        </p:attrNameLst>
                                      </p:cBhvr>
                                      <p:to>
                                        <p:strVal val="visible"/>
                                      </p:to>
                                    </p:set>
                                    <p:anim calcmode="lin" valueType="num">
                                      <p:cBhvr additive="base">
                                        <p:cTn id="42" dur="500" fill="hold"/>
                                        <p:tgtEl>
                                          <p:spTgt spid="8196"/>
                                        </p:tgtEl>
                                        <p:attrNameLst>
                                          <p:attrName>ppt_x</p:attrName>
                                        </p:attrNameLst>
                                      </p:cBhvr>
                                      <p:tavLst>
                                        <p:tav tm="0">
                                          <p:val>
                                            <p:strVal val="#ppt_x"/>
                                          </p:val>
                                        </p:tav>
                                        <p:tav tm="100000">
                                          <p:val>
                                            <p:strVal val="#ppt_x"/>
                                          </p:val>
                                        </p:tav>
                                      </p:tavLst>
                                    </p:anim>
                                    <p:anim calcmode="lin" valueType="num">
                                      <p:cBhvr additive="base">
                                        <p:cTn id="43"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95288" y="188913"/>
            <a:ext cx="8229600" cy="668337"/>
          </a:xfrm>
        </p:spPr>
        <p:txBody>
          <a:bodyPr/>
          <a:lstStyle/>
          <a:p>
            <a:pPr eaLnBrk="1" hangingPunct="1">
              <a:defRPr/>
            </a:pPr>
            <a:r>
              <a:rPr lang="lv-LV" sz="4800" b="1" smtClean="0">
                <a:effectLst>
                  <a:outerShdw blurRad="38100" dist="38100" dir="2700000" algn="tl">
                    <a:srgbClr val="FFFFFF"/>
                  </a:outerShdw>
                </a:effectLst>
              </a:rPr>
              <a:t>Reformācija</a:t>
            </a:r>
          </a:p>
        </p:txBody>
      </p:sp>
      <p:sp>
        <p:nvSpPr>
          <p:cNvPr id="26628" name="Slide Number Placeholder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710E29B-1FE1-491D-A49F-A2DE7F875ED0}" type="slidenum">
              <a:rPr lang="lv-LV" sz="1200">
                <a:solidFill>
                  <a:schemeClr val="tx1">
                    <a:tint val="75000"/>
                  </a:schemeClr>
                </a:solidFill>
                <a:latin typeface="+mn-lt"/>
              </a:rPr>
              <a:pPr algn="r" fontAlgn="auto">
                <a:spcBef>
                  <a:spcPts val="0"/>
                </a:spcBef>
                <a:spcAft>
                  <a:spcPts val="0"/>
                </a:spcAft>
                <a:defRPr/>
              </a:pPr>
              <a:t>5</a:t>
            </a:fld>
            <a:endParaRPr lang="lv-LV" sz="1200">
              <a:solidFill>
                <a:schemeClr val="tx1">
                  <a:tint val="75000"/>
                </a:schemeClr>
              </a:solidFill>
              <a:latin typeface="+mn-lt"/>
            </a:endParaRPr>
          </a:p>
        </p:txBody>
      </p:sp>
      <p:pic>
        <p:nvPicPr>
          <p:cNvPr id="33794" name="Picture 2"/>
          <p:cNvPicPr>
            <a:picLocks noChangeAspect="1" noChangeArrowheads="1"/>
          </p:cNvPicPr>
          <p:nvPr/>
        </p:nvPicPr>
        <p:blipFill>
          <a:blip r:embed="rId2"/>
          <a:srcRect/>
          <a:stretch>
            <a:fillRect/>
          </a:stretch>
        </p:blipFill>
        <p:spPr bwMode="auto">
          <a:xfrm>
            <a:off x="428596" y="1214422"/>
            <a:ext cx="8372461" cy="51435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15 Tādēļ arī es esmu gatavs sludināt evaņģēliju jums Romā, 16 jo es nekaunos Kristus evaņģēlija dēļ: tas ir Dieva spēks par pestīšanu ikvienam, kas tic, jūdam visupirms un arī grieķim.</a:t>
            </a:r>
            <a:endParaRPr lang="lv-LV" sz="2800" i="1" dirty="0" smtClean="0"/>
          </a:p>
        </p:txBody>
      </p:sp>
      <p:sp>
        <p:nvSpPr>
          <p:cNvPr id="7" name="Rectangle 6"/>
          <p:cNvSpPr>
            <a:spLocks noChangeArrowheads="1"/>
          </p:cNvSpPr>
          <p:nvPr/>
        </p:nvSpPr>
        <p:spPr bwMode="auto">
          <a:xfrm>
            <a:off x="0" y="1500174"/>
            <a:ext cx="6300788" cy="4832092"/>
          </a:xfrm>
          <a:prstGeom prst="rect">
            <a:avLst/>
          </a:prstGeom>
          <a:noFill/>
          <a:ln w="9525">
            <a:noFill/>
            <a:miter lim="800000"/>
            <a:headEnd/>
            <a:tailEnd/>
          </a:ln>
        </p:spPr>
        <p:txBody>
          <a:bodyPr>
            <a:spAutoFit/>
          </a:bodyPr>
          <a:lstStyle/>
          <a:p>
            <a:pPr>
              <a:buFontTx/>
              <a:buChar char="•"/>
            </a:pPr>
            <a:r>
              <a:rPr lang="lv-LV" sz="2800" b="1" dirty="0" smtClean="0"/>
              <a:t>M.Luters</a:t>
            </a:r>
            <a:r>
              <a:rPr lang="lv-LV" sz="2800" dirty="0" smtClean="0"/>
              <a:t> </a:t>
            </a:r>
            <a:r>
              <a:rPr lang="lv-LV" sz="2800" b="1" dirty="0" smtClean="0"/>
              <a:t>lasīja</a:t>
            </a:r>
            <a:r>
              <a:rPr lang="lv-LV" sz="2800" dirty="0" smtClean="0"/>
              <a:t> šos vārdus un </a:t>
            </a:r>
            <a:r>
              <a:rPr lang="lv-LV" sz="2800" b="1" dirty="0" smtClean="0"/>
              <a:t>nevarēja</a:t>
            </a:r>
            <a:r>
              <a:rPr lang="lv-LV" sz="2800" dirty="0" smtClean="0"/>
              <a:t> tos </a:t>
            </a:r>
            <a:r>
              <a:rPr lang="lv-LV" sz="2800" b="1" dirty="0" smtClean="0"/>
              <a:t>saprast</a:t>
            </a:r>
            <a:r>
              <a:rPr lang="lv-LV" sz="2800" b="1" dirty="0" smtClean="0"/>
              <a:t>.</a:t>
            </a:r>
            <a:endParaRPr lang="lv-LV" sz="2800" dirty="0"/>
          </a:p>
          <a:p>
            <a:pPr>
              <a:buFontTx/>
              <a:buChar char="•"/>
            </a:pPr>
            <a:r>
              <a:rPr lang="lv-LV" sz="2800" b="1" dirty="0" smtClean="0"/>
              <a:t>Kā</a:t>
            </a:r>
            <a:r>
              <a:rPr lang="lv-LV" sz="2800" dirty="0" smtClean="0"/>
              <a:t> gan </a:t>
            </a:r>
            <a:r>
              <a:rPr lang="lv-LV" sz="2800" b="1" dirty="0" smtClean="0"/>
              <a:t>Kristus</a:t>
            </a:r>
            <a:r>
              <a:rPr lang="lv-LV" sz="2800" dirty="0" smtClean="0"/>
              <a:t> un Viņa </a:t>
            </a:r>
            <a:r>
              <a:rPr lang="lv-LV" sz="2800" b="1" dirty="0" smtClean="0"/>
              <a:t>evaņģēlija</a:t>
            </a:r>
            <a:r>
              <a:rPr lang="lv-LV" sz="2800" dirty="0" smtClean="0"/>
              <a:t> nestā </a:t>
            </a:r>
            <a:r>
              <a:rPr lang="lv-LV" sz="2800" b="1" dirty="0" smtClean="0"/>
              <a:t>vēsts</a:t>
            </a:r>
            <a:r>
              <a:rPr lang="lv-LV" sz="2800" dirty="0" smtClean="0"/>
              <a:t> ir citādāka par </a:t>
            </a:r>
            <a:r>
              <a:rPr lang="lv-LV" sz="2800" b="1" dirty="0" smtClean="0"/>
              <a:t>Mozus atnesto bausl</a:t>
            </a:r>
            <a:r>
              <a:rPr lang="lv-LV" sz="2800" b="1" dirty="0" smtClean="0"/>
              <a:t>ības vēsti?</a:t>
            </a:r>
          </a:p>
          <a:p>
            <a:pPr>
              <a:buFontTx/>
              <a:buChar char="•"/>
            </a:pPr>
            <a:r>
              <a:rPr lang="lv-LV" sz="2800" dirty="0" smtClean="0"/>
              <a:t>Tā laika baznīcā tika mācīts, ka </a:t>
            </a:r>
            <a:r>
              <a:rPr lang="lv-LV" sz="2800" b="1" dirty="0" smtClean="0"/>
              <a:t>Jēzus</a:t>
            </a:r>
            <a:r>
              <a:rPr lang="lv-LV" sz="2800" dirty="0" smtClean="0"/>
              <a:t> ir </a:t>
            </a:r>
            <a:r>
              <a:rPr lang="lv-LV" sz="2800" b="1" dirty="0" smtClean="0"/>
              <a:t>atnesis</a:t>
            </a:r>
            <a:r>
              <a:rPr lang="lv-LV" sz="2800" dirty="0" smtClean="0"/>
              <a:t> vēl </a:t>
            </a:r>
            <a:r>
              <a:rPr lang="lv-LV" sz="2800" b="1" dirty="0" smtClean="0"/>
              <a:t>pilnīgākus baušļus par Mozu</a:t>
            </a:r>
            <a:r>
              <a:rPr lang="lv-LV" sz="2800" dirty="0" smtClean="0"/>
              <a:t>. </a:t>
            </a:r>
          </a:p>
          <a:p>
            <a:pPr>
              <a:buFontTx/>
              <a:buChar char="•"/>
            </a:pPr>
            <a:r>
              <a:rPr lang="lv-LV" sz="2800" dirty="0" smtClean="0"/>
              <a:t>Šie </a:t>
            </a:r>
            <a:r>
              <a:rPr lang="lv-LV" sz="2800" b="1" dirty="0" smtClean="0"/>
              <a:t>baušļi</a:t>
            </a:r>
            <a:r>
              <a:rPr lang="lv-LV" sz="2800" dirty="0" smtClean="0"/>
              <a:t> ir tik </a:t>
            </a:r>
            <a:r>
              <a:rPr lang="lv-LV" sz="2800" b="1" dirty="0" smtClean="0"/>
              <a:t>grūti</a:t>
            </a:r>
            <a:r>
              <a:rPr lang="lv-LV" sz="2800" dirty="0" smtClean="0"/>
              <a:t> un </a:t>
            </a:r>
            <a:r>
              <a:rPr lang="lv-LV" sz="2800" b="1" dirty="0" smtClean="0"/>
              <a:t>smagi</a:t>
            </a:r>
            <a:r>
              <a:rPr lang="lv-LV" sz="2800" dirty="0" smtClean="0"/>
              <a:t>, ka tos </a:t>
            </a:r>
            <a:r>
              <a:rPr lang="lv-LV" sz="2800" b="1" dirty="0" smtClean="0"/>
              <a:t>neviens nevar izpildīt</a:t>
            </a:r>
            <a:r>
              <a:rPr lang="lv-LV" sz="2800" dirty="0" smtClean="0"/>
              <a:t>, </a:t>
            </a:r>
            <a:r>
              <a:rPr lang="lv-LV" sz="2800" b="1" dirty="0" smtClean="0"/>
              <a:t>kā</a:t>
            </a:r>
            <a:r>
              <a:rPr lang="lv-LV" sz="2800" dirty="0" smtClean="0"/>
              <a:t> gan tie </a:t>
            </a:r>
            <a:r>
              <a:rPr lang="lv-LV" sz="2800" b="1" dirty="0" smtClean="0"/>
              <a:t>var nest pestīšanu ikvienam</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6</a:t>
            </a:fld>
            <a:endParaRPr lang="lv-LV" smtClean="0"/>
          </a:p>
        </p:txBody>
      </p:sp>
      <p:pic>
        <p:nvPicPr>
          <p:cNvPr id="10242" name="Picture 2" descr="Attēlu rezultāti vaicājumam “Jesus Christ”"/>
          <p:cNvPicPr>
            <a:picLocks noChangeAspect="1" noChangeArrowheads="1"/>
          </p:cNvPicPr>
          <p:nvPr/>
        </p:nvPicPr>
        <p:blipFill>
          <a:blip r:embed="rId2"/>
          <a:srcRect l="36645"/>
          <a:stretch>
            <a:fillRect/>
          </a:stretch>
        </p:blipFill>
        <p:spPr bwMode="auto">
          <a:xfrm>
            <a:off x="6009514" y="1643050"/>
            <a:ext cx="2986860" cy="43577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17 Jo tajā atklājas Dieva taisnība no ticības uz ticību, kā rakstīts: no ticības taisnais dzīvos.</a:t>
            </a:r>
            <a:endParaRPr lang="lv-LV" sz="2800" i="1" dirty="0" smtClean="0"/>
          </a:p>
        </p:txBody>
      </p:sp>
      <p:sp>
        <p:nvSpPr>
          <p:cNvPr id="7" name="Rectangle 6"/>
          <p:cNvSpPr>
            <a:spLocks noChangeArrowheads="1"/>
          </p:cNvSpPr>
          <p:nvPr/>
        </p:nvSpPr>
        <p:spPr bwMode="auto">
          <a:xfrm>
            <a:off x="0" y="785794"/>
            <a:ext cx="6072198" cy="6124754"/>
          </a:xfrm>
          <a:prstGeom prst="rect">
            <a:avLst/>
          </a:prstGeom>
          <a:noFill/>
          <a:ln w="9525">
            <a:noFill/>
            <a:miter lim="800000"/>
            <a:headEnd/>
            <a:tailEnd/>
          </a:ln>
        </p:spPr>
        <p:txBody>
          <a:bodyPr wrap="square">
            <a:spAutoFit/>
          </a:bodyPr>
          <a:lstStyle/>
          <a:p>
            <a:pPr>
              <a:buFontTx/>
              <a:buChar char="•"/>
            </a:pPr>
            <a:r>
              <a:rPr lang="lv-LV" sz="2800" b="1" dirty="0" smtClean="0"/>
              <a:t>Kā</a:t>
            </a:r>
            <a:r>
              <a:rPr lang="lv-LV" sz="2800" dirty="0" smtClean="0"/>
              <a:t> gan </a:t>
            </a:r>
            <a:r>
              <a:rPr lang="lv-LV" sz="2800" b="1" dirty="0" smtClean="0"/>
              <a:t>taisnais</a:t>
            </a:r>
            <a:r>
              <a:rPr lang="lv-LV" sz="2800" dirty="0" smtClean="0"/>
              <a:t> var </a:t>
            </a:r>
            <a:r>
              <a:rPr lang="lv-LV" sz="2800" b="1" dirty="0" smtClean="0"/>
              <a:t>dzīvot no ticības</a:t>
            </a:r>
            <a:r>
              <a:rPr lang="lv-LV" sz="2800" dirty="0" smtClean="0"/>
              <a:t>?</a:t>
            </a:r>
            <a:endParaRPr lang="lv-LV" sz="2800" dirty="0"/>
          </a:p>
          <a:p>
            <a:pPr>
              <a:buFontTx/>
              <a:buChar char="•"/>
            </a:pPr>
            <a:r>
              <a:rPr lang="lv-LV" sz="2800" dirty="0" smtClean="0"/>
              <a:t>Ir taču </a:t>
            </a:r>
            <a:r>
              <a:rPr lang="lv-LV" sz="2800" b="1" dirty="0" smtClean="0"/>
              <a:t>tik daudz atkarīgs </a:t>
            </a:r>
            <a:r>
              <a:rPr lang="lv-LV" sz="2800" dirty="0" smtClean="0"/>
              <a:t>no </a:t>
            </a:r>
            <a:r>
              <a:rPr lang="lv-LV" sz="2800" b="1" dirty="0" smtClean="0"/>
              <a:t>mums</a:t>
            </a:r>
            <a:r>
              <a:rPr lang="lv-LV" sz="2800" dirty="0" smtClean="0"/>
              <a:t>, tā </a:t>
            </a:r>
            <a:r>
              <a:rPr lang="lv-LV" sz="2800" b="1" dirty="0" smtClean="0"/>
              <a:t>baušļu nasta ir tik smaga</a:t>
            </a:r>
            <a:r>
              <a:rPr lang="lv-LV" sz="2800" dirty="0" smtClean="0"/>
              <a:t>!</a:t>
            </a:r>
          </a:p>
          <a:p>
            <a:pPr>
              <a:buFontTx/>
              <a:buChar char="•"/>
            </a:pPr>
            <a:r>
              <a:rPr lang="lv-LV" sz="2800" b="1" dirty="0" smtClean="0"/>
              <a:t>Romas katoļu baznīca </a:t>
            </a:r>
            <a:r>
              <a:rPr lang="lv-LV" sz="2800" dirty="0" smtClean="0"/>
              <a:t>lika </a:t>
            </a:r>
            <a:r>
              <a:rPr lang="lv-LV" sz="2800" b="1" dirty="0" smtClean="0"/>
              <a:t>uzsvaru</a:t>
            </a:r>
            <a:r>
              <a:rPr lang="lv-LV" sz="2800" dirty="0" smtClean="0"/>
              <a:t> uz vārdu “</a:t>
            </a:r>
            <a:r>
              <a:rPr lang="lv-LV" sz="2800" b="1" dirty="0" smtClean="0"/>
              <a:t>taisnais</a:t>
            </a:r>
            <a:r>
              <a:rPr lang="lv-LV" sz="2800" dirty="0" smtClean="0"/>
              <a:t>” un kas </a:t>
            </a:r>
            <a:r>
              <a:rPr lang="lv-LV" sz="2800" b="1" dirty="0" smtClean="0"/>
              <a:t>taisnajam jādara</a:t>
            </a:r>
            <a:r>
              <a:rPr lang="lv-LV" sz="2800" dirty="0" smtClean="0"/>
              <a:t>.</a:t>
            </a:r>
          </a:p>
          <a:p>
            <a:pPr>
              <a:buFontTx/>
              <a:buChar char="•"/>
            </a:pPr>
            <a:r>
              <a:rPr lang="lv-LV" sz="2800" dirty="0" smtClean="0"/>
              <a:t>Bet šajā rakstu vietā </a:t>
            </a:r>
            <a:r>
              <a:rPr lang="lv-LV" sz="2800" b="1" dirty="0" smtClean="0"/>
              <a:t>uzsvars</a:t>
            </a:r>
            <a:r>
              <a:rPr lang="lv-LV" sz="2800" dirty="0" smtClean="0"/>
              <a:t> ir uz vārdu “</a:t>
            </a:r>
            <a:r>
              <a:rPr lang="lv-LV" sz="2800" b="1" dirty="0" smtClean="0"/>
              <a:t>ticība</a:t>
            </a:r>
            <a:r>
              <a:rPr lang="lv-LV" sz="2800" dirty="0" smtClean="0"/>
              <a:t>”, kas dāvā </a:t>
            </a:r>
            <a:r>
              <a:rPr lang="lv-LV" sz="2800" b="1" dirty="0" smtClean="0"/>
              <a:t>nevis manu taisnību</a:t>
            </a:r>
            <a:r>
              <a:rPr lang="lv-LV" sz="2800" dirty="0" smtClean="0"/>
              <a:t>, bet gan </a:t>
            </a:r>
            <a:r>
              <a:rPr lang="lv-LV" sz="2800" b="1" dirty="0" smtClean="0"/>
              <a:t>ticības taisnību = Kristus taisnību</a:t>
            </a:r>
            <a:r>
              <a:rPr lang="lv-LV" sz="2800" dirty="0" smtClean="0"/>
              <a:t>.</a:t>
            </a:r>
          </a:p>
          <a:p>
            <a:pPr>
              <a:buFontTx/>
              <a:buChar char="•"/>
            </a:pPr>
            <a:r>
              <a:rPr lang="lv-LV" sz="2800" b="1" dirty="0" smtClean="0"/>
              <a:t>Jēzus</a:t>
            </a:r>
            <a:r>
              <a:rPr lang="lv-LV" sz="2800" dirty="0" smtClean="0"/>
              <a:t> nāk </a:t>
            </a:r>
            <a:r>
              <a:rPr lang="lv-LV" sz="2800" b="1" dirty="0" smtClean="0"/>
              <a:t>nevis ar jaunu bauslību</a:t>
            </a:r>
            <a:r>
              <a:rPr lang="lv-LV" sz="2800" dirty="0" smtClean="0"/>
              <a:t>, bet gan ar </a:t>
            </a:r>
            <a:r>
              <a:rPr lang="lv-LV" sz="2800" b="1" dirty="0" err="1" smtClean="0"/>
              <a:t>Evaņgēliju</a:t>
            </a:r>
            <a:r>
              <a:rPr lang="lv-LV" sz="2800" dirty="0" smtClean="0"/>
              <a:t> !!!</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7</a:t>
            </a:fld>
            <a:endParaRPr lang="lv-LV" smtClean="0"/>
          </a:p>
        </p:txBody>
      </p:sp>
      <p:pic>
        <p:nvPicPr>
          <p:cNvPr id="9218" name="Picture 2" descr="Attēlu rezultāti vaicājumam “live in faith in Christ”"/>
          <p:cNvPicPr>
            <a:picLocks noChangeAspect="1" noChangeArrowheads="1"/>
          </p:cNvPicPr>
          <p:nvPr/>
        </p:nvPicPr>
        <p:blipFill>
          <a:blip r:embed="rId2" cstate="print"/>
          <a:srcRect l="26887" r="15094"/>
          <a:stretch>
            <a:fillRect/>
          </a:stretch>
        </p:blipFill>
        <p:spPr bwMode="auto">
          <a:xfrm>
            <a:off x="6000760" y="1285860"/>
            <a:ext cx="3143240" cy="42512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F9FDD384-95E6-40C5-ACBC-16763212E37B}" type="slidenum">
              <a:rPr lang="en-US"/>
              <a:pPr>
                <a:defRPr/>
              </a:pPr>
              <a:t>8</a:t>
            </a:fld>
            <a:endParaRPr lang="en-US"/>
          </a:p>
        </p:txBody>
      </p:sp>
      <p:sp>
        <p:nvSpPr>
          <p:cNvPr id="39938" name="Rectangle 2"/>
          <p:cNvSpPr>
            <a:spLocks noGrp="1" noChangeArrowheads="1"/>
          </p:cNvSpPr>
          <p:nvPr>
            <p:ph type="title"/>
          </p:nvPr>
        </p:nvSpPr>
        <p:spPr>
          <a:xfrm>
            <a:off x="0" y="0"/>
            <a:ext cx="9144000" cy="714375"/>
          </a:xfrm>
        </p:spPr>
        <p:txBody>
          <a:bodyPr/>
          <a:lstStyle/>
          <a:p>
            <a:pPr marL="762000" indent="-762000" eaLnBrk="1" hangingPunct="1">
              <a:defRPr/>
            </a:pPr>
            <a:r>
              <a:rPr lang="lv-LV" sz="3600" b="1" dirty="0" smtClean="0">
                <a:solidFill>
                  <a:schemeClr val="tx1"/>
                </a:solidFill>
              </a:rPr>
              <a:t>Kas ir taisnošana ticībā?</a:t>
            </a:r>
            <a:endParaRPr lang="en-US" sz="4000" dirty="0" smtClean="0">
              <a:solidFill>
                <a:schemeClr val="tx1"/>
              </a:solidFill>
            </a:endParaRPr>
          </a:p>
        </p:txBody>
      </p:sp>
      <p:pic>
        <p:nvPicPr>
          <p:cNvPr id="28674" name="Picture 2" descr="Attēlu rezultāti vaicājumam “snake of hospital”"/>
          <p:cNvPicPr>
            <a:picLocks noChangeAspect="1" noChangeArrowheads="1"/>
          </p:cNvPicPr>
          <p:nvPr/>
        </p:nvPicPr>
        <p:blipFill>
          <a:blip r:embed="rId2"/>
          <a:srcRect/>
          <a:stretch>
            <a:fillRect/>
          </a:stretch>
        </p:blipFill>
        <p:spPr bwMode="auto">
          <a:xfrm>
            <a:off x="214282" y="3643314"/>
            <a:ext cx="2975251" cy="2933698"/>
          </a:xfrm>
          <a:prstGeom prst="rect">
            <a:avLst/>
          </a:prstGeom>
          <a:noFill/>
        </p:spPr>
      </p:pic>
      <p:sp>
        <p:nvSpPr>
          <p:cNvPr id="9" name="Rectangle 5"/>
          <p:cNvSpPr>
            <a:spLocks noChangeArrowheads="1"/>
          </p:cNvSpPr>
          <p:nvPr/>
        </p:nvSpPr>
        <p:spPr bwMode="auto">
          <a:xfrm>
            <a:off x="0" y="571500"/>
            <a:ext cx="9144000" cy="3108543"/>
          </a:xfrm>
          <a:prstGeom prst="rect">
            <a:avLst/>
          </a:prstGeom>
          <a:noFill/>
          <a:ln w="9525">
            <a:noFill/>
            <a:miter lim="800000"/>
            <a:headEnd/>
            <a:tailEnd/>
          </a:ln>
          <a:effectLst/>
        </p:spPr>
        <p:txBody>
          <a:bodyPr>
            <a:spAutoFit/>
          </a:bodyPr>
          <a:lstStyle/>
          <a:p>
            <a:pPr algn="just" eaLnBrk="1" hangingPunct="1">
              <a:spcBef>
                <a:spcPts val="0"/>
              </a:spcBef>
              <a:buClr>
                <a:schemeClr val="tx1"/>
              </a:buClr>
              <a:buFont typeface="Arial" pitchFamily="34" charset="0"/>
              <a:buChar char="•"/>
              <a:defRPr/>
            </a:pPr>
            <a:r>
              <a:rPr lang="lv-LV" sz="2800" b="1" dirty="0" smtClean="0">
                <a:latin typeface="+mj-lt"/>
              </a:rPr>
              <a:t>Viduslaiku izpratne</a:t>
            </a:r>
            <a:r>
              <a:rPr lang="lv-LV" sz="2800" dirty="0" smtClean="0">
                <a:latin typeface="+mj-lt"/>
              </a:rPr>
              <a:t>, mēs esam </a:t>
            </a:r>
            <a:r>
              <a:rPr lang="lv-LV" sz="2800" b="1" dirty="0" smtClean="0">
                <a:latin typeface="+mj-lt"/>
              </a:rPr>
              <a:t>līki</a:t>
            </a:r>
            <a:r>
              <a:rPr lang="lv-LV" sz="2800" dirty="0" smtClean="0">
                <a:latin typeface="+mj-lt"/>
              </a:rPr>
              <a:t> un mums </a:t>
            </a:r>
            <a:r>
              <a:rPr lang="lv-LV" sz="2800" b="1" dirty="0" smtClean="0">
                <a:latin typeface="+mj-lt"/>
              </a:rPr>
              <a:t>vajadzīga iztaisnošana</a:t>
            </a:r>
            <a:r>
              <a:rPr lang="lv-LV" sz="2800" dirty="0" smtClean="0">
                <a:latin typeface="+mj-lt"/>
              </a:rPr>
              <a:t>, kas ir ilgs </a:t>
            </a:r>
            <a:r>
              <a:rPr lang="lv-LV" sz="2800" b="1" dirty="0" smtClean="0">
                <a:latin typeface="+mj-lt"/>
              </a:rPr>
              <a:t>process</a:t>
            </a:r>
            <a:r>
              <a:rPr lang="lv-LV" sz="2800" dirty="0" smtClean="0">
                <a:latin typeface="+mj-lt"/>
              </a:rPr>
              <a:t>.</a:t>
            </a:r>
          </a:p>
          <a:p>
            <a:pPr algn="just" eaLnBrk="1" hangingPunct="1">
              <a:spcBef>
                <a:spcPts val="0"/>
              </a:spcBef>
              <a:buClr>
                <a:schemeClr val="tx1"/>
              </a:buClr>
              <a:buFont typeface="Arial" pitchFamily="34" charset="0"/>
              <a:buChar char="•"/>
              <a:defRPr/>
            </a:pPr>
            <a:r>
              <a:rPr lang="lv-LV" sz="2800" dirty="0" smtClean="0">
                <a:latin typeface="+mj-lt"/>
              </a:rPr>
              <a:t>Bet šajā </a:t>
            </a:r>
            <a:r>
              <a:rPr lang="lv-LV" sz="2800" b="1" dirty="0" smtClean="0">
                <a:latin typeface="+mj-lt"/>
              </a:rPr>
              <a:t>rakstu vietā </a:t>
            </a:r>
            <a:r>
              <a:rPr lang="lv-LV" sz="2800" dirty="0" smtClean="0">
                <a:latin typeface="+mj-lt"/>
              </a:rPr>
              <a:t>nav runa par </a:t>
            </a:r>
            <a:r>
              <a:rPr lang="lv-LV" sz="2800" b="1" dirty="0" smtClean="0">
                <a:latin typeface="+mj-lt"/>
              </a:rPr>
              <a:t>iztaisnošanu</a:t>
            </a:r>
            <a:r>
              <a:rPr lang="lv-LV" sz="2800" dirty="0" smtClean="0">
                <a:latin typeface="+mj-lt"/>
              </a:rPr>
              <a:t>, bet gan </a:t>
            </a:r>
            <a:r>
              <a:rPr lang="lv-LV" sz="2800" b="1" dirty="0" smtClean="0">
                <a:latin typeface="+mj-lt"/>
              </a:rPr>
              <a:t>attaisnošanu</a:t>
            </a:r>
            <a:r>
              <a:rPr lang="lv-LV" sz="2800" dirty="0" smtClean="0">
                <a:latin typeface="+mj-lt"/>
              </a:rPr>
              <a:t>, kā </a:t>
            </a:r>
            <a:r>
              <a:rPr lang="lv-LV" sz="2800" b="1" dirty="0" smtClean="0">
                <a:latin typeface="+mj-lt"/>
              </a:rPr>
              <a:t>tiesas lēmumā</a:t>
            </a:r>
            <a:r>
              <a:rPr lang="lv-LV" sz="2800" dirty="0" smtClean="0">
                <a:latin typeface="+mj-lt"/>
              </a:rPr>
              <a:t>, kur tas ir viens </a:t>
            </a:r>
            <a:r>
              <a:rPr lang="lv-LV" sz="2800" b="1" dirty="0" smtClean="0">
                <a:latin typeface="+mj-lt"/>
              </a:rPr>
              <a:t>mirklis</a:t>
            </a:r>
            <a:r>
              <a:rPr lang="lv-LV" sz="2800" dirty="0" smtClean="0">
                <a:latin typeface="+mj-lt"/>
              </a:rPr>
              <a:t>, kad tev paziņo vai tu esi </a:t>
            </a:r>
            <a:r>
              <a:rPr lang="lv-LV" sz="2800" b="1" dirty="0" smtClean="0">
                <a:latin typeface="+mj-lt"/>
              </a:rPr>
              <a:t>attaisnots</a:t>
            </a:r>
            <a:r>
              <a:rPr lang="lv-LV" sz="2800" dirty="0" smtClean="0">
                <a:latin typeface="+mj-lt"/>
              </a:rPr>
              <a:t> vai </a:t>
            </a:r>
            <a:r>
              <a:rPr lang="lv-LV" sz="2800" b="1" dirty="0" smtClean="0">
                <a:latin typeface="+mj-lt"/>
              </a:rPr>
              <a:t>sodīts</a:t>
            </a:r>
            <a:r>
              <a:rPr lang="lv-LV" sz="2800" dirty="0" smtClean="0">
                <a:latin typeface="+mj-lt"/>
              </a:rPr>
              <a:t>.</a:t>
            </a:r>
          </a:p>
          <a:p>
            <a:pPr algn="just" eaLnBrk="1" hangingPunct="1">
              <a:spcBef>
                <a:spcPts val="0"/>
              </a:spcBef>
              <a:buClr>
                <a:schemeClr val="tx1"/>
              </a:buClr>
              <a:buFont typeface="Arial" pitchFamily="34" charset="0"/>
              <a:buChar char="•"/>
              <a:defRPr/>
            </a:pPr>
            <a:r>
              <a:rPr lang="lv-LV" sz="2800" b="1" dirty="0" smtClean="0">
                <a:latin typeface="+mj-lt"/>
              </a:rPr>
              <a:t>Attaisnošana</a:t>
            </a:r>
            <a:r>
              <a:rPr lang="lv-LV" sz="2800" dirty="0" smtClean="0">
                <a:latin typeface="+mj-lt"/>
              </a:rPr>
              <a:t> nav </a:t>
            </a:r>
            <a:r>
              <a:rPr lang="lv-LV" sz="2800" b="1" dirty="0" smtClean="0">
                <a:latin typeface="+mj-lt"/>
              </a:rPr>
              <a:t>atkarīga</a:t>
            </a:r>
            <a:r>
              <a:rPr lang="lv-LV" sz="2800" dirty="0" smtClean="0">
                <a:latin typeface="+mj-lt"/>
              </a:rPr>
              <a:t> no mums, bet gan no Kristus un Viņa upura Golgātā!</a:t>
            </a:r>
            <a:endParaRPr lang="lv-LV" sz="2800" dirty="0">
              <a:latin typeface="+mj-lt"/>
            </a:endParaRPr>
          </a:p>
        </p:txBody>
      </p:sp>
      <p:pic>
        <p:nvPicPr>
          <p:cNvPr id="28676" name="Picture 4" descr="Attēlu rezultāti vaicājumam “judge hammer”"/>
          <p:cNvPicPr>
            <a:picLocks noChangeAspect="1" noChangeArrowheads="1"/>
          </p:cNvPicPr>
          <p:nvPr/>
        </p:nvPicPr>
        <p:blipFill>
          <a:blip r:embed="rId3"/>
          <a:srcRect/>
          <a:stretch>
            <a:fillRect/>
          </a:stretch>
        </p:blipFill>
        <p:spPr bwMode="auto">
          <a:xfrm>
            <a:off x="4572000" y="3429000"/>
            <a:ext cx="4129085" cy="3094623"/>
          </a:xfrm>
          <a:prstGeom prst="rect">
            <a:avLst/>
          </a:prstGeom>
          <a:ln>
            <a:noFill/>
          </a:ln>
          <a:effectLst>
            <a:softEdge rad="112500"/>
          </a:effectLst>
        </p:spPr>
      </p:pic>
      <p:cxnSp>
        <p:nvCxnSpPr>
          <p:cNvPr id="14" name="Straight Connector 13"/>
          <p:cNvCxnSpPr/>
          <p:nvPr/>
        </p:nvCxnSpPr>
        <p:spPr>
          <a:xfrm>
            <a:off x="285720" y="3857628"/>
            <a:ext cx="3286148" cy="2571768"/>
          </a:xfrm>
          <a:prstGeom prst="line">
            <a:avLst/>
          </a:prstGeom>
          <a:ln w="165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8678" name="Picture 6" descr="Attēlu rezultāti vaicājumam “Jesus cross”"/>
          <p:cNvPicPr>
            <a:picLocks noChangeAspect="1" noChangeArrowheads="1"/>
          </p:cNvPicPr>
          <p:nvPr/>
        </p:nvPicPr>
        <p:blipFill>
          <a:blip r:embed="rId4"/>
          <a:srcRect/>
          <a:stretch>
            <a:fillRect/>
          </a:stretch>
        </p:blipFill>
        <p:spPr bwMode="auto">
          <a:xfrm>
            <a:off x="4500562" y="3495674"/>
            <a:ext cx="4486275" cy="336232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28674"/>
                                        </p:tgtEl>
                                        <p:attrNameLst>
                                          <p:attrName>style.visibility</p:attrName>
                                        </p:attrNameLst>
                                      </p:cBhvr>
                                      <p:to>
                                        <p:strVal val="visible"/>
                                      </p:to>
                                    </p:set>
                                    <p:animEffect transition="in" filter="fade">
                                      <p:cBhvr>
                                        <p:cTn id="26" dur="2000"/>
                                        <p:tgtEl>
                                          <p:spTgt spid="28674"/>
                                        </p:tgtEl>
                                      </p:cBhvr>
                                    </p:animEffect>
                                  </p:childTnLst>
                                </p:cTn>
                              </p:par>
                            </p:childTnLst>
                          </p:cTn>
                        </p:par>
                        <p:par>
                          <p:cTn id="27" fill="hold">
                            <p:stCondLst>
                              <p:cond delay="4500"/>
                            </p:stCondLst>
                            <p:childTnLst>
                              <p:par>
                                <p:cTn id="28" presetID="2" presetClass="entr" presetSubtype="4" fill="hold" nodeType="after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additive="base">
                                        <p:cTn id="3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8678"/>
                                        </p:tgtEl>
                                        <p:attrNameLst>
                                          <p:attrName>style.visibility</p:attrName>
                                        </p:attrNameLst>
                                      </p:cBhvr>
                                      <p:to>
                                        <p:strVal val="visible"/>
                                      </p:to>
                                    </p:set>
                                    <p:animEffect transition="in" filter="fade">
                                      <p:cBhvr>
                                        <p:cTn id="36" dur="2000"/>
                                        <p:tgtEl>
                                          <p:spTgt spid="28678"/>
                                        </p:tgtEl>
                                      </p:cBhvr>
                                    </p:animEffect>
                                  </p:childTnLst>
                                </p:cTn>
                              </p:par>
                            </p:childTnLst>
                          </p:cTn>
                        </p:par>
                        <p:par>
                          <p:cTn id="37" fill="hold">
                            <p:stCondLst>
                              <p:cond delay="2000"/>
                            </p:stCondLst>
                            <p:childTnLst>
                              <p:par>
                                <p:cTn id="38" presetID="2" presetClass="entr" presetSubtype="4" fill="hold" nodeType="after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 calcmode="lin" valueType="num">
                                      <p:cBhvr additive="base">
                                        <p:cTn id="40"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F9FDD384-95E6-40C5-ACBC-16763212E37B}" type="slidenum">
              <a:rPr lang="en-US"/>
              <a:pPr>
                <a:defRPr/>
              </a:pPr>
              <a:t>9</a:t>
            </a:fld>
            <a:endParaRPr lang="en-US"/>
          </a:p>
        </p:txBody>
      </p:sp>
      <p:sp>
        <p:nvSpPr>
          <p:cNvPr id="39938" name="Rectangle 2"/>
          <p:cNvSpPr>
            <a:spLocks noGrp="1" noChangeArrowheads="1"/>
          </p:cNvSpPr>
          <p:nvPr>
            <p:ph type="title"/>
          </p:nvPr>
        </p:nvSpPr>
        <p:spPr>
          <a:xfrm>
            <a:off x="0" y="0"/>
            <a:ext cx="9144000" cy="714375"/>
          </a:xfrm>
        </p:spPr>
        <p:txBody>
          <a:bodyPr/>
          <a:lstStyle/>
          <a:p>
            <a:pPr marL="762000" indent="-762000" eaLnBrk="1" hangingPunct="1">
              <a:defRPr/>
            </a:pPr>
            <a:r>
              <a:rPr lang="lv-LV" sz="3600" b="1" dirty="0" smtClean="0">
                <a:solidFill>
                  <a:schemeClr val="tx1"/>
                </a:solidFill>
              </a:rPr>
              <a:t>Attaisnošana ticībā</a:t>
            </a:r>
            <a:endParaRPr lang="en-US" sz="4000" dirty="0" smtClean="0">
              <a:solidFill>
                <a:schemeClr val="tx1"/>
              </a:solidFill>
            </a:endParaRPr>
          </a:p>
        </p:txBody>
      </p:sp>
      <p:pic>
        <p:nvPicPr>
          <p:cNvPr id="39940" name="Picture 4"/>
          <p:cNvPicPr>
            <a:picLocks noChangeAspect="1" noChangeArrowheads="1"/>
          </p:cNvPicPr>
          <p:nvPr/>
        </p:nvPicPr>
        <p:blipFill>
          <a:blip r:embed="rId2" cstate="print"/>
          <a:srcRect/>
          <a:stretch>
            <a:fillRect/>
          </a:stretch>
        </p:blipFill>
        <p:spPr bwMode="auto">
          <a:xfrm>
            <a:off x="0" y="1857340"/>
            <a:ext cx="7286676" cy="5000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5"/>
          <p:cNvSpPr>
            <a:spLocks noChangeArrowheads="1"/>
          </p:cNvSpPr>
          <p:nvPr/>
        </p:nvSpPr>
        <p:spPr bwMode="auto">
          <a:xfrm>
            <a:off x="0" y="571500"/>
            <a:ext cx="9144000" cy="1292225"/>
          </a:xfrm>
          <a:prstGeom prst="rect">
            <a:avLst/>
          </a:prstGeom>
          <a:noFill/>
          <a:ln w="9525">
            <a:noFill/>
            <a:miter lim="800000"/>
            <a:headEnd/>
            <a:tailEnd/>
          </a:ln>
          <a:effectLst/>
        </p:spPr>
        <p:txBody>
          <a:bodyPr>
            <a:spAutoFit/>
          </a:bodyPr>
          <a:lstStyle/>
          <a:p>
            <a:pPr algn="just" eaLnBrk="1" hangingPunct="1">
              <a:spcBef>
                <a:spcPts val="0"/>
              </a:spcBef>
              <a:buClr>
                <a:schemeClr val="tx1"/>
              </a:buClr>
              <a:defRPr/>
            </a:pPr>
            <a:r>
              <a:rPr lang="lv-LV" sz="2600" dirty="0">
                <a:latin typeface="+mj-lt"/>
              </a:rPr>
              <a:t>“</a:t>
            </a:r>
            <a:r>
              <a:rPr lang="lv-LV" sz="2600" i="1" dirty="0">
                <a:latin typeface="+mj-lt"/>
              </a:rPr>
              <a:t>Un, kā </a:t>
            </a:r>
            <a:r>
              <a:rPr lang="lv-LV" sz="2600" b="1" i="1" dirty="0">
                <a:latin typeface="+mj-lt"/>
              </a:rPr>
              <a:t>cilvēkiem nolemts vienreiz mirt</a:t>
            </a:r>
            <a:r>
              <a:rPr lang="lv-LV" sz="2600" i="1" dirty="0">
                <a:latin typeface="+mj-lt"/>
              </a:rPr>
              <a:t>, bet </a:t>
            </a:r>
            <a:r>
              <a:rPr lang="lv-LV" sz="2600" b="1" i="1" dirty="0">
                <a:latin typeface="+mj-lt"/>
              </a:rPr>
              <a:t>pēc tam tiesa</a:t>
            </a:r>
            <a:r>
              <a:rPr lang="lv-LV" sz="2600" i="1" dirty="0">
                <a:latin typeface="+mj-lt"/>
              </a:rPr>
              <a:t>, tā arī </a:t>
            </a:r>
            <a:r>
              <a:rPr lang="lv-LV" sz="2600" b="1" i="1" dirty="0">
                <a:latin typeface="+mj-lt"/>
              </a:rPr>
              <a:t>Kristus</a:t>
            </a:r>
            <a:r>
              <a:rPr lang="lv-LV" sz="2600" i="1" dirty="0">
                <a:latin typeface="+mj-lt"/>
              </a:rPr>
              <a:t>, </a:t>
            </a:r>
            <a:r>
              <a:rPr lang="lv-LV" sz="2600" b="1" i="1" dirty="0">
                <a:latin typeface="+mj-lt"/>
              </a:rPr>
              <a:t>vienreiz upurēts </a:t>
            </a:r>
            <a:r>
              <a:rPr lang="lv-LV" sz="2600" i="1" dirty="0">
                <a:latin typeface="+mj-lt"/>
              </a:rPr>
              <a:t>daudzu </a:t>
            </a:r>
            <a:r>
              <a:rPr lang="lv-LV" sz="2600" b="1" i="1" dirty="0">
                <a:latin typeface="+mj-lt"/>
              </a:rPr>
              <a:t>cilvēku grēkus atņemt </a:t>
            </a:r>
            <a:r>
              <a:rPr lang="lv-LV" sz="2600" i="1" dirty="0">
                <a:latin typeface="+mj-lt"/>
              </a:rPr>
              <a:t>neatkarīgi no grēka.</a:t>
            </a:r>
            <a:r>
              <a:rPr lang="lv-LV" sz="2600" dirty="0">
                <a:latin typeface="+mj-lt"/>
              </a:rPr>
              <a:t>” </a:t>
            </a:r>
            <a:r>
              <a:rPr lang="lv-LV" sz="2400" dirty="0">
                <a:latin typeface="+mj-lt"/>
              </a:rPr>
              <a:t>(Ebr.9:27-28)</a:t>
            </a:r>
            <a:endParaRPr lang="lv-LV" sz="3000" dirty="0">
              <a:latin typeface="+mj-lt"/>
            </a:endParaRPr>
          </a:p>
        </p:txBody>
      </p:sp>
      <p:pic>
        <p:nvPicPr>
          <p:cNvPr id="18440" name="Picture 8" descr="http://c69282.r82.cf3.rackcdn.com/IMG_0917.jpg"/>
          <p:cNvPicPr>
            <a:picLocks noChangeAspect="1" noChangeArrowheads="1"/>
          </p:cNvPicPr>
          <p:nvPr/>
        </p:nvPicPr>
        <p:blipFill>
          <a:blip r:embed="rId3" cstate="print"/>
          <a:srcRect t="17010" b="13061"/>
          <a:stretch>
            <a:fillRect/>
          </a:stretch>
        </p:blipFill>
        <p:spPr bwMode="auto">
          <a:xfrm>
            <a:off x="6610350" y="3429000"/>
            <a:ext cx="2533650" cy="2664296"/>
          </a:xfrm>
          <a:prstGeom prst="rect">
            <a:avLst/>
          </a:prstGeom>
          <a:ln>
            <a:noFill/>
          </a:ln>
          <a:effectLst>
            <a:softEdge rad="112500"/>
          </a:effectLst>
        </p:spPr>
      </p:pic>
      <p:sp>
        <p:nvSpPr>
          <p:cNvPr id="8" name="Rectangle 7"/>
          <p:cNvSpPr>
            <a:spLocks noChangeArrowheads="1"/>
          </p:cNvSpPr>
          <p:nvPr/>
        </p:nvSpPr>
        <p:spPr bwMode="auto">
          <a:xfrm>
            <a:off x="5076825" y="5157788"/>
            <a:ext cx="2011363" cy="830262"/>
          </a:xfrm>
          <a:prstGeom prst="rect">
            <a:avLst/>
          </a:prstGeom>
          <a:noFill/>
          <a:ln w="9525">
            <a:noFill/>
            <a:miter lim="800000"/>
            <a:headEnd/>
            <a:tailEnd/>
          </a:ln>
        </p:spPr>
        <p:txBody>
          <a:bodyPr>
            <a:spAutoFit/>
          </a:bodyPr>
          <a:lstStyle/>
          <a:p>
            <a:pPr algn="ctr"/>
            <a:r>
              <a:rPr lang="lv-LV" sz="2400" b="1">
                <a:solidFill>
                  <a:srgbClr val="000000"/>
                </a:solidFill>
              </a:rPr>
              <a:t>Ticība, kā roka -&gt;</a:t>
            </a:r>
            <a:endParaRPr lang="en-US" sz="2400" b="1" u="sng">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499"/>
                                          </p:stCondLst>
                                        </p:cTn>
                                        <p:tgtEl>
                                          <p:spTgt spid="39940"/>
                                        </p:tgtEl>
                                        <p:attrNameLst>
                                          <p:attrName>style.visibility</p:attrName>
                                        </p:attrNameLst>
                                      </p:cBhvr>
                                      <p:to>
                                        <p:strVal val="visible"/>
                                      </p:to>
                                    </p:se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18440"/>
                                        </p:tgtEl>
                                        <p:attrNameLst>
                                          <p:attrName>style.visibility</p:attrName>
                                        </p:attrNameLst>
                                      </p:cBhvr>
                                      <p:to>
                                        <p:strVal val="visible"/>
                                      </p:to>
                                    </p:set>
                                    <p:animEffect transition="in" filter="fade">
                                      <p:cBhvr>
                                        <p:cTn id="23" dur="20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7" grpId="0" autoUpdateAnimBg="0"/>
      <p:bldP spid="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884</Words>
  <Application>Microsoft Office PowerPoint</Application>
  <PresentationFormat>On-screen Show (4:3)</PresentationFormat>
  <Paragraphs>75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Rom.1:13-17 No ticības taisnais dzīvos</vt:lpstr>
      <vt:lpstr>Rom.1:13-17 No ticības taisnais dzīvos</vt:lpstr>
      <vt:lpstr>Reformācija 1517.g. 31.okt.</vt:lpstr>
      <vt:lpstr>Luters un Pāvils</vt:lpstr>
      <vt:lpstr>Reformācija</vt:lpstr>
      <vt:lpstr>Slide 6</vt:lpstr>
      <vt:lpstr>Slide 7</vt:lpstr>
      <vt:lpstr>Kas ir taisnošana ticībā?</vt:lpstr>
      <vt:lpstr>Attaisnošana ticībā</vt:lpstr>
      <vt:lpstr>Kas ir Evaņģēlijs? </vt:lpstr>
      <vt:lpstr>Debesu vārti</vt:lpstr>
      <vt:lpstr>Vai ar labajiem var izpelnīties glābšanu? - NĒ</vt:lpstr>
      <vt:lpstr>Slide 13</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86</cp:revision>
  <dcterms:created xsi:type="dcterms:W3CDTF">2010-10-07T14:46:11Z</dcterms:created>
  <dcterms:modified xsi:type="dcterms:W3CDTF">2018-10-27T17:43:12Z</dcterms:modified>
</cp:coreProperties>
</file>