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27" r:id="rId2"/>
    <p:sldId id="299" r:id="rId3"/>
    <p:sldId id="300" r:id="rId4"/>
    <p:sldId id="329" r:id="rId5"/>
    <p:sldId id="331" r:id="rId6"/>
    <p:sldId id="332" r:id="rId7"/>
    <p:sldId id="333" r:id="rId8"/>
    <p:sldId id="337" r:id="rId9"/>
    <p:sldId id="301" r:id="rId10"/>
    <p:sldId id="335" r:id="rId11"/>
    <p:sldId id="334" r:id="rId12"/>
    <p:sldId id="336" r:id="rId13"/>
    <p:sldId id="302" r:id="rId14"/>
    <p:sldId id="303" r:id="rId15"/>
    <p:sldId id="330" r:id="rId16"/>
    <p:sldId id="328"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66" d="100"/>
          <a:sy n="66" d="100"/>
        </p:scale>
        <p:origin x="-1506"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3/21/2022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dirty="0" smtClean="0"/>
              <a:t>Mt.12:22-30 </a:t>
            </a:r>
            <a:r>
              <a:rPr lang="lv-LV" b="1" dirty="0" smtClean="0"/>
              <a:t>Meli</a:t>
            </a:r>
            <a:r>
              <a:rPr lang="lv-LV" b="1" dirty="0" smtClean="0"/>
              <a:t> </a:t>
            </a:r>
            <a:r>
              <a:rPr lang="lv-LV" b="1" dirty="0" smtClean="0"/>
              <a:t>un </a:t>
            </a:r>
            <a:r>
              <a:rPr lang="lv-LV" b="1" dirty="0" smtClean="0"/>
              <a:t>Melu </a:t>
            </a:r>
            <a:r>
              <a:rPr lang="lv-LV" b="1" dirty="0" smtClean="0"/>
              <a:t>tēvs</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20.mar.2022.</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6796DC64-8DCB-48CB-9E81-585558D703A9}" type="slidenum">
              <a:rPr lang="lv-LV" smtClean="0"/>
              <a:pPr/>
              <a:t>1</a:t>
            </a:fld>
            <a:endParaRPr lang="lv-LV" smtClean="0"/>
          </a:p>
        </p:txBody>
      </p:sp>
      <p:pic>
        <p:nvPicPr>
          <p:cNvPr id="4098" name="Picture 2" descr="Telling lies is a sign of your child's healthy mental development, research  suggests | Parenting News,The Indian Express"/>
          <p:cNvPicPr>
            <a:picLocks noChangeAspect="1" noChangeArrowheads="1"/>
          </p:cNvPicPr>
          <p:nvPr/>
        </p:nvPicPr>
        <p:blipFill>
          <a:blip r:embed="rId3" cstate="print"/>
          <a:srcRect/>
          <a:stretch>
            <a:fillRect/>
          </a:stretch>
        </p:blipFill>
        <p:spPr bwMode="auto">
          <a:xfrm>
            <a:off x="107504" y="1196752"/>
            <a:ext cx="8936329" cy="49685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92696"/>
            <a:ext cx="9467850" cy="1081088"/>
          </a:xfrm>
        </p:spPr>
        <p:txBody>
          <a:bodyPr/>
          <a:lstStyle/>
          <a:p>
            <a:pPr algn="ctr">
              <a:lnSpc>
                <a:spcPct val="90000"/>
              </a:lnSpc>
              <a:buFontTx/>
              <a:buNone/>
            </a:pPr>
            <a:r>
              <a:rPr lang="lv-LV" i="1" dirty="0" smtClean="0"/>
              <a:t>   </a:t>
            </a:r>
            <a:r>
              <a:rPr lang="sv-SE" i="1" dirty="0" smtClean="0"/>
              <a:t>Pilāts Viņam saka: "Kas ir patiesība?“</a:t>
            </a:r>
            <a:r>
              <a:rPr lang="lv-LV" i="1" dirty="0" smtClean="0"/>
              <a:t> (Jņ.18:38)</a:t>
            </a:r>
            <a:endParaRPr lang="sv-SE" i="1" dirty="0" smtClean="0"/>
          </a:p>
        </p:txBody>
      </p:sp>
      <p:pic>
        <p:nvPicPr>
          <p:cNvPr id="4101" name="Picture 5" descr="http://picturesofjesus4you.com/images/jesus_before_pilate_jekel.jpg"/>
          <p:cNvPicPr>
            <a:picLocks noChangeAspect="1" noChangeArrowheads="1"/>
          </p:cNvPicPr>
          <p:nvPr/>
        </p:nvPicPr>
        <p:blipFill>
          <a:blip r:embed="rId2" cstate="print"/>
          <a:srcRect/>
          <a:stretch>
            <a:fillRect/>
          </a:stretch>
        </p:blipFill>
        <p:spPr bwMode="auto">
          <a:xfrm>
            <a:off x="395536" y="1412776"/>
            <a:ext cx="8388424" cy="5143504"/>
          </a:xfrm>
          <a:prstGeom prst="rect">
            <a:avLst/>
          </a:prstGeom>
          <a:ln>
            <a:noFill/>
          </a:ln>
          <a:effectLst>
            <a:softEdge rad="112500"/>
          </a:effectLst>
        </p:spPr>
      </p:pic>
      <p:sp>
        <p:nvSpPr>
          <p:cNvPr id="5"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ir patiesība?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2000"/>
                                        <p:tgtEl>
                                          <p:spTgt spid="4101"/>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pPr eaLnBrk="1" hangingPunct="1"/>
            <a:r>
              <a:rPr lang="lv-LV" sz="7200" smtClean="0"/>
              <a:t>Jņ.14:6</a:t>
            </a:r>
          </a:p>
        </p:txBody>
      </p:sp>
      <p:sp>
        <p:nvSpPr>
          <p:cNvPr id="8195" name="Rectangle 3"/>
          <p:cNvSpPr>
            <a:spLocks noGrp="1" noChangeArrowheads="1"/>
          </p:cNvSpPr>
          <p:nvPr>
            <p:ph type="body" idx="4294967295"/>
          </p:nvPr>
        </p:nvSpPr>
        <p:spPr>
          <a:xfrm>
            <a:off x="0" y="1628775"/>
            <a:ext cx="6215063" cy="4525963"/>
          </a:xfrm>
        </p:spPr>
        <p:txBody>
          <a:bodyPr/>
          <a:lstStyle/>
          <a:p>
            <a:pPr eaLnBrk="1" hangingPunct="1">
              <a:buFont typeface="Wingdings" pitchFamily="2" charset="2"/>
              <a:buNone/>
            </a:pPr>
            <a:r>
              <a:rPr lang="lv-LV" sz="3400" smtClean="0"/>
              <a:t>Jēzus sacīja: “</a:t>
            </a:r>
            <a:r>
              <a:rPr lang="lv-LV" sz="3400" i="1" smtClean="0"/>
              <a:t>Es esmu  </a:t>
            </a:r>
          </a:p>
          <a:p>
            <a:pPr eaLnBrk="1" hangingPunct="1">
              <a:buFont typeface="Wingdings" pitchFamily="2" charset="2"/>
              <a:buNone/>
            </a:pPr>
            <a:r>
              <a:rPr lang="lv-LV" sz="5600" i="1" smtClean="0"/>
              <a:t>Ceļš, </a:t>
            </a:r>
          </a:p>
          <a:p>
            <a:pPr eaLnBrk="1" hangingPunct="1">
              <a:buFont typeface="Wingdings" pitchFamily="2" charset="2"/>
              <a:buNone/>
            </a:pPr>
            <a:r>
              <a:rPr lang="lv-LV" sz="5600" i="1" smtClean="0"/>
              <a:t>Patiesība</a:t>
            </a:r>
          </a:p>
          <a:p>
            <a:pPr eaLnBrk="1" hangingPunct="1">
              <a:buFont typeface="Wingdings" pitchFamily="2" charset="2"/>
              <a:buNone/>
            </a:pPr>
            <a:r>
              <a:rPr lang="lv-LV" sz="5600" i="1" smtClean="0"/>
              <a:t>un Dzīvība</a:t>
            </a:r>
            <a:r>
              <a:rPr lang="lv-LV" sz="5600" smtClean="0"/>
              <a:t>.” </a:t>
            </a:r>
          </a:p>
          <a:p>
            <a:pPr eaLnBrk="1" hangingPunct="1">
              <a:buFont typeface="Wingdings" pitchFamily="2" charset="2"/>
              <a:buNone/>
            </a:pPr>
            <a:r>
              <a:rPr lang="lv-LV" sz="3400" smtClean="0"/>
              <a:t>neviens netiek pie Tēva</a:t>
            </a:r>
          </a:p>
          <a:p>
            <a:pPr eaLnBrk="1" hangingPunct="1">
              <a:buFont typeface="Wingdings" pitchFamily="2" charset="2"/>
              <a:buNone/>
            </a:pPr>
            <a:r>
              <a:rPr lang="lv-LV" sz="3400" smtClean="0"/>
              <a:t> kā vien caur Mani.</a:t>
            </a:r>
          </a:p>
          <a:p>
            <a:pPr eaLnBrk="1" hangingPunct="1">
              <a:buFont typeface="Wingdings" pitchFamily="2" charset="2"/>
              <a:buNone/>
            </a:pPr>
            <a:endParaRPr lang="lv-LV" sz="3400" smtClean="0"/>
          </a:p>
        </p:txBody>
      </p:sp>
      <p:pic>
        <p:nvPicPr>
          <p:cNvPr id="8197" name="Picture 5"/>
          <p:cNvPicPr>
            <a:picLocks noChangeAspect="1" noChangeArrowheads="1"/>
          </p:cNvPicPr>
          <p:nvPr/>
        </p:nvPicPr>
        <p:blipFill>
          <a:blip r:embed="rId2" cstate="print"/>
          <a:srcRect/>
          <a:stretch>
            <a:fillRect/>
          </a:stretch>
        </p:blipFill>
        <p:spPr bwMode="auto">
          <a:xfrm>
            <a:off x="3500430" y="2428868"/>
            <a:ext cx="2524126" cy="1809750"/>
          </a:xfrm>
          <a:prstGeom prst="rect">
            <a:avLst/>
          </a:prstGeom>
          <a:ln>
            <a:noFill/>
          </a:ln>
          <a:effectLst>
            <a:softEdge rad="112500"/>
          </a:effectLst>
        </p:spPr>
      </p:pic>
      <p:pic>
        <p:nvPicPr>
          <p:cNvPr id="8199" name="Picture 7"/>
          <p:cNvPicPr>
            <a:picLocks noChangeAspect="1" noChangeArrowheads="1"/>
          </p:cNvPicPr>
          <p:nvPr/>
        </p:nvPicPr>
        <p:blipFill>
          <a:blip r:embed="rId3" cstate="print"/>
          <a:srcRect/>
          <a:stretch>
            <a:fillRect/>
          </a:stretch>
        </p:blipFill>
        <p:spPr bwMode="auto">
          <a:xfrm>
            <a:off x="6429388" y="4357694"/>
            <a:ext cx="2466975" cy="1857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439" name="AutoShape 8" descr="http://upload.wikimedia.org/wikipedia/commons/c/c6/T-shirt_%28White%29.svg"/>
          <p:cNvSpPr>
            <a:spLocks noChangeAspect="1" noChangeArrowheads="1"/>
          </p:cNvSpPr>
          <p:nvPr/>
        </p:nvSpPr>
        <p:spPr bwMode="auto">
          <a:xfrm>
            <a:off x="155575" y="-1790700"/>
            <a:ext cx="4714875" cy="3743325"/>
          </a:xfrm>
          <a:prstGeom prst="rect">
            <a:avLst/>
          </a:prstGeom>
          <a:noFill/>
          <a:ln w="9525">
            <a:noFill/>
            <a:miter lim="800000"/>
            <a:headEnd/>
            <a:tailEnd/>
          </a:ln>
        </p:spPr>
        <p:txBody>
          <a:bodyPr/>
          <a:lstStyle/>
          <a:p>
            <a:endParaRPr lang="en-US"/>
          </a:p>
        </p:txBody>
      </p:sp>
      <p:sp>
        <p:nvSpPr>
          <p:cNvPr id="18440" name="AutoShape 10" descr="http://upload.wikimedia.org/wikipedia/commons/c/c6/T-shirt_%28White%29.svg"/>
          <p:cNvSpPr>
            <a:spLocks noChangeAspect="1" noChangeArrowheads="1"/>
          </p:cNvSpPr>
          <p:nvPr/>
        </p:nvSpPr>
        <p:spPr bwMode="auto">
          <a:xfrm>
            <a:off x="155575" y="-1790700"/>
            <a:ext cx="4714875" cy="3743325"/>
          </a:xfrm>
          <a:prstGeom prst="rect">
            <a:avLst/>
          </a:prstGeom>
          <a:noFill/>
          <a:ln w="9525">
            <a:noFill/>
            <a:miter lim="800000"/>
            <a:headEnd/>
            <a:tailEnd/>
          </a:ln>
        </p:spPr>
        <p:txBody>
          <a:bodyPr/>
          <a:lstStyle/>
          <a:p>
            <a:endParaRPr lang="en-US"/>
          </a:p>
        </p:txBody>
      </p:sp>
      <p:sp>
        <p:nvSpPr>
          <p:cNvPr id="18441" name="AutoShape 12" descr="http://upload.wikimedia.org/wikipedia/commons/c/c6/T-shirt_%28White%29.svg"/>
          <p:cNvSpPr>
            <a:spLocks noChangeAspect="1" noChangeArrowheads="1"/>
          </p:cNvSpPr>
          <p:nvPr/>
        </p:nvSpPr>
        <p:spPr bwMode="auto">
          <a:xfrm>
            <a:off x="155575" y="-1790700"/>
            <a:ext cx="4714875" cy="3743325"/>
          </a:xfrm>
          <a:prstGeom prst="rect">
            <a:avLst/>
          </a:prstGeom>
          <a:noFill/>
          <a:ln w="9525">
            <a:noFill/>
            <a:miter lim="800000"/>
            <a:headEnd/>
            <a:tailEnd/>
          </a:ln>
        </p:spPr>
        <p:txBody>
          <a:bodyPr/>
          <a:lstStyle/>
          <a:p>
            <a:endParaRPr lang="en-US"/>
          </a:p>
        </p:txBody>
      </p:sp>
      <p:pic>
        <p:nvPicPr>
          <p:cNvPr id="12" name="Picture 4" descr="BIBLE016"/>
          <p:cNvPicPr>
            <a:picLocks noChangeAspect="1" noChangeArrowheads="1"/>
          </p:cNvPicPr>
          <p:nvPr/>
        </p:nvPicPr>
        <p:blipFill>
          <a:blip r:embed="rId4" cstate="print"/>
          <a:srcRect/>
          <a:stretch>
            <a:fillRect/>
          </a:stretch>
        </p:blipFill>
        <p:spPr bwMode="auto">
          <a:xfrm>
            <a:off x="4143375" y="4687888"/>
            <a:ext cx="1817688" cy="2170112"/>
          </a:xfrm>
          <a:prstGeom prst="rect">
            <a:avLst/>
          </a:prstGeom>
          <a:noFill/>
          <a:ln w="9525">
            <a:noFill/>
            <a:miter lim="800000"/>
            <a:headEnd/>
            <a:tailEnd/>
          </a:ln>
        </p:spPr>
      </p:pic>
      <p:pic>
        <p:nvPicPr>
          <p:cNvPr id="26626" name="Picture 2" descr="Patiesība - VĀRDS VIETĀ"/>
          <p:cNvPicPr>
            <a:picLocks noChangeAspect="1" noChangeArrowheads="1"/>
          </p:cNvPicPr>
          <p:nvPr/>
        </p:nvPicPr>
        <p:blipFill>
          <a:blip r:embed="rId5" cstate="print"/>
          <a:srcRect l="31496" t="11399" r="33510" b="11663"/>
          <a:stretch>
            <a:fillRect/>
          </a:stretch>
        </p:blipFill>
        <p:spPr bwMode="auto">
          <a:xfrm>
            <a:off x="6263680" y="404664"/>
            <a:ext cx="2880320" cy="3888432"/>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195"/>
                                        </p:tgtEl>
                                        <p:attrNameLst>
                                          <p:attrName>style.visibility</p:attrName>
                                        </p:attrNameLst>
                                      </p:cBhvr>
                                      <p:to>
                                        <p:strVal val="visible"/>
                                      </p:to>
                                    </p:set>
                                    <p:anim calcmode="lin" valueType="num">
                                      <p:cBhvr additive="base">
                                        <p:cTn id="11" dur="500" fill="hold"/>
                                        <p:tgtEl>
                                          <p:spTgt spid="8195"/>
                                        </p:tgtEl>
                                        <p:attrNameLst>
                                          <p:attrName>ppt_x</p:attrName>
                                        </p:attrNameLst>
                                      </p:cBhvr>
                                      <p:tavLst>
                                        <p:tav tm="0">
                                          <p:val>
                                            <p:strVal val="#ppt_x"/>
                                          </p:val>
                                        </p:tav>
                                        <p:tav tm="100000">
                                          <p:val>
                                            <p:strVal val="#ppt_x"/>
                                          </p:val>
                                        </p:tav>
                                      </p:tavLst>
                                    </p:anim>
                                    <p:anim calcmode="lin" valueType="num">
                                      <p:cBhvr additive="base">
                                        <p:cTn id="12" dur="500" fill="hold"/>
                                        <p:tgtEl>
                                          <p:spTgt spid="819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8197"/>
                                        </p:tgtEl>
                                        <p:attrNameLst>
                                          <p:attrName>style.visibility</p:attrName>
                                        </p:attrNameLst>
                                      </p:cBhvr>
                                      <p:to>
                                        <p:strVal val="visible"/>
                                      </p:to>
                                    </p:set>
                                    <p:animEffect transition="in" filter="dissolve">
                                      <p:cBhvr>
                                        <p:cTn id="16" dur="500"/>
                                        <p:tgtEl>
                                          <p:spTgt spid="8197"/>
                                        </p:tgtEl>
                                      </p:cBhvr>
                                    </p:animEffect>
                                  </p:childTnLst>
                                </p:cTn>
                              </p:par>
                            </p:childTnLst>
                          </p:cTn>
                        </p:par>
                        <p:par>
                          <p:cTn id="17" fill="hold">
                            <p:stCondLst>
                              <p:cond delay="1500"/>
                            </p:stCondLst>
                            <p:childTnLst>
                              <p:par>
                                <p:cTn id="18" presetID="9" presetClass="entr" presetSubtype="0" fill="hold" nodeType="afterEffect">
                                  <p:stCondLst>
                                    <p:cond delay="0"/>
                                  </p:stCondLst>
                                  <p:childTnLst>
                                    <p:set>
                                      <p:cBhvr>
                                        <p:cTn id="19" dur="1" fill="hold">
                                          <p:stCondLst>
                                            <p:cond delay="0"/>
                                          </p:stCondLst>
                                        </p:cTn>
                                        <p:tgtEl>
                                          <p:spTgt spid="8199"/>
                                        </p:tgtEl>
                                        <p:attrNameLst>
                                          <p:attrName>style.visibility</p:attrName>
                                        </p:attrNameLst>
                                      </p:cBhvr>
                                      <p:to>
                                        <p:strVal val="visible"/>
                                      </p:to>
                                    </p:set>
                                    <p:animEffect transition="in" filter="dissolve">
                                      <p:cBhvr>
                                        <p:cTn id="20" dur="500"/>
                                        <p:tgtEl>
                                          <p:spTgt spid="8199"/>
                                        </p:tgtEl>
                                      </p:cBhvr>
                                    </p:animEffect>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500"/>
                                        <p:tgtEl>
                                          <p:spTgt spid="12"/>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26626"/>
                                        </p:tgtEl>
                                        <p:attrNameLst>
                                          <p:attrName>style.visibility</p:attrName>
                                        </p:attrNameLst>
                                      </p:cBhvr>
                                      <p:to>
                                        <p:strVal val="visible"/>
                                      </p:to>
                                    </p:set>
                                    <p:animEffect transition="in" filter="fade">
                                      <p:cBhvr>
                                        <p:cTn id="28"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490538"/>
            <a:ext cx="9144000" cy="1081087"/>
          </a:xfrm>
        </p:spPr>
        <p:txBody>
          <a:bodyPr/>
          <a:lstStyle/>
          <a:p>
            <a:pPr marL="0" indent="0" algn="just">
              <a:lnSpc>
                <a:spcPct val="90000"/>
              </a:lnSpc>
              <a:spcBef>
                <a:spcPct val="0"/>
              </a:spcBef>
              <a:buFontTx/>
              <a:buNone/>
            </a:pPr>
            <a:r>
              <a:rPr lang="lv-LV" sz="2800" i="1" smtClean="0"/>
              <a:t>16 Visi Dieva iedvestie Raksti ir noderīgi mācībai, grēka atmaskošanai, labošanai, audzināšanai taisnīgumā, 17 lai Dieva cilvēks kļūtu pilnīgs un būtu sagatavots ikvienam labam darbam. (2.Tim.3:16-17)</a:t>
            </a:r>
          </a:p>
        </p:txBody>
      </p:sp>
      <p:sp>
        <p:nvSpPr>
          <p:cNvPr id="7" name="Rectangle 6"/>
          <p:cNvSpPr>
            <a:spLocks noChangeArrowheads="1"/>
          </p:cNvSpPr>
          <p:nvPr/>
        </p:nvSpPr>
        <p:spPr bwMode="auto">
          <a:xfrm>
            <a:off x="0" y="2057400"/>
            <a:ext cx="5436096" cy="4536819"/>
          </a:xfrm>
          <a:prstGeom prst="rect">
            <a:avLst/>
          </a:prstGeom>
          <a:noFill/>
          <a:ln w="9525">
            <a:noFill/>
            <a:miter lim="800000"/>
            <a:headEnd/>
            <a:tailEnd/>
          </a:ln>
        </p:spPr>
        <p:txBody>
          <a:bodyPr wrap="square">
            <a:spAutoFit/>
          </a:bodyPr>
          <a:lstStyle/>
          <a:p>
            <a:pPr>
              <a:lnSpc>
                <a:spcPct val="150000"/>
              </a:lnSpc>
              <a:buFontTx/>
              <a:buChar char="•"/>
            </a:pPr>
            <a:r>
              <a:rPr lang="lv-LV" sz="2800" b="1" dirty="0" smtClean="0"/>
              <a:t>Bībele palīdz</a:t>
            </a:r>
            <a:r>
              <a:rPr lang="lv-LV" sz="2800" dirty="0" smtClean="0"/>
              <a:t>:</a:t>
            </a:r>
            <a:endParaRPr lang="lv-LV" sz="2800" dirty="0"/>
          </a:p>
          <a:p>
            <a:pPr>
              <a:lnSpc>
                <a:spcPct val="150000"/>
              </a:lnSpc>
              <a:buFont typeface="Wingdings" pitchFamily="2" charset="2"/>
              <a:buChar char="ü"/>
            </a:pPr>
            <a:r>
              <a:rPr lang="lv-LV" sz="2800" b="1" dirty="0"/>
              <a:t>atmaskot grēku</a:t>
            </a:r>
          </a:p>
          <a:p>
            <a:pPr>
              <a:lnSpc>
                <a:spcPct val="150000"/>
              </a:lnSpc>
              <a:buFont typeface="Wingdings" pitchFamily="2" charset="2"/>
              <a:buChar char="ü"/>
            </a:pPr>
            <a:r>
              <a:rPr lang="lv-LV" sz="2800" b="1" dirty="0"/>
              <a:t>palīdzēt</a:t>
            </a:r>
            <a:r>
              <a:rPr lang="lv-LV" sz="2800" dirty="0"/>
              <a:t> tālāk </a:t>
            </a:r>
            <a:r>
              <a:rPr lang="lv-LV" sz="2800" b="1" dirty="0"/>
              <a:t>negrēkot</a:t>
            </a:r>
          </a:p>
          <a:p>
            <a:pPr>
              <a:lnSpc>
                <a:spcPct val="150000"/>
              </a:lnSpc>
              <a:buFont typeface="Wingdings" pitchFamily="2" charset="2"/>
              <a:buChar char="ü"/>
            </a:pPr>
            <a:r>
              <a:rPr lang="lv-LV" sz="2800" b="1" dirty="0"/>
              <a:t>audzināt taisnīgumu</a:t>
            </a:r>
          </a:p>
          <a:p>
            <a:pPr>
              <a:lnSpc>
                <a:spcPct val="150000"/>
              </a:lnSpc>
              <a:buFont typeface="Arial" charset="0"/>
              <a:buChar char="•"/>
            </a:pPr>
            <a:r>
              <a:rPr lang="lv-LV" sz="2800" b="1" dirty="0"/>
              <a:t>Mērķis</a:t>
            </a:r>
            <a:r>
              <a:rPr lang="lv-LV" sz="2800" dirty="0"/>
              <a:t>: Dieva </a:t>
            </a:r>
            <a:r>
              <a:rPr lang="lv-LV" sz="2800" b="1" dirty="0"/>
              <a:t>cilvēks</a:t>
            </a:r>
            <a:r>
              <a:rPr lang="lv-LV" sz="2800" dirty="0"/>
              <a:t> kļūst </a:t>
            </a:r>
            <a:r>
              <a:rPr lang="lv-LV" sz="2800" b="1" dirty="0"/>
              <a:t>pilnīgs</a:t>
            </a:r>
            <a:r>
              <a:rPr lang="lv-LV" sz="2800" dirty="0"/>
              <a:t> un </a:t>
            </a:r>
            <a:r>
              <a:rPr lang="lv-LV" sz="2800" b="1" dirty="0"/>
              <a:t>sagatavots</a:t>
            </a:r>
            <a:r>
              <a:rPr lang="lv-LV" sz="2800" dirty="0"/>
              <a:t> ikvienam </a:t>
            </a:r>
            <a:r>
              <a:rPr lang="lv-LV" sz="2800" b="1" dirty="0"/>
              <a:t>labam darbam</a:t>
            </a:r>
            <a:r>
              <a:rPr lang="lv-LV" sz="2800" dirty="0"/>
              <a:t>.</a:t>
            </a:r>
          </a:p>
        </p:txBody>
      </p:sp>
      <p:sp>
        <p:nvSpPr>
          <p:cNvPr id="12292"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3375AE7-2213-4EC2-94A4-635CC030D781}" type="slidenum">
              <a:rPr lang="lv-LV" sz="1400"/>
              <a:pPr algn="r"/>
              <a:t>12</a:t>
            </a:fld>
            <a:endParaRPr lang="lv-LV" sz="1400"/>
          </a:p>
        </p:txBody>
      </p:sp>
      <p:pic>
        <p:nvPicPr>
          <p:cNvPr id="5" name="Picture 3"/>
          <p:cNvPicPr>
            <a:picLocks noChangeAspect="1" noChangeArrowheads="1"/>
          </p:cNvPicPr>
          <p:nvPr/>
        </p:nvPicPr>
        <p:blipFill>
          <a:blip r:embed="rId2" cstate="print"/>
          <a:srcRect/>
          <a:stretch>
            <a:fillRect/>
          </a:stretch>
        </p:blipFill>
        <p:spPr bwMode="auto">
          <a:xfrm>
            <a:off x="5474629" y="2492896"/>
            <a:ext cx="3669371" cy="3166072"/>
          </a:xfrm>
          <a:prstGeom prst="rect">
            <a:avLst/>
          </a:prstGeom>
          <a:ln>
            <a:noFill/>
          </a:ln>
          <a:effectLst>
            <a:softEdge rad="112500"/>
          </a:effectLst>
        </p:spPr>
      </p:pic>
      <p:sp>
        <p:nvSpPr>
          <p:cNvPr id="8" name="Rectangle 2"/>
          <p:cNvSpPr txBox="1">
            <a:spLocks noChangeArrowheads="1"/>
          </p:cNvSpPr>
          <p:nvPr/>
        </p:nvSpPr>
        <p:spPr bwMode="auto">
          <a:xfrm>
            <a:off x="214313" y="0"/>
            <a:ext cx="8472487" cy="642938"/>
          </a:xfrm>
          <a:prstGeom prst="rect">
            <a:avLst/>
          </a:prstGeom>
          <a:noFill/>
          <a:ln w="9525">
            <a:noFill/>
            <a:miter lim="800000"/>
            <a:headEnd/>
            <a:tailEnd/>
          </a:ln>
        </p:spPr>
        <p:txBody>
          <a:bodyPr anchor="ctr"/>
          <a:lstStyle/>
          <a:p>
            <a:pPr algn="ctr">
              <a:defRPr/>
            </a:pPr>
            <a:r>
              <a:rPr lang="lv-LV" sz="4000" b="1" dirty="0">
                <a:latin typeface="+mj-lt"/>
                <a:ea typeface="+mj-ea"/>
                <a:cs typeface="+mj-cs"/>
              </a:rPr>
              <a:t>Kāpēc </a:t>
            </a:r>
            <a:r>
              <a:rPr lang="lv-LV" sz="4000" b="1" dirty="0" smtClean="0">
                <a:latin typeface="+mj-lt"/>
                <a:ea typeface="+mj-ea"/>
                <a:cs typeface="+mj-cs"/>
              </a:rPr>
              <a:t>lasīt Bībeli?</a:t>
            </a:r>
            <a:endParaRPr lang="lv-LV" sz="4000" b="1" dirty="0">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4"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ox(in)">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27384"/>
            <a:ext cx="9144000" cy="1081088"/>
          </a:xfrm>
        </p:spPr>
        <p:txBody>
          <a:bodyPr/>
          <a:lstStyle/>
          <a:p>
            <a:pPr marL="0" indent="0" algn="just" eaLnBrk="1" hangingPunct="1">
              <a:lnSpc>
                <a:spcPts val="3000"/>
              </a:lnSpc>
              <a:spcBef>
                <a:spcPct val="0"/>
              </a:spcBef>
              <a:buFontTx/>
              <a:buNone/>
            </a:pPr>
            <a:r>
              <a:rPr lang="lv-LV" sz="2600" i="1" dirty="0" smtClean="0"/>
              <a:t>27 Un, ja Es izdzenu ļaunos garus ar Belcebula palīdzību, ar ko tad jūsu bērni tos izdzen? Tāpēc viņi būs jūsu tiesātāji. 28 Bet, ja Es izdzenu ļaunos garus ar Dieva Garu, tad Dieva valstība ir jau pie jums atnākusi. </a:t>
            </a:r>
          </a:p>
        </p:txBody>
      </p:sp>
      <p:sp>
        <p:nvSpPr>
          <p:cNvPr id="7" name="Rectangle 6"/>
          <p:cNvSpPr>
            <a:spLocks noChangeArrowheads="1"/>
          </p:cNvSpPr>
          <p:nvPr/>
        </p:nvSpPr>
        <p:spPr bwMode="auto">
          <a:xfrm>
            <a:off x="0" y="1556792"/>
            <a:ext cx="4644008" cy="4832092"/>
          </a:xfrm>
          <a:prstGeom prst="rect">
            <a:avLst/>
          </a:prstGeom>
          <a:noFill/>
          <a:ln w="9525">
            <a:noFill/>
            <a:miter lim="800000"/>
            <a:headEnd/>
            <a:tailEnd/>
          </a:ln>
        </p:spPr>
        <p:txBody>
          <a:bodyPr wrap="square">
            <a:spAutoFit/>
          </a:bodyPr>
          <a:lstStyle/>
          <a:p>
            <a:pPr>
              <a:buFontTx/>
              <a:buChar char="•"/>
            </a:pPr>
            <a:r>
              <a:rPr lang="lv-LV" sz="2800" dirty="0"/>
              <a:t>Ja </a:t>
            </a:r>
            <a:r>
              <a:rPr lang="lv-LV" sz="2800" b="1" dirty="0"/>
              <a:t>Jēzus izdzen ļaunos garus </a:t>
            </a:r>
            <a:r>
              <a:rPr lang="lv-LV" sz="2800" dirty="0"/>
              <a:t>ar </a:t>
            </a:r>
            <a:r>
              <a:rPr lang="lv-LV" sz="2800" b="1" dirty="0"/>
              <a:t>Belcebulu</a:t>
            </a:r>
            <a:r>
              <a:rPr lang="lv-LV" sz="2800" dirty="0"/>
              <a:t>, tad </a:t>
            </a:r>
            <a:r>
              <a:rPr lang="lv-LV" sz="2800" b="1" dirty="0" smtClean="0"/>
              <a:t>tam nav nekādas loģikas</a:t>
            </a:r>
            <a:r>
              <a:rPr lang="lv-LV" sz="2800" dirty="0" smtClean="0"/>
              <a:t>. Kāpēc gan velns gribētu izdzīt velnu?</a:t>
            </a:r>
            <a:endParaRPr lang="lv-LV" sz="2800" dirty="0"/>
          </a:p>
          <a:p>
            <a:pPr>
              <a:buFontTx/>
              <a:buChar char="•"/>
            </a:pPr>
            <a:r>
              <a:rPr lang="lv-LV" sz="2800" dirty="0"/>
              <a:t>Bet ja Jēzus </a:t>
            </a:r>
            <a:r>
              <a:rPr lang="lv-LV" sz="2800" b="1" dirty="0"/>
              <a:t>izdzen dēmonus </a:t>
            </a:r>
            <a:r>
              <a:rPr lang="lv-LV" sz="2800" dirty="0"/>
              <a:t>ar </a:t>
            </a:r>
            <a:r>
              <a:rPr lang="lv-LV" sz="2800" b="1" dirty="0"/>
              <a:t>Dieva pirkstu</a:t>
            </a:r>
            <a:r>
              <a:rPr lang="lv-LV" sz="2800" dirty="0"/>
              <a:t>, tad Viņš ir </a:t>
            </a:r>
            <a:r>
              <a:rPr lang="lv-LV" sz="2800" b="1" dirty="0"/>
              <a:t>stiprāks</a:t>
            </a:r>
            <a:r>
              <a:rPr lang="lv-LV" sz="2800" dirty="0"/>
              <a:t> par visiem </a:t>
            </a:r>
            <a:r>
              <a:rPr lang="lv-LV" sz="2800" b="1" dirty="0"/>
              <a:t>dēmoniem</a:t>
            </a:r>
            <a:r>
              <a:rPr lang="lv-LV" sz="2800" dirty="0"/>
              <a:t>, tad Viņš ir </a:t>
            </a:r>
            <a:r>
              <a:rPr lang="lv-LV" sz="2800" b="1" dirty="0"/>
              <a:t>Dieva</a:t>
            </a:r>
            <a:r>
              <a:rPr lang="lv-LV" sz="2800" dirty="0"/>
              <a:t> </a:t>
            </a:r>
            <a:r>
              <a:rPr lang="lv-LV" sz="2800" b="1" dirty="0" smtClean="0"/>
              <a:t>svētais</a:t>
            </a:r>
            <a:r>
              <a:rPr lang="lv-LV" sz="2800" dirty="0"/>
              <a:t>, kurā būtu vērts </a:t>
            </a:r>
            <a:r>
              <a:rPr lang="lv-LV" sz="2800" b="1" dirty="0" smtClean="0"/>
              <a:t>ieklausīties</a:t>
            </a:r>
            <a:endParaRPr lang="lv-LV" sz="2800" b="1" dirty="0"/>
          </a:p>
        </p:txBody>
      </p:sp>
      <p:sp>
        <p:nvSpPr>
          <p:cNvPr id="11268" name="Slide Number Placeholder 3"/>
          <p:cNvSpPr>
            <a:spLocks noGrp="1"/>
          </p:cNvSpPr>
          <p:nvPr>
            <p:ph type="sldNum" sz="quarter" idx="12"/>
          </p:nvPr>
        </p:nvSpPr>
        <p:spPr>
          <a:noFill/>
        </p:spPr>
        <p:txBody>
          <a:bodyPr/>
          <a:lstStyle/>
          <a:p>
            <a:fld id="{0C98A83B-4929-4C65-BF30-D2CF46F111A6}" type="slidenum">
              <a:rPr lang="lv-LV" smtClean="0">
                <a:latin typeface="Arial" pitchFamily="34" charset="0"/>
              </a:rPr>
              <a:pPr/>
              <a:t>13</a:t>
            </a:fld>
            <a:endParaRPr lang="lv-LV" smtClean="0">
              <a:latin typeface="Arial" pitchFamily="34" charset="0"/>
            </a:endParaRPr>
          </a:p>
        </p:txBody>
      </p:sp>
      <p:pic>
        <p:nvPicPr>
          <p:cNvPr id="13318" name="Picture 6" descr="http://www.ellenwhite.info/images/chapt-illus/DA/PP-JesusAndPharisees_JS_0024.jpg"/>
          <p:cNvPicPr>
            <a:picLocks noChangeAspect="1" noChangeArrowheads="1"/>
          </p:cNvPicPr>
          <p:nvPr/>
        </p:nvPicPr>
        <p:blipFill>
          <a:blip r:embed="rId2" cstate="print"/>
          <a:srcRect/>
          <a:stretch>
            <a:fillRect/>
          </a:stretch>
        </p:blipFill>
        <p:spPr bwMode="auto">
          <a:xfrm>
            <a:off x="4716016" y="1525549"/>
            <a:ext cx="4427984" cy="506838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fade">
                                      <p:cBhvr>
                                        <p:cTn id="11" dur="2000"/>
                                        <p:tgtEl>
                                          <p:spTgt spid="133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30 Kas nav ar Mani, tas ir pret Mani, un, kas ar Mani nesakrāj, tas izkaisa. </a:t>
            </a:r>
          </a:p>
        </p:txBody>
      </p:sp>
      <p:sp>
        <p:nvSpPr>
          <p:cNvPr id="7" name="Rectangle 6"/>
          <p:cNvSpPr>
            <a:spLocks noChangeArrowheads="1"/>
          </p:cNvSpPr>
          <p:nvPr/>
        </p:nvSpPr>
        <p:spPr bwMode="auto">
          <a:xfrm>
            <a:off x="0" y="928670"/>
            <a:ext cx="9144000" cy="1815882"/>
          </a:xfrm>
          <a:prstGeom prst="rect">
            <a:avLst/>
          </a:prstGeom>
          <a:noFill/>
          <a:ln w="9525">
            <a:noFill/>
            <a:miter lim="800000"/>
            <a:headEnd/>
            <a:tailEnd/>
          </a:ln>
        </p:spPr>
        <p:txBody>
          <a:bodyPr wrap="square">
            <a:spAutoFit/>
          </a:bodyPr>
          <a:lstStyle/>
          <a:p>
            <a:pPr>
              <a:buFontTx/>
              <a:buChar char="•"/>
            </a:pPr>
            <a:r>
              <a:rPr lang="lv-LV" sz="2800" dirty="0" smtClean="0"/>
              <a:t>Skarbi vārdi! Kas </a:t>
            </a:r>
            <a:r>
              <a:rPr lang="lv-LV" sz="2800" b="1" dirty="0" smtClean="0"/>
              <a:t>nav kopā ar Jēzu</a:t>
            </a:r>
            <a:r>
              <a:rPr lang="lv-LV" sz="2800" dirty="0" smtClean="0"/>
              <a:t>, tas ir pret </a:t>
            </a:r>
            <a:r>
              <a:rPr lang="lv-LV" sz="2800" b="1" dirty="0" smtClean="0"/>
              <a:t>Viņu</a:t>
            </a:r>
            <a:r>
              <a:rPr lang="lv-LV" sz="2800" dirty="0" smtClean="0"/>
              <a:t>.</a:t>
            </a:r>
          </a:p>
          <a:p>
            <a:pPr>
              <a:buFontTx/>
              <a:buChar char="•"/>
            </a:pPr>
            <a:r>
              <a:rPr lang="lv-LV" sz="2800" dirty="0" smtClean="0"/>
              <a:t>Kas </a:t>
            </a:r>
            <a:r>
              <a:rPr lang="lv-LV" sz="2800" b="1" dirty="0" smtClean="0"/>
              <a:t>nav kopā ar Jēzu</a:t>
            </a:r>
            <a:r>
              <a:rPr lang="lv-LV" sz="2800" dirty="0" smtClean="0"/>
              <a:t>, tas ir </a:t>
            </a:r>
            <a:r>
              <a:rPr lang="lv-LV" sz="2800" b="1" dirty="0" smtClean="0"/>
              <a:t>Viņa ienaidnieks</a:t>
            </a:r>
            <a:r>
              <a:rPr lang="lv-LV" sz="2800" dirty="0" smtClean="0"/>
              <a:t>!</a:t>
            </a:r>
          </a:p>
          <a:p>
            <a:pPr>
              <a:buFontTx/>
              <a:buChar char="•"/>
            </a:pPr>
            <a:r>
              <a:rPr lang="lv-LV" sz="2800" b="1" dirty="0" smtClean="0"/>
              <a:t>Luters</a:t>
            </a:r>
            <a:r>
              <a:rPr lang="lv-LV" sz="2800" dirty="0" smtClean="0"/>
              <a:t>: </a:t>
            </a:r>
            <a:r>
              <a:rPr lang="lv-LV" sz="2800" b="1" dirty="0" smtClean="0"/>
              <a:t>cilvēks</a:t>
            </a:r>
            <a:r>
              <a:rPr lang="lv-LV" sz="2800" dirty="0" smtClean="0"/>
              <a:t> ir kā </a:t>
            </a:r>
            <a:r>
              <a:rPr lang="lv-LV" sz="2800" b="1" dirty="0" smtClean="0"/>
              <a:t>zirgs</a:t>
            </a:r>
            <a:r>
              <a:rPr lang="lv-LV" sz="2800" dirty="0" smtClean="0"/>
              <a:t>, kurā jāj vai nu </a:t>
            </a:r>
            <a:r>
              <a:rPr lang="lv-LV" sz="2800" b="1" dirty="0" smtClean="0"/>
              <a:t>Dievs,</a:t>
            </a:r>
            <a:r>
              <a:rPr lang="lv-LV" sz="2800" dirty="0" smtClean="0"/>
              <a:t> vai nu </a:t>
            </a:r>
            <a:r>
              <a:rPr lang="lv-LV" sz="2800" b="1" dirty="0" smtClean="0"/>
              <a:t>velns</a:t>
            </a:r>
            <a:r>
              <a:rPr lang="lv-LV" sz="2800" dirty="0" smtClean="0"/>
              <a:t>. </a:t>
            </a:r>
            <a:r>
              <a:rPr lang="lv-LV" sz="2800" b="1" dirty="0" smtClean="0"/>
              <a:t>Neitrālas teritorijas nav!</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14</a:t>
            </a:fld>
            <a:endParaRPr lang="lv-LV" smtClean="0"/>
          </a:p>
        </p:txBody>
      </p:sp>
      <p:pic>
        <p:nvPicPr>
          <p:cNvPr id="35842" name="Picture 2" descr="Attēlu rezultāti vaicājumam “jesus with disciples images”"/>
          <p:cNvPicPr>
            <a:picLocks noChangeAspect="1" noChangeArrowheads="1"/>
          </p:cNvPicPr>
          <p:nvPr/>
        </p:nvPicPr>
        <p:blipFill>
          <a:blip r:embed="rId2" cstate="print"/>
          <a:srcRect/>
          <a:stretch>
            <a:fillRect/>
          </a:stretch>
        </p:blipFill>
        <p:spPr bwMode="auto">
          <a:xfrm>
            <a:off x="785786" y="2643182"/>
            <a:ext cx="8001024" cy="42148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64704"/>
            <a:ext cx="9144000" cy="3108543"/>
          </a:xfrm>
          <a:prstGeom prst="rect">
            <a:avLst/>
          </a:prstGeom>
          <a:noFill/>
          <a:ln w="9525">
            <a:noFill/>
            <a:miter lim="800000"/>
            <a:headEnd/>
            <a:tailEnd/>
          </a:ln>
        </p:spPr>
        <p:txBody>
          <a:bodyPr wrap="square">
            <a:spAutoFit/>
          </a:bodyPr>
          <a:lstStyle/>
          <a:p>
            <a:pPr>
              <a:buFontTx/>
              <a:buChar char="•"/>
            </a:pPr>
            <a:r>
              <a:rPr lang="lv-LV" sz="2800" b="1" dirty="0" smtClean="0"/>
              <a:t>Meli</a:t>
            </a:r>
            <a:r>
              <a:rPr lang="lv-LV" sz="2800" dirty="0" smtClean="0"/>
              <a:t> liekas, ļoti </a:t>
            </a:r>
            <a:r>
              <a:rPr lang="lv-LV" sz="2800" b="1" dirty="0" smtClean="0"/>
              <a:t>kārdinoši</a:t>
            </a:r>
            <a:r>
              <a:rPr lang="lv-LV" sz="2800" dirty="0" smtClean="0"/>
              <a:t>!</a:t>
            </a:r>
          </a:p>
          <a:p>
            <a:pPr>
              <a:buFontTx/>
              <a:buChar char="•"/>
            </a:pPr>
            <a:r>
              <a:rPr lang="lv-LV" sz="2800" dirty="0" smtClean="0"/>
              <a:t>Bet </a:t>
            </a:r>
            <a:r>
              <a:rPr lang="lv-LV" sz="2800" b="1" dirty="0" smtClean="0"/>
              <a:t>meliem īsas kājas</a:t>
            </a:r>
            <a:r>
              <a:rPr lang="lv-LV" sz="2800" dirty="0" smtClean="0"/>
              <a:t>!</a:t>
            </a:r>
          </a:p>
          <a:p>
            <a:pPr>
              <a:buFontTx/>
              <a:buChar char="•"/>
            </a:pPr>
            <a:r>
              <a:rPr lang="lv-LV" sz="2800" b="1" dirty="0" smtClean="0"/>
              <a:t>Celt pamatu </a:t>
            </a:r>
            <a:r>
              <a:rPr lang="lv-LV" sz="2800" dirty="0" smtClean="0"/>
              <a:t>uz </a:t>
            </a:r>
            <a:r>
              <a:rPr lang="lv-LV" sz="2800" b="1" dirty="0" smtClean="0"/>
              <a:t>meliem</a:t>
            </a:r>
            <a:r>
              <a:rPr lang="lv-LV" sz="2800" dirty="0" smtClean="0"/>
              <a:t> ir ļoti </a:t>
            </a:r>
            <a:r>
              <a:rPr lang="lv-LV" sz="2800" b="1" dirty="0" smtClean="0"/>
              <a:t>nedroši</a:t>
            </a:r>
            <a:r>
              <a:rPr lang="lv-LV" sz="2800" dirty="0" smtClean="0"/>
              <a:t>!</a:t>
            </a:r>
          </a:p>
          <a:p>
            <a:pPr>
              <a:buFontTx/>
              <a:buChar char="•"/>
            </a:pPr>
            <a:r>
              <a:rPr lang="lv-LV" sz="2800" b="1" dirty="0" smtClean="0"/>
              <a:t>Ikviens</a:t>
            </a:r>
            <a:r>
              <a:rPr lang="lv-LV" sz="2800" dirty="0" smtClean="0"/>
              <a:t>, kas </a:t>
            </a:r>
            <a:r>
              <a:rPr lang="lv-LV" sz="2800" b="1" dirty="0" smtClean="0"/>
              <a:t>melo</a:t>
            </a:r>
            <a:r>
              <a:rPr lang="lv-LV" sz="2800" dirty="0" smtClean="0"/>
              <a:t>, ir savu </a:t>
            </a:r>
            <a:r>
              <a:rPr lang="lv-LV" sz="2800" b="1" dirty="0" smtClean="0"/>
              <a:t>melu vergs</a:t>
            </a:r>
            <a:r>
              <a:rPr lang="lv-LV" sz="2800" dirty="0" smtClean="0"/>
              <a:t>.</a:t>
            </a:r>
          </a:p>
          <a:p>
            <a:pPr>
              <a:buFontTx/>
              <a:buChar char="•"/>
            </a:pPr>
            <a:r>
              <a:rPr lang="lv-LV" sz="2800" dirty="0" smtClean="0"/>
              <a:t>Kas </a:t>
            </a:r>
            <a:r>
              <a:rPr lang="lv-LV" sz="2800" b="1" dirty="0" smtClean="0"/>
              <a:t>melo</a:t>
            </a:r>
            <a:r>
              <a:rPr lang="lv-LV" sz="2800" dirty="0" smtClean="0"/>
              <a:t>, kalpo </a:t>
            </a:r>
            <a:r>
              <a:rPr lang="lv-LV" sz="2800" b="1" dirty="0" smtClean="0"/>
              <a:t>melu tēvam </a:t>
            </a:r>
            <a:r>
              <a:rPr lang="lv-LV" sz="2800" dirty="0" smtClean="0"/>
              <a:t>– </a:t>
            </a:r>
            <a:r>
              <a:rPr lang="lv-LV" sz="2800" b="1" dirty="0" smtClean="0"/>
              <a:t>velnam</a:t>
            </a:r>
            <a:r>
              <a:rPr lang="lv-LV" sz="2800" dirty="0" smtClean="0"/>
              <a:t>.</a:t>
            </a:r>
            <a:endParaRPr lang="lv-LV" sz="2800" dirty="0"/>
          </a:p>
          <a:p>
            <a:pPr>
              <a:buFontTx/>
              <a:buChar char="•"/>
            </a:pPr>
            <a:r>
              <a:rPr lang="lv-LV" sz="2800" b="1" dirty="0" smtClean="0"/>
              <a:t>Meli nevar pastāvēt</a:t>
            </a:r>
            <a:r>
              <a:rPr lang="lv-LV" sz="2800" dirty="0" smtClean="0"/>
              <a:t>!</a:t>
            </a:r>
          </a:p>
          <a:p>
            <a:pPr>
              <a:buFontTx/>
              <a:buChar char="•"/>
            </a:pPr>
            <a:r>
              <a:rPr lang="lv-LV" sz="2800" dirty="0" smtClean="0"/>
              <a:t>Bet </a:t>
            </a:r>
            <a:r>
              <a:rPr lang="lv-LV" sz="2800" b="1" dirty="0" smtClean="0"/>
              <a:t>Jēzus</a:t>
            </a:r>
            <a:r>
              <a:rPr lang="lv-LV" sz="2800" dirty="0" smtClean="0"/>
              <a:t> ir </a:t>
            </a:r>
            <a:r>
              <a:rPr lang="lv-LV" sz="2800" b="1" dirty="0" smtClean="0"/>
              <a:t>patiesība</a:t>
            </a:r>
            <a:r>
              <a:rPr lang="lv-LV" sz="2800" dirty="0" smtClean="0"/>
              <a:t>! Āmen</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pic>
        <p:nvPicPr>
          <p:cNvPr id="5" name="Picture 2" descr="Telling lies is a sign of your child's healthy mental development, research  suggests | Parenting News,The Indian Express"/>
          <p:cNvPicPr>
            <a:picLocks noChangeAspect="1" noChangeArrowheads="1"/>
          </p:cNvPicPr>
          <p:nvPr/>
        </p:nvPicPr>
        <p:blipFill>
          <a:blip r:embed="rId2" cstate="print"/>
          <a:srcRect/>
          <a:stretch>
            <a:fillRect/>
          </a:stretch>
        </p:blipFill>
        <p:spPr bwMode="auto">
          <a:xfrm>
            <a:off x="755576" y="3861048"/>
            <a:ext cx="7560840" cy="29969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945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9460" name="Slide Number Placeholder 3"/>
          <p:cNvSpPr>
            <a:spLocks noGrp="1"/>
          </p:cNvSpPr>
          <p:nvPr>
            <p:ph type="sldNum" sz="quarter" idx="12"/>
          </p:nvPr>
        </p:nvSpPr>
        <p:spPr>
          <a:noFill/>
        </p:spPr>
        <p:txBody>
          <a:bodyPr/>
          <a:lstStyle/>
          <a:p>
            <a:fld id="{9DACA8AD-EE57-4B8D-B449-BCC4B726BC8F}"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400" b="1" smtClean="0"/>
              <a:t>Mt.12:22-30 </a:t>
            </a:r>
            <a:r>
              <a:rPr lang="lv-LV" sz="3400" b="1" smtClean="0"/>
              <a:t>Meli </a:t>
            </a:r>
            <a:r>
              <a:rPr lang="lv-LV" sz="3400" b="1" smtClean="0"/>
              <a:t>un </a:t>
            </a:r>
            <a:r>
              <a:rPr lang="lv-LV" sz="3400" b="1" smtClean="0"/>
              <a:t>Melu </a:t>
            </a:r>
            <a:r>
              <a:rPr lang="lv-LV" sz="3400" b="1" dirty="0" smtClean="0"/>
              <a:t>tēvs</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6001643"/>
          </a:xfrm>
          <a:prstGeom prst="rect">
            <a:avLst/>
          </a:prstGeom>
          <a:noFill/>
          <a:ln w="9525">
            <a:noFill/>
            <a:miter lim="800000"/>
            <a:headEnd/>
            <a:tailEnd/>
          </a:ln>
        </p:spPr>
        <p:txBody>
          <a:bodyPr>
            <a:spAutoFit/>
          </a:bodyPr>
          <a:lstStyle/>
          <a:p>
            <a:pPr algn="just"/>
            <a:r>
              <a:rPr lang="lv-LV" sz="2400" dirty="0" smtClean="0"/>
              <a:t>22 Tad Viņam pienesa ļauna gara apsēstu, tas bija akls un mēms. Un Viņš to darīja veselu, tā ka aklais un mēmais redzēja un runāja. 23 Un visi ļaudis brīnījās un sacīja: "Vai Šis nav Dāvida dēls?“ 24 Bet farizeji, to dzirdēdami, sacīja: "Šis izdzen ļaunus garus ne citādi kā ar Belcebula, ļauno garu virsnieka, palīdzību.“ 25 Bet Jēzus, viņu domas nomanīdams, tiem sacīja: "Ikviena valsts, kurā iekšējs naids, aiziet bojā; un neviena pilsēta vai nams, kurā iekšējs naids, nevar pastāvēt. 26 Ja nu sātans izdzen sātanu, tad viņš ir naidā pats ar sevi. Kā tad viņa valsts var pastāvēt? 27 Un, ja Es izdzenu ļaunos garus ar Belcebula palīdzību, ar ko tad jūsu bērni tos izdzen? Tāpēc viņi būs jūsu tiesātāji. 28 Bet, ja Es izdzenu ļaunos garus ar Dieva Garu, tad Dieva valstība ir jau pie jums atnākusi. 29 Jeb vai var kāds ieiet stiprā namā un paņemt viņa mantas, ja tas nav stipro </a:t>
            </a:r>
            <a:r>
              <a:rPr lang="lv-LV" sz="2400" dirty="0" err="1" smtClean="0"/>
              <a:t>papriekšu</a:t>
            </a:r>
            <a:r>
              <a:rPr lang="lv-LV" sz="2400" dirty="0" smtClean="0"/>
              <a:t> saistījis? Tikai tad tas varēs viņa namu izlaupīt. 30 Kas nav ar Mani, tas ir pret Mani, un, kas ar Mani nesakrāj, tas izkaisa.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22 Tad Viņam pienesa ļauna gara apsēstu, tas bija akls un mēms. Un Viņš to darīja veselu, tā ka aklais un mēmais redzēja un runāja. 23 Un visi ļaudis brīnījās un sacīja: "Vai Šis nav Dāvida dēls?“ 24 Bet farizeji, to dzirdēdami, sacīja: "Šis izdzen ļaunus garus ne citādi kā ar Belcebula, ļauno garu virsnieka, palīdzību.“</a:t>
            </a:r>
          </a:p>
        </p:txBody>
      </p:sp>
      <p:sp>
        <p:nvSpPr>
          <p:cNvPr id="7" name="Rectangle 6"/>
          <p:cNvSpPr>
            <a:spLocks noChangeArrowheads="1"/>
          </p:cNvSpPr>
          <p:nvPr/>
        </p:nvSpPr>
        <p:spPr bwMode="auto">
          <a:xfrm>
            <a:off x="1" y="2071688"/>
            <a:ext cx="5508103" cy="4616648"/>
          </a:xfrm>
          <a:prstGeom prst="rect">
            <a:avLst/>
          </a:prstGeom>
          <a:noFill/>
          <a:ln w="9525">
            <a:noFill/>
            <a:miter lim="800000"/>
            <a:headEnd/>
            <a:tailEnd/>
          </a:ln>
        </p:spPr>
        <p:txBody>
          <a:bodyPr wrap="square">
            <a:spAutoFit/>
          </a:bodyPr>
          <a:lstStyle/>
          <a:p>
            <a:pPr>
              <a:lnSpc>
                <a:spcPct val="150000"/>
              </a:lnSpc>
              <a:buFontTx/>
              <a:buChar char="•"/>
            </a:pPr>
            <a:r>
              <a:rPr lang="lv-LV" sz="2800" dirty="0" smtClean="0"/>
              <a:t>Ļaudis apbrīno </a:t>
            </a:r>
            <a:r>
              <a:rPr lang="lv-LV" sz="2800" b="1" dirty="0" smtClean="0"/>
              <a:t>Jēzu </a:t>
            </a:r>
            <a:r>
              <a:rPr lang="lv-LV" sz="2800" dirty="0" smtClean="0"/>
              <a:t>un saskata Viņā ko </a:t>
            </a:r>
            <a:r>
              <a:rPr lang="lv-LV" sz="2800" b="1" dirty="0" smtClean="0"/>
              <a:t>īpašu</a:t>
            </a:r>
            <a:r>
              <a:rPr lang="lv-LV" sz="2800" dirty="0" smtClean="0"/>
              <a:t>. </a:t>
            </a:r>
          </a:p>
          <a:p>
            <a:pPr>
              <a:lnSpc>
                <a:spcPct val="150000"/>
              </a:lnSpc>
              <a:buFontTx/>
              <a:buChar char="•"/>
            </a:pPr>
            <a:r>
              <a:rPr lang="lv-LV" sz="2800" dirty="0" smtClean="0"/>
              <a:t>Bet farizeji sauc viņu par </a:t>
            </a:r>
            <a:r>
              <a:rPr lang="lv-LV" sz="2800" b="1" dirty="0" err="1" smtClean="0"/>
              <a:t>Belcebul</a:t>
            </a:r>
            <a:r>
              <a:rPr lang="lv-LV" sz="2800" dirty="0" smtClean="0"/>
              <a:t> </a:t>
            </a:r>
            <a:r>
              <a:rPr lang="lv-LV" sz="2800" dirty="0"/>
              <a:t>– </a:t>
            </a:r>
            <a:r>
              <a:rPr lang="lv-LV" sz="2800" b="1" dirty="0"/>
              <a:t>mušu ķēniņš</a:t>
            </a:r>
          </a:p>
          <a:p>
            <a:pPr>
              <a:lnSpc>
                <a:spcPct val="150000"/>
              </a:lnSpc>
              <a:buFont typeface="Arial" charset="0"/>
              <a:buChar char="•"/>
            </a:pPr>
            <a:r>
              <a:rPr lang="lv-LV" sz="2800" dirty="0" smtClean="0"/>
              <a:t>Kāpēc </a:t>
            </a:r>
            <a:r>
              <a:rPr lang="lv-LV" sz="2800" b="1" dirty="0" smtClean="0"/>
              <a:t>farizeji</a:t>
            </a:r>
            <a:r>
              <a:rPr lang="lv-LV" sz="2800" dirty="0" smtClean="0"/>
              <a:t> tā runā par Jēzu?</a:t>
            </a:r>
          </a:p>
          <a:p>
            <a:pPr>
              <a:lnSpc>
                <a:spcPct val="150000"/>
              </a:lnSpc>
              <a:buFont typeface="Arial" charset="0"/>
              <a:buChar char="•"/>
            </a:pPr>
            <a:r>
              <a:rPr lang="lv-LV" sz="2800" dirty="0" smtClean="0"/>
              <a:t>Vai viņi ir </a:t>
            </a:r>
            <a:r>
              <a:rPr lang="lv-LV" sz="2800" b="1" dirty="0" smtClean="0"/>
              <a:t>greizsirdīgi</a:t>
            </a:r>
            <a:r>
              <a:rPr lang="lv-LV" sz="2800" dirty="0" smtClean="0"/>
              <a:t> uz Jēzu?</a:t>
            </a:r>
          </a:p>
          <a:p>
            <a:pPr>
              <a:lnSpc>
                <a:spcPct val="150000"/>
              </a:lnSpc>
              <a:buFont typeface="Arial" charset="0"/>
              <a:buChar char="•"/>
            </a:pPr>
            <a:r>
              <a:rPr lang="lv-LV" sz="2800" dirty="0" smtClean="0"/>
              <a:t>Vai viņi </a:t>
            </a:r>
            <a:r>
              <a:rPr lang="lv-LV" sz="2800" b="1" dirty="0" smtClean="0"/>
              <a:t>melo apzināti</a:t>
            </a:r>
            <a:r>
              <a:rPr lang="lv-LV" sz="2800" dirty="0" smtClean="0"/>
              <a:t>?</a:t>
            </a:r>
          </a:p>
        </p:txBody>
      </p:sp>
      <p:sp>
        <p:nvSpPr>
          <p:cNvPr id="6148" name="Slide Number Placeholder 3"/>
          <p:cNvSpPr>
            <a:spLocks noGrp="1"/>
          </p:cNvSpPr>
          <p:nvPr>
            <p:ph type="sldNum" sz="quarter" idx="12"/>
          </p:nvPr>
        </p:nvSpPr>
        <p:spPr>
          <a:noFill/>
        </p:spPr>
        <p:txBody>
          <a:bodyPr/>
          <a:lstStyle/>
          <a:p>
            <a:fld id="{AEE431C6-2EB7-4053-BB70-B12C60C49A80}" type="slidenum">
              <a:rPr lang="lv-LV" smtClean="0">
                <a:latin typeface="Arial" pitchFamily="34" charset="0"/>
              </a:rPr>
              <a:pPr/>
              <a:t>3</a:t>
            </a:fld>
            <a:endParaRPr lang="lv-LV" smtClean="0">
              <a:latin typeface="Arial" pitchFamily="34" charset="0"/>
            </a:endParaRPr>
          </a:p>
        </p:txBody>
      </p:sp>
      <p:pic>
        <p:nvPicPr>
          <p:cNvPr id="11270" name="Picture 6" descr="http://spoki.tvnet.lv/upload2/articles/61/613744/images/_origin_Kas-ir-Lucifers-3.jpg"/>
          <p:cNvPicPr>
            <a:picLocks noChangeAspect="1" noChangeArrowheads="1"/>
          </p:cNvPicPr>
          <p:nvPr/>
        </p:nvPicPr>
        <p:blipFill>
          <a:blip r:embed="rId2" cstate="print"/>
          <a:srcRect b="4780"/>
          <a:stretch>
            <a:fillRect/>
          </a:stretch>
        </p:blipFill>
        <p:spPr bwMode="auto">
          <a:xfrm>
            <a:off x="5332142" y="2011761"/>
            <a:ext cx="3811858" cy="4846239"/>
          </a:xfrm>
          <a:prstGeom prst="rect">
            <a:avLst/>
          </a:prstGeom>
          <a:ln>
            <a:noFill/>
          </a:ln>
          <a:effectLst>
            <a:softEdge rad="112500"/>
          </a:effectLst>
        </p:spPr>
      </p:pic>
      <p:sp>
        <p:nvSpPr>
          <p:cNvPr id="6" name="Rectangle 5"/>
          <p:cNvSpPr>
            <a:spLocks noChangeArrowheads="1"/>
          </p:cNvSpPr>
          <p:nvPr/>
        </p:nvSpPr>
        <p:spPr bwMode="auto">
          <a:xfrm>
            <a:off x="6357950" y="6191273"/>
            <a:ext cx="1682750" cy="523875"/>
          </a:xfrm>
          <a:prstGeom prst="rect">
            <a:avLst/>
          </a:prstGeom>
          <a:noFill/>
          <a:ln w="9525">
            <a:noFill/>
            <a:miter lim="800000"/>
            <a:headEnd/>
            <a:tailEnd/>
          </a:ln>
        </p:spPr>
        <p:txBody>
          <a:bodyPr wrap="none">
            <a:spAutoFit/>
          </a:bodyPr>
          <a:lstStyle/>
          <a:p>
            <a:r>
              <a:rPr lang="lv-LV" sz="2800" b="1" dirty="0" err="1"/>
              <a:t>Belcebul</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0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Kāpēc cilvēki melo?</a:t>
            </a:r>
          </a:p>
        </p:txBody>
      </p:sp>
      <p:sp>
        <p:nvSpPr>
          <p:cNvPr id="7" name="Rectangle 6"/>
          <p:cNvSpPr>
            <a:spLocks noChangeArrowheads="1"/>
          </p:cNvSpPr>
          <p:nvPr/>
        </p:nvSpPr>
        <p:spPr bwMode="auto">
          <a:xfrm>
            <a:off x="0" y="836712"/>
            <a:ext cx="4860032" cy="5909310"/>
          </a:xfrm>
          <a:prstGeom prst="rect">
            <a:avLst/>
          </a:prstGeom>
          <a:noFill/>
          <a:ln w="9525">
            <a:noFill/>
            <a:miter lim="800000"/>
            <a:headEnd/>
            <a:tailEnd/>
          </a:ln>
        </p:spPr>
        <p:txBody>
          <a:bodyPr wrap="square">
            <a:spAutoFit/>
          </a:bodyPr>
          <a:lstStyle/>
          <a:p>
            <a:pPr>
              <a:lnSpc>
                <a:spcPct val="150000"/>
              </a:lnSpc>
              <a:buFontTx/>
              <a:buChar char="•"/>
            </a:pPr>
            <a:r>
              <a:rPr lang="lv-LV" sz="2800" dirty="0" smtClean="0"/>
              <a:t>Lai </a:t>
            </a:r>
            <a:r>
              <a:rPr lang="lv-LV" sz="2800" b="1" dirty="0" smtClean="0"/>
              <a:t>slēptu patiesību</a:t>
            </a:r>
            <a:r>
              <a:rPr lang="lv-LV" sz="2800" dirty="0" smtClean="0"/>
              <a:t>.</a:t>
            </a:r>
          </a:p>
          <a:p>
            <a:pPr>
              <a:lnSpc>
                <a:spcPct val="150000"/>
              </a:lnSpc>
              <a:buFontTx/>
              <a:buChar char="•"/>
            </a:pPr>
            <a:r>
              <a:rPr lang="lv-LV" sz="2800" dirty="0" smtClean="0"/>
              <a:t>Lai </a:t>
            </a:r>
            <a:r>
              <a:rPr lang="lv-LV" sz="2800" b="1" dirty="0" smtClean="0"/>
              <a:t>izvairītos</a:t>
            </a:r>
            <a:r>
              <a:rPr lang="lv-LV" sz="2800" dirty="0" smtClean="0"/>
              <a:t> no </a:t>
            </a:r>
            <a:r>
              <a:rPr lang="lv-LV" sz="2800" b="1" dirty="0" smtClean="0"/>
              <a:t>nepatikšanām</a:t>
            </a:r>
            <a:r>
              <a:rPr lang="lv-LV" sz="2800" dirty="0" smtClean="0"/>
              <a:t>.</a:t>
            </a:r>
          </a:p>
          <a:p>
            <a:pPr>
              <a:lnSpc>
                <a:spcPct val="150000"/>
              </a:lnSpc>
              <a:buFontTx/>
              <a:buChar char="•"/>
            </a:pPr>
            <a:r>
              <a:rPr lang="lv-LV" sz="2800" dirty="0" smtClean="0"/>
              <a:t>Lai </a:t>
            </a:r>
            <a:r>
              <a:rPr lang="lv-LV" sz="2800" b="1" dirty="0" smtClean="0"/>
              <a:t>ieriebtu apmelotai personai</a:t>
            </a:r>
            <a:r>
              <a:rPr lang="lv-LV" sz="2800" dirty="0" smtClean="0"/>
              <a:t>, </a:t>
            </a:r>
            <a:r>
              <a:rPr lang="lv-LV" sz="2800" b="1" dirty="0" smtClean="0"/>
              <a:t>jo skauž.</a:t>
            </a:r>
            <a:endParaRPr lang="lv-LV" sz="2800" dirty="0" smtClean="0"/>
          </a:p>
          <a:p>
            <a:pPr>
              <a:lnSpc>
                <a:spcPct val="150000"/>
              </a:lnSpc>
              <a:buFontTx/>
              <a:buChar char="•"/>
            </a:pPr>
            <a:r>
              <a:rPr lang="lv-LV" sz="2800" dirty="0" smtClean="0"/>
              <a:t>Lai </a:t>
            </a:r>
            <a:r>
              <a:rPr lang="lv-LV" sz="2800" b="1" dirty="0" smtClean="0"/>
              <a:t>pasargātu cilvēkus </a:t>
            </a:r>
            <a:r>
              <a:rPr lang="lv-LV" sz="2800" dirty="0" smtClean="0"/>
              <a:t>no </a:t>
            </a:r>
            <a:r>
              <a:rPr lang="lv-LV" sz="2800" b="1" dirty="0" smtClean="0"/>
              <a:t>patiesības smaguma</a:t>
            </a:r>
            <a:r>
              <a:rPr lang="lv-LV" sz="2800" dirty="0" smtClean="0"/>
              <a:t>.</a:t>
            </a:r>
          </a:p>
          <a:p>
            <a:pPr>
              <a:lnSpc>
                <a:spcPct val="150000"/>
              </a:lnSpc>
              <a:buFontTx/>
              <a:buChar char="•"/>
            </a:pPr>
            <a:r>
              <a:rPr lang="lv-LV" sz="2800" dirty="0" smtClean="0"/>
              <a:t>Lai </a:t>
            </a:r>
            <a:r>
              <a:rPr lang="lv-LV" sz="2800" b="1" dirty="0" smtClean="0"/>
              <a:t>kontrolētu</a:t>
            </a:r>
            <a:r>
              <a:rPr lang="lv-LV" sz="2800" dirty="0" smtClean="0"/>
              <a:t> cilvēku </a:t>
            </a:r>
            <a:r>
              <a:rPr lang="lv-LV" sz="2800" b="1" dirty="0" smtClean="0"/>
              <a:t>apziņu</a:t>
            </a:r>
            <a:r>
              <a:rPr lang="lv-LV" sz="2800" dirty="0" smtClean="0"/>
              <a:t> un </a:t>
            </a:r>
            <a:r>
              <a:rPr lang="lv-LV" sz="2800" b="1" dirty="0" smtClean="0"/>
              <a:t>rīcību</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pic>
        <p:nvPicPr>
          <p:cNvPr id="2050" name="Picture 2" descr="Kasparam Zvīgulim monoizrāde «Melot(?)!» Nacionālajā teātrī / Raksts"/>
          <p:cNvPicPr>
            <a:picLocks noChangeAspect="1" noChangeArrowheads="1"/>
          </p:cNvPicPr>
          <p:nvPr/>
        </p:nvPicPr>
        <p:blipFill>
          <a:blip r:embed="rId2" cstate="print"/>
          <a:srcRect l="17689"/>
          <a:stretch>
            <a:fillRect/>
          </a:stretch>
        </p:blipFill>
        <p:spPr bwMode="auto">
          <a:xfrm>
            <a:off x="4788024" y="1484784"/>
            <a:ext cx="4355976" cy="41932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Kādi meli ir visefektīvākie?</a:t>
            </a:r>
          </a:p>
        </p:txBody>
      </p:sp>
      <p:sp>
        <p:nvSpPr>
          <p:cNvPr id="7" name="Rectangle 6"/>
          <p:cNvSpPr>
            <a:spLocks noChangeArrowheads="1"/>
          </p:cNvSpPr>
          <p:nvPr/>
        </p:nvSpPr>
        <p:spPr bwMode="auto">
          <a:xfrm>
            <a:off x="0" y="764704"/>
            <a:ext cx="9144000" cy="2031325"/>
          </a:xfrm>
          <a:prstGeom prst="rect">
            <a:avLst/>
          </a:prstGeom>
          <a:noFill/>
          <a:ln w="9525">
            <a:noFill/>
            <a:miter lim="800000"/>
            <a:headEnd/>
            <a:tailEnd/>
          </a:ln>
        </p:spPr>
        <p:txBody>
          <a:bodyPr wrap="square">
            <a:spAutoFit/>
          </a:bodyPr>
          <a:lstStyle/>
          <a:p>
            <a:pPr>
              <a:lnSpc>
                <a:spcPct val="150000"/>
              </a:lnSpc>
              <a:buFontTx/>
              <a:buChar char="•"/>
            </a:pPr>
            <a:r>
              <a:rPr lang="lv-LV" sz="2800" b="1" dirty="0" smtClean="0"/>
              <a:t>Pārliecinoši pateikti</a:t>
            </a:r>
            <a:r>
              <a:rPr lang="lv-LV" sz="2800" dirty="0" smtClean="0"/>
              <a:t>.</a:t>
            </a:r>
          </a:p>
          <a:p>
            <a:pPr>
              <a:lnSpc>
                <a:spcPct val="150000"/>
              </a:lnSpc>
              <a:buFontTx/>
              <a:buChar char="•"/>
            </a:pPr>
            <a:r>
              <a:rPr lang="lv-LV" sz="2800" dirty="0" smtClean="0"/>
              <a:t>Ko </a:t>
            </a:r>
            <a:r>
              <a:rPr lang="lv-LV" sz="2800" b="1" dirty="0" smtClean="0"/>
              <a:t>nav viegli atklāt </a:t>
            </a:r>
            <a:r>
              <a:rPr lang="lv-LV" sz="2800" dirty="0" smtClean="0"/>
              <a:t>un </a:t>
            </a:r>
            <a:r>
              <a:rPr lang="lv-LV" sz="2800" b="1" dirty="0" smtClean="0"/>
              <a:t>pārbaudīt</a:t>
            </a:r>
            <a:r>
              <a:rPr lang="lv-LV" sz="2800" dirty="0" smtClean="0"/>
              <a:t>.</a:t>
            </a:r>
          </a:p>
          <a:p>
            <a:pPr>
              <a:lnSpc>
                <a:spcPct val="150000"/>
              </a:lnSpc>
              <a:buFontTx/>
              <a:buChar char="•"/>
            </a:pPr>
            <a:r>
              <a:rPr lang="lv-LV" sz="2800" dirty="0" smtClean="0"/>
              <a:t>Kur ir </a:t>
            </a:r>
            <a:r>
              <a:rPr lang="lv-LV" sz="2800" b="1" dirty="0" smtClean="0"/>
              <a:t>liela daļa patiesības </a:t>
            </a:r>
            <a:r>
              <a:rPr lang="lv-LV" sz="2800" dirty="0" smtClean="0"/>
              <a:t>un </a:t>
            </a:r>
            <a:r>
              <a:rPr lang="lv-LV" sz="2800" b="1" dirty="0" smtClean="0"/>
              <a:t>melu indes piliens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pic>
        <p:nvPicPr>
          <p:cNvPr id="23554" name="Picture 2" descr="Patiesība vai meli sadarbībā ar GlaxoSmithKline Latvia! | Radio SWH"/>
          <p:cNvPicPr>
            <a:picLocks noChangeAspect="1" noChangeArrowheads="1"/>
          </p:cNvPicPr>
          <p:nvPr/>
        </p:nvPicPr>
        <p:blipFill>
          <a:blip r:embed="rId2" cstate="print"/>
          <a:srcRect b="19354"/>
          <a:stretch>
            <a:fillRect/>
          </a:stretch>
        </p:blipFill>
        <p:spPr bwMode="auto">
          <a:xfrm>
            <a:off x="0" y="2771427"/>
            <a:ext cx="9144000" cy="408657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notiek ar to, kas melo?</a:t>
            </a:r>
          </a:p>
        </p:txBody>
      </p:sp>
      <p:sp>
        <p:nvSpPr>
          <p:cNvPr id="7" name="Rectangle 6"/>
          <p:cNvSpPr>
            <a:spLocks noChangeArrowheads="1"/>
          </p:cNvSpPr>
          <p:nvPr/>
        </p:nvSpPr>
        <p:spPr bwMode="auto">
          <a:xfrm>
            <a:off x="0" y="1412776"/>
            <a:ext cx="9144000" cy="2031325"/>
          </a:xfrm>
          <a:prstGeom prst="rect">
            <a:avLst/>
          </a:prstGeom>
          <a:noFill/>
          <a:ln w="9525">
            <a:noFill/>
            <a:miter lim="800000"/>
            <a:headEnd/>
            <a:tailEnd/>
          </a:ln>
        </p:spPr>
        <p:txBody>
          <a:bodyPr wrap="square">
            <a:spAutoFit/>
          </a:bodyPr>
          <a:lstStyle/>
          <a:p>
            <a:pPr>
              <a:lnSpc>
                <a:spcPct val="150000"/>
              </a:lnSpc>
              <a:buFontTx/>
              <a:buChar char="•"/>
            </a:pPr>
            <a:r>
              <a:rPr lang="lv-LV" sz="2800" dirty="0" smtClean="0"/>
              <a:t>Ikviens, kas </a:t>
            </a:r>
            <a:r>
              <a:rPr lang="lv-LV" sz="2800" b="1" dirty="0" smtClean="0"/>
              <a:t>melo</a:t>
            </a:r>
            <a:r>
              <a:rPr lang="lv-LV" sz="2800" dirty="0" smtClean="0"/>
              <a:t>, kļūst par </a:t>
            </a:r>
            <a:r>
              <a:rPr lang="lv-LV" sz="2800" b="1" dirty="0" smtClean="0"/>
              <a:t>vergu saviem meliem</a:t>
            </a:r>
            <a:r>
              <a:rPr lang="lv-LV" sz="2800" dirty="0" smtClean="0"/>
              <a:t>.</a:t>
            </a:r>
          </a:p>
          <a:p>
            <a:pPr>
              <a:lnSpc>
                <a:spcPct val="150000"/>
              </a:lnSpc>
              <a:buFontTx/>
              <a:buChar char="•"/>
            </a:pPr>
            <a:r>
              <a:rPr lang="lv-LV" sz="2800" b="1" dirty="0" smtClean="0"/>
              <a:t>Meli tur gūstā </a:t>
            </a:r>
            <a:r>
              <a:rPr lang="lv-LV" sz="2800" dirty="0" smtClean="0"/>
              <a:t>un </a:t>
            </a:r>
            <a:r>
              <a:rPr lang="lv-LV" sz="2800" b="1" dirty="0" smtClean="0"/>
              <a:t>pastāvīgā spriedzē </a:t>
            </a:r>
            <a:r>
              <a:rPr lang="lv-LV" sz="2800" dirty="0" smtClean="0">
                <a:sym typeface="Wingdings" pitchFamily="2" charset="2"/>
              </a:rPr>
              <a:t> ja nu </a:t>
            </a:r>
            <a:r>
              <a:rPr lang="lv-LV" sz="2800" b="1" dirty="0" smtClean="0">
                <a:sym typeface="Wingdings" pitchFamily="2" charset="2"/>
              </a:rPr>
              <a:t>patiesība nāk gaismā</a:t>
            </a:r>
            <a:r>
              <a:rPr lang="lv-LV" sz="2800" dirty="0" smtClean="0">
                <a:sym typeface="Wingdings" pitchFamily="2" charset="2"/>
              </a:rPr>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sp>
        <p:nvSpPr>
          <p:cNvPr id="6" name="Rectangle 3"/>
          <p:cNvSpPr txBox="1">
            <a:spLocks noChangeArrowheads="1"/>
          </p:cNvSpPr>
          <p:nvPr/>
        </p:nvSpPr>
        <p:spPr>
          <a:xfrm>
            <a:off x="0" y="764704"/>
            <a:ext cx="9144000" cy="792088"/>
          </a:xfrm>
          <a:prstGeom prst="rect">
            <a:avLst/>
          </a:prstGeom>
        </p:spPr>
        <p:txBody>
          <a:bodyPr/>
          <a:lstStyle/>
          <a:p>
            <a:pPr lvl="0" algn="just" eaLnBrk="0" hangingPunct="0">
              <a:lnSpc>
                <a:spcPct val="80000"/>
              </a:lnSpc>
            </a:pPr>
            <a:r>
              <a:rPr lang="lv-LV" sz="2800" i="1" kern="0" dirty="0" smtClean="0">
                <a:latin typeface="+mn-lt"/>
              </a:rPr>
              <a:t>Jēzus viņiem atbildēja: "Patiesi, patiesi Es jums saku: ikviens, kas grēku dara, ir grēka vergs.” (Jņ.8:34)</a:t>
            </a:r>
          </a:p>
        </p:txBody>
      </p:sp>
      <p:pic>
        <p:nvPicPr>
          <p:cNvPr id="25602" name="Picture 2" descr="Hands Locked in Handcuffs - Public Policy Institute of California"/>
          <p:cNvPicPr>
            <a:picLocks noChangeAspect="1" noChangeArrowheads="1"/>
          </p:cNvPicPr>
          <p:nvPr/>
        </p:nvPicPr>
        <p:blipFill>
          <a:blip r:embed="rId2" cstate="print"/>
          <a:srcRect/>
          <a:stretch>
            <a:fillRect/>
          </a:stretch>
        </p:blipFill>
        <p:spPr bwMode="auto">
          <a:xfrm>
            <a:off x="395536" y="3356991"/>
            <a:ext cx="7992888" cy="342285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8"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cilvēkus mudina melot?</a:t>
            </a:r>
          </a:p>
        </p:txBody>
      </p:sp>
      <p:sp>
        <p:nvSpPr>
          <p:cNvPr id="7" name="Rectangle 6"/>
          <p:cNvSpPr>
            <a:spLocks noChangeArrowheads="1"/>
          </p:cNvSpPr>
          <p:nvPr/>
        </p:nvSpPr>
        <p:spPr bwMode="auto">
          <a:xfrm>
            <a:off x="0" y="2564904"/>
            <a:ext cx="6012160" cy="3970318"/>
          </a:xfrm>
          <a:prstGeom prst="rect">
            <a:avLst/>
          </a:prstGeom>
          <a:noFill/>
          <a:ln w="9525">
            <a:noFill/>
            <a:miter lim="800000"/>
            <a:headEnd/>
            <a:tailEnd/>
          </a:ln>
        </p:spPr>
        <p:txBody>
          <a:bodyPr wrap="square">
            <a:spAutoFit/>
          </a:bodyPr>
          <a:lstStyle/>
          <a:p>
            <a:pPr>
              <a:buFontTx/>
              <a:buChar char="•"/>
            </a:pPr>
            <a:r>
              <a:rPr lang="lv-LV" sz="2800" dirty="0" smtClean="0"/>
              <a:t>Ja kāds </a:t>
            </a:r>
            <a:r>
              <a:rPr lang="lv-LV" sz="2800" b="1" dirty="0" smtClean="0"/>
              <a:t>melo</a:t>
            </a:r>
            <a:r>
              <a:rPr lang="lv-LV" sz="2800" dirty="0" smtClean="0"/>
              <a:t>, lai saprot, ka viņš ar to ir </a:t>
            </a:r>
            <a:r>
              <a:rPr lang="lv-LV" sz="2800" b="1" dirty="0" smtClean="0"/>
              <a:t>kalpojis velnam </a:t>
            </a:r>
            <a:r>
              <a:rPr lang="lv-LV" sz="2800" dirty="0" smtClean="0"/>
              <a:t>– </a:t>
            </a:r>
            <a:r>
              <a:rPr lang="lv-LV" sz="2800" b="1" dirty="0" smtClean="0"/>
              <a:t>melu tēvam</a:t>
            </a:r>
            <a:r>
              <a:rPr lang="lv-LV" sz="2800" dirty="0" smtClean="0"/>
              <a:t>.</a:t>
            </a:r>
          </a:p>
          <a:p>
            <a:pPr>
              <a:buFontTx/>
              <a:buChar char="•"/>
            </a:pPr>
            <a:r>
              <a:rPr lang="lv-LV" sz="2800" b="1" dirty="0" smtClean="0"/>
              <a:t>Velna mērķis </a:t>
            </a:r>
            <a:r>
              <a:rPr lang="lv-LV" sz="2800" dirty="0" smtClean="0"/>
              <a:t>ir </a:t>
            </a:r>
            <a:r>
              <a:rPr lang="lv-LV" sz="2800" b="1" dirty="0" smtClean="0"/>
              <a:t>pazudināt</a:t>
            </a:r>
            <a:r>
              <a:rPr lang="lv-LV" sz="2800" dirty="0" smtClean="0"/>
              <a:t> gan </a:t>
            </a:r>
            <a:r>
              <a:rPr lang="lv-LV" sz="2800" b="1" dirty="0" smtClean="0"/>
              <a:t>apmelojamo</a:t>
            </a:r>
            <a:r>
              <a:rPr lang="lv-LV" sz="2800" dirty="0" smtClean="0"/>
              <a:t>, gan arī pašu </a:t>
            </a:r>
            <a:r>
              <a:rPr lang="lv-LV" sz="2800" b="1" dirty="0" smtClean="0"/>
              <a:t>apmelotāju</a:t>
            </a:r>
            <a:r>
              <a:rPr lang="lv-LV" sz="2800" dirty="0" smtClean="0"/>
              <a:t>, jo viņš ir bijis </a:t>
            </a:r>
            <a:r>
              <a:rPr lang="lv-LV" sz="2800" b="1" dirty="0" smtClean="0"/>
              <a:t>slepkava</a:t>
            </a:r>
            <a:r>
              <a:rPr lang="lv-LV" sz="2800" dirty="0" smtClean="0"/>
              <a:t> jau no </a:t>
            </a:r>
            <a:r>
              <a:rPr lang="lv-LV" sz="2800" b="1" dirty="0" smtClean="0"/>
              <a:t>Ādama</a:t>
            </a:r>
            <a:r>
              <a:rPr lang="lv-LV" sz="2800" dirty="0" smtClean="0"/>
              <a:t> un </a:t>
            </a:r>
            <a:r>
              <a:rPr lang="lv-LV" sz="2800" b="1" dirty="0" smtClean="0"/>
              <a:t>Ievas</a:t>
            </a:r>
            <a:r>
              <a:rPr lang="lv-LV" sz="2800" dirty="0" smtClean="0"/>
              <a:t> laikiem.</a:t>
            </a:r>
          </a:p>
          <a:p>
            <a:pPr>
              <a:buFontTx/>
              <a:buChar char="•"/>
            </a:pPr>
            <a:r>
              <a:rPr lang="lv-LV" sz="2800" dirty="0" smtClean="0"/>
              <a:t>Mums ir jābūt </a:t>
            </a:r>
            <a:r>
              <a:rPr lang="lv-LV" sz="2800" b="1" dirty="0" smtClean="0"/>
              <a:t>uzmanīgiem</a:t>
            </a:r>
            <a:r>
              <a:rPr lang="lv-LV" sz="2800" dirty="0" smtClean="0"/>
              <a:t>, lai </a:t>
            </a:r>
            <a:r>
              <a:rPr lang="lv-LV" sz="2800" b="1" dirty="0" smtClean="0"/>
              <a:t>netiekam velna apmānīti </a:t>
            </a:r>
            <a:r>
              <a:rPr lang="lv-LV" sz="2800" dirty="0" smtClean="0"/>
              <a:t>un paši tālāk </a:t>
            </a:r>
            <a:r>
              <a:rPr lang="lv-LV" sz="2800" b="1" dirty="0" smtClean="0"/>
              <a:t>neizplatām melus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sp>
        <p:nvSpPr>
          <p:cNvPr id="6" name="Rectangle 3"/>
          <p:cNvSpPr txBox="1">
            <a:spLocks noChangeArrowheads="1"/>
          </p:cNvSpPr>
          <p:nvPr/>
        </p:nvSpPr>
        <p:spPr>
          <a:xfrm>
            <a:off x="0" y="764704"/>
            <a:ext cx="9144000" cy="792088"/>
          </a:xfrm>
          <a:prstGeom prst="rect">
            <a:avLst/>
          </a:prstGeom>
        </p:spPr>
        <p:txBody>
          <a:bodyPr/>
          <a:lstStyle/>
          <a:p>
            <a:pPr lvl="0" algn="just" eaLnBrk="0" hangingPunct="0">
              <a:lnSpc>
                <a:spcPct val="80000"/>
              </a:lnSpc>
            </a:pPr>
            <a:r>
              <a:rPr lang="lv-LV" sz="2800" i="1" kern="0" dirty="0" smtClean="0">
                <a:latin typeface="+mn-lt"/>
              </a:rPr>
              <a:t>“Jūs esat no sava </a:t>
            </a:r>
            <a:r>
              <a:rPr lang="lv-LV" sz="2800" b="1" i="1" kern="0" dirty="0" smtClean="0">
                <a:latin typeface="+mn-lt"/>
              </a:rPr>
              <a:t>tēva</a:t>
            </a:r>
            <a:r>
              <a:rPr lang="lv-LV" sz="2800" i="1" kern="0" dirty="0" smtClean="0">
                <a:latin typeface="+mn-lt"/>
              </a:rPr>
              <a:t> - </a:t>
            </a:r>
            <a:r>
              <a:rPr lang="lv-LV" sz="2800" b="1" i="1" kern="0" dirty="0" smtClean="0">
                <a:latin typeface="+mn-lt"/>
              </a:rPr>
              <a:t>velna</a:t>
            </a:r>
            <a:r>
              <a:rPr lang="lv-LV" sz="2800" i="1" kern="0" dirty="0" smtClean="0">
                <a:latin typeface="+mn-lt"/>
              </a:rPr>
              <a:t>, un jums gribas piepildīt sava tēva kārības. Viņš no paša sākuma ir bijis </a:t>
            </a:r>
            <a:r>
              <a:rPr lang="lv-LV" sz="2800" b="1" i="1" kern="0" dirty="0" smtClean="0">
                <a:latin typeface="+mn-lt"/>
              </a:rPr>
              <a:t>slepkava</a:t>
            </a:r>
            <a:r>
              <a:rPr lang="lv-LV" sz="2800" i="1" kern="0" dirty="0" smtClean="0">
                <a:latin typeface="+mn-lt"/>
              </a:rPr>
              <a:t> un </a:t>
            </a:r>
            <a:r>
              <a:rPr lang="lv-LV" sz="2800" b="1" i="1" kern="0" dirty="0" smtClean="0">
                <a:latin typeface="+mn-lt"/>
              </a:rPr>
              <a:t>nestāv patiesībā</a:t>
            </a:r>
            <a:r>
              <a:rPr lang="lv-LV" sz="2800" i="1" kern="0" dirty="0" smtClean="0">
                <a:latin typeface="+mn-lt"/>
              </a:rPr>
              <a:t>, jo </a:t>
            </a:r>
            <a:r>
              <a:rPr lang="lv-LV" sz="2800" b="1" i="1" kern="0" dirty="0" smtClean="0">
                <a:latin typeface="+mn-lt"/>
              </a:rPr>
              <a:t>patiesības nav viņā</a:t>
            </a:r>
            <a:r>
              <a:rPr lang="lv-LV" sz="2800" i="1" kern="0" dirty="0" smtClean="0">
                <a:latin typeface="+mn-lt"/>
              </a:rPr>
              <a:t>. Melus runādams, viņš runā pēc </a:t>
            </a:r>
            <a:r>
              <a:rPr lang="lv-LV" sz="2800" b="1" i="1" kern="0" dirty="0" smtClean="0">
                <a:latin typeface="+mn-lt"/>
              </a:rPr>
              <a:t>savas dabas</a:t>
            </a:r>
            <a:r>
              <a:rPr lang="lv-LV" sz="2800" i="1" kern="0" dirty="0" smtClean="0">
                <a:latin typeface="+mn-lt"/>
              </a:rPr>
              <a:t>, jo viņš ir </a:t>
            </a:r>
            <a:r>
              <a:rPr lang="lv-LV" sz="2800" b="1" i="1" kern="0" dirty="0" smtClean="0">
                <a:latin typeface="+mn-lt"/>
              </a:rPr>
              <a:t>melis</a:t>
            </a:r>
            <a:r>
              <a:rPr lang="lv-LV" sz="2800" i="1" kern="0" dirty="0" smtClean="0">
                <a:latin typeface="+mn-lt"/>
              </a:rPr>
              <a:t> un </a:t>
            </a:r>
            <a:r>
              <a:rPr lang="lv-LV" sz="2800" b="1" i="1" kern="0" dirty="0" smtClean="0">
                <a:latin typeface="+mn-lt"/>
              </a:rPr>
              <a:t>melu tēvs</a:t>
            </a:r>
            <a:r>
              <a:rPr lang="lv-LV" sz="2800" i="1" kern="0" dirty="0" smtClean="0">
                <a:latin typeface="+mn-lt"/>
              </a:rPr>
              <a:t>.”  (Jņ.8:44)</a:t>
            </a:r>
          </a:p>
        </p:txBody>
      </p:sp>
      <p:pic>
        <p:nvPicPr>
          <p:cNvPr id="24578" name="Picture 2" descr="A serpent with a woman's head lurks in the Tree of Knowledge above Adam and  Eve. Chromolithograph after Masolino. | Wellcome Collection"/>
          <p:cNvPicPr>
            <a:picLocks noChangeAspect="1" noChangeArrowheads="1"/>
          </p:cNvPicPr>
          <p:nvPr/>
        </p:nvPicPr>
        <p:blipFill>
          <a:blip r:embed="rId2" cstate="print"/>
          <a:srcRect/>
          <a:stretch>
            <a:fillRect/>
          </a:stretch>
        </p:blipFill>
        <p:spPr bwMode="auto">
          <a:xfrm>
            <a:off x="6156176" y="2230316"/>
            <a:ext cx="2987824" cy="46276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92696"/>
            <a:ext cx="9467850" cy="1081088"/>
          </a:xfrm>
        </p:spPr>
        <p:txBody>
          <a:bodyPr/>
          <a:lstStyle/>
          <a:p>
            <a:pPr algn="ctr">
              <a:lnSpc>
                <a:spcPct val="90000"/>
              </a:lnSpc>
              <a:buFontTx/>
              <a:buNone/>
            </a:pPr>
            <a:r>
              <a:rPr lang="lv-LV" i="1" dirty="0" err="1" smtClean="0"/>
              <a:t>Berojas</a:t>
            </a:r>
            <a:r>
              <a:rPr lang="lv-LV" i="1" dirty="0" smtClean="0"/>
              <a:t> jūdi vārdu labprāt uzņēma, meklēdami ik dienas rakstos, vai tas tā esot. (Ap.d.17:11)</a:t>
            </a:r>
          </a:p>
        </p:txBody>
      </p:sp>
      <p:sp>
        <p:nvSpPr>
          <p:cNvPr id="5"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Pārbaudiet visas lietas</a:t>
            </a:r>
          </a:p>
        </p:txBody>
      </p:sp>
      <p:pic>
        <p:nvPicPr>
          <p:cNvPr id="27650" name="Picture 2" descr="3 Fresh Ideas for Improving Your Bible Reading in 2017 — George H Guthrie"/>
          <p:cNvPicPr>
            <a:picLocks noChangeAspect="1" noChangeArrowheads="1"/>
          </p:cNvPicPr>
          <p:nvPr/>
        </p:nvPicPr>
        <p:blipFill>
          <a:blip r:embed="rId2" cstate="print"/>
          <a:srcRect/>
          <a:stretch>
            <a:fillRect/>
          </a:stretch>
        </p:blipFill>
        <p:spPr bwMode="auto">
          <a:xfrm>
            <a:off x="899592" y="1844824"/>
            <a:ext cx="7272808" cy="48100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80000"/>
              </a:lnSpc>
              <a:spcBef>
                <a:spcPct val="0"/>
              </a:spcBef>
              <a:buFontTx/>
              <a:buNone/>
            </a:pPr>
            <a:r>
              <a:rPr lang="lv-LV" sz="2800" i="1" dirty="0" smtClean="0"/>
              <a:t>25 Bet Jēzus, viņu domas nomanīdams, tiem sacīja: "Ikviena valsts, kurā iekšējs naids, aiziet bojā; un neviena pilsēta vai nams, kurā iekšējs naids, nevar pastāvēt. 26 Ja nu sātans izdzen sātanu, tad viņš ir naidā pats ar sevi. Kā tad viņa valsts var pastāvēt?</a:t>
            </a:r>
          </a:p>
        </p:txBody>
      </p:sp>
      <p:sp>
        <p:nvSpPr>
          <p:cNvPr id="7" name="Rectangle 6"/>
          <p:cNvSpPr>
            <a:spLocks noChangeArrowheads="1"/>
          </p:cNvSpPr>
          <p:nvPr/>
        </p:nvSpPr>
        <p:spPr bwMode="auto">
          <a:xfrm>
            <a:off x="0" y="2333198"/>
            <a:ext cx="9144000" cy="1815882"/>
          </a:xfrm>
          <a:prstGeom prst="rect">
            <a:avLst/>
          </a:prstGeom>
          <a:noFill/>
          <a:ln w="9525">
            <a:noFill/>
            <a:miter lim="800000"/>
            <a:headEnd/>
            <a:tailEnd/>
          </a:ln>
        </p:spPr>
        <p:txBody>
          <a:bodyPr>
            <a:spAutoFit/>
          </a:bodyPr>
          <a:lstStyle/>
          <a:p>
            <a:pPr>
              <a:buFontTx/>
              <a:buChar char="•"/>
            </a:pPr>
            <a:r>
              <a:rPr lang="lv-LV" sz="2800" b="1" dirty="0" smtClean="0"/>
              <a:t>Jēzus</a:t>
            </a:r>
            <a:r>
              <a:rPr lang="lv-LV" sz="2800" dirty="0" smtClean="0"/>
              <a:t> atmasko </a:t>
            </a:r>
            <a:r>
              <a:rPr lang="lv-LV" sz="2800" b="1" dirty="0" smtClean="0"/>
              <a:t>sātana melus </a:t>
            </a:r>
            <a:r>
              <a:rPr lang="lv-LV" sz="2800" dirty="0" smtClean="0"/>
              <a:t>ar </a:t>
            </a:r>
            <a:r>
              <a:rPr lang="lv-LV" sz="2800" b="1" dirty="0" smtClean="0"/>
              <a:t>patiesību</a:t>
            </a:r>
            <a:r>
              <a:rPr lang="lv-LV" sz="2800" dirty="0" smtClean="0"/>
              <a:t> un </a:t>
            </a:r>
            <a:r>
              <a:rPr lang="lv-LV" sz="2800" b="1" dirty="0" smtClean="0"/>
              <a:t>loģiku</a:t>
            </a:r>
            <a:r>
              <a:rPr lang="lv-LV" sz="2800" dirty="0" smtClean="0"/>
              <a:t>.</a:t>
            </a:r>
            <a:endParaRPr lang="lv-LV" sz="2800" b="1" dirty="0" smtClean="0"/>
          </a:p>
          <a:p>
            <a:pPr>
              <a:buFontTx/>
              <a:buChar char="•"/>
            </a:pPr>
            <a:r>
              <a:rPr lang="lv-LV" sz="2800" b="1" dirty="0" smtClean="0"/>
              <a:t>Velns </a:t>
            </a:r>
            <a:r>
              <a:rPr lang="lv-LV" sz="2800" dirty="0" smtClean="0"/>
              <a:t>grib </a:t>
            </a:r>
            <a:r>
              <a:rPr lang="lv-LV" sz="2800" b="1" dirty="0" smtClean="0"/>
              <a:t>sanaidot cilvēkus </a:t>
            </a:r>
            <a:r>
              <a:rPr lang="lv-LV" sz="2800" dirty="0" smtClean="0"/>
              <a:t>vienu ar otru ar </a:t>
            </a:r>
            <a:r>
              <a:rPr lang="lv-LV" sz="2800" b="1" dirty="0" smtClean="0"/>
              <a:t>meliem</a:t>
            </a:r>
            <a:r>
              <a:rPr lang="lv-LV" sz="2800" dirty="0" smtClean="0"/>
              <a:t>.</a:t>
            </a:r>
          </a:p>
          <a:p>
            <a:pPr>
              <a:buFontTx/>
              <a:buChar char="•"/>
            </a:pPr>
            <a:r>
              <a:rPr lang="lv-LV" sz="2800" dirty="0" smtClean="0"/>
              <a:t>Neviens </a:t>
            </a:r>
            <a:r>
              <a:rPr lang="lv-LV" sz="2800" b="1" dirty="0" smtClean="0"/>
              <a:t>nams</a:t>
            </a:r>
            <a:r>
              <a:rPr lang="lv-LV" sz="2800" dirty="0" smtClean="0"/>
              <a:t>, </a:t>
            </a:r>
            <a:r>
              <a:rPr lang="lv-LV" sz="2800" b="1" dirty="0" smtClean="0"/>
              <a:t>pilsēta</a:t>
            </a:r>
            <a:r>
              <a:rPr lang="lv-LV" sz="2800" dirty="0" smtClean="0"/>
              <a:t> vai </a:t>
            </a:r>
            <a:r>
              <a:rPr lang="lv-LV" sz="2800" b="1" dirty="0" smtClean="0"/>
              <a:t>valsts</a:t>
            </a:r>
            <a:r>
              <a:rPr lang="lv-LV" sz="2800" dirty="0" smtClean="0"/>
              <a:t>, kurā pastāv </a:t>
            </a:r>
            <a:r>
              <a:rPr lang="lv-LV" sz="2800" b="1" dirty="0" smtClean="0"/>
              <a:t>naids</a:t>
            </a:r>
            <a:r>
              <a:rPr lang="lv-LV" sz="2800" dirty="0" smtClean="0"/>
              <a:t> </a:t>
            </a:r>
            <a:r>
              <a:rPr lang="lv-LV" sz="2800" b="1" dirty="0" smtClean="0"/>
              <a:t>nevar pastāvēt</a:t>
            </a:r>
            <a:r>
              <a:rPr lang="lv-LV" sz="2800" dirty="0" smtClean="0"/>
              <a:t>.</a:t>
            </a:r>
          </a:p>
        </p:txBody>
      </p:sp>
      <p:sp>
        <p:nvSpPr>
          <p:cNvPr id="7172" name="Slide Number Placeholder 3"/>
          <p:cNvSpPr>
            <a:spLocks noGrp="1"/>
          </p:cNvSpPr>
          <p:nvPr>
            <p:ph type="sldNum" sz="quarter" idx="12"/>
          </p:nvPr>
        </p:nvSpPr>
        <p:spPr>
          <a:noFill/>
        </p:spPr>
        <p:txBody>
          <a:bodyPr/>
          <a:lstStyle/>
          <a:p>
            <a:fld id="{7FDBE111-E5C0-4F37-8C81-9A1CEBE4B37E}" type="slidenum">
              <a:rPr lang="lv-LV" smtClean="0">
                <a:latin typeface="Arial" pitchFamily="34" charset="0"/>
              </a:rPr>
              <a:pPr/>
              <a:t>9</a:t>
            </a:fld>
            <a:endParaRPr lang="lv-LV" smtClean="0">
              <a:latin typeface="Arial" pitchFamily="34" charset="0"/>
            </a:endParaRPr>
          </a:p>
        </p:txBody>
      </p:sp>
      <p:pic>
        <p:nvPicPr>
          <p:cNvPr id="7170" name="Picture 2" descr="Tamatina Wall Posters | Religious Posters | Jesus vs Devil| Pooja Ghar |  Living Room | Tearproof | Size - 92 X 61 cms.a464 : Amazon.in: Home &amp;  Kitchen"/>
          <p:cNvPicPr>
            <a:picLocks noChangeAspect="1" noChangeArrowheads="1"/>
          </p:cNvPicPr>
          <p:nvPr/>
        </p:nvPicPr>
        <p:blipFill>
          <a:blip r:embed="rId2" cstate="print"/>
          <a:srcRect l="7560" t="10999" r="7393" b="10180"/>
          <a:stretch>
            <a:fillRect/>
          </a:stretch>
        </p:blipFill>
        <p:spPr bwMode="auto">
          <a:xfrm>
            <a:off x="827584" y="4149080"/>
            <a:ext cx="7632848" cy="2708920"/>
          </a:xfrm>
          <a:prstGeom prst="rect">
            <a:avLst/>
          </a:prstGeom>
          <a:ln>
            <a:noFill/>
          </a:ln>
          <a:effectLst>
            <a:softEdge rad="112500"/>
          </a:effectLst>
        </p:spPr>
      </p:pic>
      <p:sp>
        <p:nvSpPr>
          <p:cNvPr id="9"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Meli nevar pastāvēt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2000"/>
                                        <p:tgtEl>
                                          <p:spTgt spid="717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9"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10066</TotalTime>
  <Words>1035</Words>
  <Application>Microsoft Office PowerPoint</Application>
  <PresentationFormat>On-screen Show (4:3)</PresentationFormat>
  <Paragraphs>83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Mt.12:22-30 Meli un Melu tēvs</vt:lpstr>
      <vt:lpstr>Mt.12:22-30 Meli un Melu tēvs</vt:lpstr>
      <vt:lpstr>Slide 3</vt:lpstr>
      <vt:lpstr>Kāpēc cilvēki melo?</vt:lpstr>
      <vt:lpstr>Kādi meli ir visefektīvākie?</vt:lpstr>
      <vt:lpstr>Kas notiek ar to, kas melo?</vt:lpstr>
      <vt:lpstr>Kas cilvēkus mudina melot?</vt:lpstr>
      <vt:lpstr>Pārbaudiet visas lietas</vt:lpstr>
      <vt:lpstr>Meli nevar pastāvēt</vt:lpstr>
      <vt:lpstr>Kas ir patiesība?</vt:lpstr>
      <vt:lpstr>Jņ.14:6</vt:lpstr>
      <vt:lpstr>Slide 12</vt:lpstr>
      <vt:lpstr>Slide 13</vt:lpstr>
      <vt:lpstr>Slide 14</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115</cp:revision>
  <dcterms:created xsi:type="dcterms:W3CDTF">2010-10-07T14:46:11Z</dcterms:created>
  <dcterms:modified xsi:type="dcterms:W3CDTF">2022-03-21T10:32:15Z</dcterms:modified>
</cp:coreProperties>
</file>