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1" r:id="rId3"/>
    <p:sldId id="261" r:id="rId4"/>
    <p:sldId id="283" r:id="rId5"/>
    <p:sldId id="287" r:id="rId6"/>
    <p:sldId id="288" r:id="rId7"/>
    <p:sldId id="285" r:id="rId8"/>
    <p:sldId id="290" r:id="rId9"/>
    <p:sldId id="289" r:id="rId10"/>
    <p:sldId id="286"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0" d="100"/>
          <a:sy n="70" d="100"/>
        </p:scale>
        <p:origin x="-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6/4/2021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p:txBody>
          <a:bodyPr/>
          <a:lstStyle>
            <a:lvl1pPr>
              <a:defRPr/>
            </a:lvl1pPr>
          </a:lstStyle>
          <a:p>
            <a:pPr>
              <a:defRPr/>
            </a:pPr>
            <a:endParaRPr lang="en-US"/>
          </a:p>
        </p:txBody>
      </p:sp>
      <p:sp>
        <p:nvSpPr>
          <p:cNvPr id="6" name="Rectangle 25"/>
          <p:cNvSpPr>
            <a:spLocks noGrp="1" noChangeArrowheads="1"/>
          </p:cNvSpPr>
          <p:nvPr>
            <p:ph type="ftr" sz="quarter" idx="11"/>
          </p:nvPr>
        </p:nvSpPr>
        <p:spPr/>
        <p:txBody>
          <a:bodyPr/>
          <a:lstStyle>
            <a:lvl1pPr>
              <a:defRPr/>
            </a:lvl1pPr>
          </a:lstStyle>
          <a:p>
            <a:pPr>
              <a:defRPr/>
            </a:pPr>
            <a:endParaRPr lang="en-US"/>
          </a:p>
        </p:txBody>
      </p:sp>
      <p:sp>
        <p:nvSpPr>
          <p:cNvPr id="7" name="Rectangle 26"/>
          <p:cNvSpPr>
            <a:spLocks noGrp="1" noChangeArrowheads="1"/>
          </p:cNvSpPr>
          <p:nvPr>
            <p:ph type="sldNum" sz="quarter" idx="12"/>
          </p:nvPr>
        </p:nvSpPr>
        <p:spPr/>
        <p:txBody>
          <a:bodyPr/>
          <a:lstStyle>
            <a:lvl1pPr>
              <a:defRPr/>
            </a:lvl1pPr>
          </a:lstStyle>
          <a:p>
            <a:pPr>
              <a:defRPr/>
            </a:pPr>
            <a:fld id="{E0C53E4A-F6CB-4182-B3E9-D66ADF285B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wmf"/></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Rom.8:10-17 Dieva bērni</a:t>
            </a:r>
            <a:endParaRPr lang="lv-LV" sz="3600"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6.jūn.2021.</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9218" name="Picture 2" descr="Foolishness!: Nonbelievers challenge Christians to take faith seriously. |  America Magazine"/>
          <p:cNvPicPr>
            <a:picLocks noChangeAspect="1" noChangeArrowheads="1"/>
          </p:cNvPicPr>
          <p:nvPr/>
        </p:nvPicPr>
        <p:blipFill>
          <a:blip r:embed="rId3" cstate="print"/>
          <a:srcRect/>
          <a:stretch>
            <a:fillRect/>
          </a:stretch>
        </p:blipFill>
        <p:spPr bwMode="auto">
          <a:xfrm>
            <a:off x="251520" y="1153250"/>
            <a:ext cx="8604448" cy="57047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spcBef>
                <a:spcPts val="0"/>
              </a:spcBef>
              <a:buNone/>
            </a:pPr>
            <a:r>
              <a:rPr lang="lv-LV" sz="2800" i="1" dirty="0" smtClean="0"/>
              <a:t>17 Ja nu esam bērni, tad arī mantinieki - Dieva mantinieki un Kristus līdzmantinieki; jo tiešām, ja līdz ar Viņu ciešam, mēs līdz ar Viņu tiksim arī apskaidroti.</a:t>
            </a:r>
            <a:endParaRPr lang="lv-LV" sz="2800" i="1" dirty="0" smtClean="0"/>
          </a:p>
        </p:txBody>
      </p:sp>
      <p:sp>
        <p:nvSpPr>
          <p:cNvPr id="7" name="Rectangle 6"/>
          <p:cNvSpPr>
            <a:spLocks noChangeArrowheads="1"/>
          </p:cNvSpPr>
          <p:nvPr/>
        </p:nvSpPr>
        <p:spPr bwMode="auto">
          <a:xfrm>
            <a:off x="0" y="2060848"/>
            <a:ext cx="6300788" cy="4832092"/>
          </a:xfrm>
          <a:prstGeom prst="rect">
            <a:avLst/>
          </a:prstGeom>
          <a:noFill/>
          <a:ln w="9525">
            <a:noFill/>
            <a:miter lim="800000"/>
            <a:headEnd/>
            <a:tailEnd/>
          </a:ln>
        </p:spPr>
        <p:txBody>
          <a:bodyPr>
            <a:spAutoFit/>
          </a:bodyPr>
          <a:lstStyle/>
          <a:p>
            <a:pPr>
              <a:buFontTx/>
              <a:buChar char="•"/>
            </a:pPr>
            <a:r>
              <a:rPr lang="lv-LV" sz="2800" dirty="0" smtClean="0"/>
              <a:t>Mēs neesam tikai </a:t>
            </a:r>
            <a:r>
              <a:rPr lang="lv-LV" sz="2800" b="1" dirty="0" smtClean="0"/>
              <a:t>Dieva vergi </a:t>
            </a:r>
            <a:r>
              <a:rPr lang="lv-LV" sz="2800" dirty="0" smtClean="0"/>
              <a:t>vai </a:t>
            </a:r>
            <a:r>
              <a:rPr lang="lv-LV" sz="2800" b="1" dirty="0" smtClean="0"/>
              <a:t>darbinieki</a:t>
            </a:r>
            <a:r>
              <a:rPr lang="lv-LV" sz="2800" dirty="0" smtClean="0"/>
              <a:t>, bet </a:t>
            </a:r>
            <a:r>
              <a:rPr lang="lv-LV" sz="2800" b="1" dirty="0" smtClean="0"/>
              <a:t>Dieva bērni</a:t>
            </a:r>
            <a:r>
              <a:rPr lang="lv-LV" sz="2800" dirty="0" smtClean="0"/>
              <a:t>.</a:t>
            </a:r>
            <a:endParaRPr lang="lv-LV" sz="2800" dirty="0"/>
          </a:p>
          <a:p>
            <a:pPr>
              <a:buFontTx/>
              <a:buChar char="•"/>
            </a:pPr>
            <a:r>
              <a:rPr lang="lv-LV" sz="2800" dirty="0" smtClean="0"/>
              <a:t>Un ja esam </a:t>
            </a:r>
            <a:r>
              <a:rPr lang="lv-LV" sz="2800" b="1" dirty="0" smtClean="0"/>
              <a:t>Dieva bērni</a:t>
            </a:r>
            <a:r>
              <a:rPr lang="lv-LV" sz="2800" dirty="0" smtClean="0"/>
              <a:t>, tad arī kā bērni saņemsim apsolīto </a:t>
            </a:r>
            <a:r>
              <a:rPr lang="lv-LV" sz="2800" b="1" dirty="0" smtClean="0"/>
              <a:t>mantojumu</a:t>
            </a:r>
            <a:r>
              <a:rPr lang="lv-LV" sz="2800" dirty="0" smtClean="0"/>
              <a:t>.</a:t>
            </a:r>
          </a:p>
          <a:p>
            <a:pPr>
              <a:buFontTx/>
              <a:buChar char="•"/>
            </a:pPr>
            <a:r>
              <a:rPr lang="lv-LV" sz="2800" b="1" dirty="0" smtClean="0"/>
              <a:t>Mantojumu saņem tikai bērni</a:t>
            </a:r>
            <a:r>
              <a:rPr lang="lv-LV" sz="2800" dirty="0" smtClean="0"/>
              <a:t>!</a:t>
            </a:r>
          </a:p>
          <a:p>
            <a:pPr>
              <a:buFontTx/>
              <a:buChar char="•"/>
            </a:pPr>
            <a:r>
              <a:rPr lang="lv-LV" sz="2800" dirty="0" smtClean="0"/>
              <a:t>Kas ir </a:t>
            </a:r>
            <a:r>
              <a:rPr lang="lv-LV" sz="2800" b="1" dirty="0" smtClean="0"/>
              <a:t>Kristus mantojums</a:t>
            </a:r>
            <a:r>
              <a:rPr lang="lv-LV" sz="2800" dirty="0" smtClean="0"/>
              <a:t>? – </a:t>
            </a:r>
            <a:r>
              <a:rPr lang="lv-LV" sz="2800" b="1" dirty="0" smtClean="0"/>
              <a:t>debesu valstība šeit</a:t>
            </a:r>
            <a:r>
              <a:rPr lang="lv-LV" sz="2800" dirty="0" smtClean="0"/>
              <a:t> un </a:t>
            </a:r>
            <a:r>
              <a:rPr lang="lv-LV" sz="2800" b="1" dirty="0" smtClean="0"/>
              <a:t>mūžībā</a:t>
            </a:r>
            <a:r>
              <a:rPr lang="lv-LV" sz="2800" dirty="0" smtClean="0"/>
              <a:t>.</a:t>
            </a:r>
          </a:p>
          <a:p>
            <a:pPr>
              <a:buFontTx/>
              <a:buChar char="•"/>
            </a:pPr>
            <a:r>
              <a:rPr lang="lv-LV" sz="2800" dirty="0" smtClean="0"/>
              <a:t>Ja mēs </a:t>
            </a:r>
            <a:r>
              <a:rPr lang="lv-LV" sz="2800" b="1" dirty="0" smtClean="0"/>
              <a:t>ciešam Kristus dēļ</a:t>
            </a:r>
            <a:r>
              <a:rPr lang="lv-LV" sz="2800" dirty="0" smtClean="0"/>
              <a:t>, tad par šīm </a:t>
            </a:r>
            <a:r>
              <a:rPr lang="lv-LV" sz="2800" b="1" dirty="0" smtClean="0"/>
              <a:t>ciešanām</a:t>
            </a:r>
            <a:r>
              <a:rPr lang="lv-LV" sz="2800" dirty="0" smtClean="0"/>
              <a:t> </a:t>
            </a:r>
            <a:r>
              <a:rPr lang="lv-LV" sz="2800" b="1" dirty="0" smtClean="0"/>
              <a:t>tiksim</a:t>
            </a:r>
            <a:r>
              <a:rPr lang="lv-LV" sz="2800" dirty="0" smtClean="0"/>
              <a:t> arī </a:t>
            </a:r>
            <a:r>
              <a:rPr lang="lv-LV" sz="2800" b="1" dirty="0" smtClean="0"/>
              <a:t>atalgoti</a:t>
            </a:r>
            <a:r>
              <a:rPr lang="lv-LV" sz="2800" dirty="0" smtClean="0"/>
              <a:t>.</a:t>
            </a:r>
          </a:p>
          <a:p>
            <a:pPr>
              <a:buFontTx/>
              <a:buChar char="•"/>
            </a:pPr>
            <a:r>
              <a:rPr lang="lv-LV" sz="2800" dirty="0" smtClean="0"/>
              <a:t>Ar </a:t>
            </a:r>
            <a:r>
              <a:rPr lang="lv-LV" sz="2800" b="1" dirty="0" smtClean="0"/>
              <a:t>ciešanām</a:t>
            </a:r>
            <a:r>
              <a:rPr lang="lv-LV" sz="2800" dirty="0" smtClean="0"/>
              <a:t> mēs </a:t>
            </a:r>
            <a:r>
              <a:rPr lang="lv-LV" sz="2800" b="1" dirty="0" smtClean="0"/>
              <a:t>pelnām</a:t>
            </a:r>
            <a:r>
              <a:rPr lang="lv-LV" sz="2800" dirty="0" smtClean="0"/>
              <a:t> sev </a:t>
            </a:r>
            <a:r>
              <a:rPr lang="lv-LV" sz="2800" b="1" dirty="0" smtClean="0"/>
              <a:t>algu</a:t>
            </a:r>
            <a:r>
              <a:rPr lang="lv-LV" sz="2800" dirty="0" smtClean="0"/>
              <a:t> </a:t>
            </a:r>
            <a:r>
              <a:rPr lang="lv-LV" sz="2800" b="1" dirty="0" smtClean="0"/>
              <a:t>debesu valstībā</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10</a:t>
            </a:fld>
            <a:endParaRPr lang="lv-LV" smtClean="0"/>
          </a:p>
        </p:txBody>
      </p:sp>
      <p:sp>
        <p:nvSpPr>
          <p:cNvPr id="5" name="Rectangle 2"/>
          <p:cNvSpPr>
            <a:spLocks noGrp="1" noChangeArrowheads="1"/>
          </p:cNvSpPr>
          <p:nvPr>
            <p:ph type="title"/>
          </p:nvPr>
        </p:nvSpPr>
        <p:spPr>
          <a:xfrm>
            <a:off x="0" y="-18827"/>
            <a:ext cx="9144000" cy="1071563"/>
          </a:xfrm>
        </p:spPr>
        <p:txBody>
          <a:bodyPr/>
          <a:lstStyle/>
          <a:p>
            <a:pPr eaLnBrk="1" hangingPunct="1"/>
            <a:r>
              <a:rPr lang="lv-LV" sz="4800" b="1" dirty="0" smtClean="0"/>
              <a:t>Ko dod Dieva bērna statuss?</a:t>
            </a:r>
            <a:endParaRPr lang="lv-LV" sz="4800" b="1" dirty="0" smtClean="0"/>
          </a:p>
        </p:txBody>
      </p:sp>
      <p:pic>
        <p:nvPicPr>
          <p:cNvPr id="3074" name="Picture 2" descr="The Pearly Gates | Inspirational Song - Motivational Poem | Heaven  painting, Heaven tattoos, Gates of heaven tattoo"/>
          <p:cNvPicPr>
            <a:picLocks noChangeAspect="1" noChangeArrowheads="1"/>
          </p:cNvPicPr>
          <p:nvPr/>
        </p:nvPicPr>
        <p:blipFill>
          <a:blip r:embed="rId2" cstate="print"/>
          <a:srcRect/>
          <a:stretch>
            <a:fillRect/>
          </a:stretch>
        </p:blipFill>
        <p:spPr bwMode="auto">
          <a:xfrm>
            <a:off x="5868144" y="2594992"/>
            <a:ext cx="3275856" cy="4263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 calcmode="lin" valueType="num">
                                      <p:cBhvr additive="base">
                                        <p:cTn id="4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own Arrow 9"/>
          <p:cNvSpPr/>
          <p:nvPr/>
        </p:nvSpPr>
        <p:spPr>
          <a:xfrm rot="18797000">
            <a:off x="5107569" y="845778"/>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6600" b="1" dirty="0" smtClean="0">
                <a:solidFill>
                  <a:schemeClr val="tx1"/>
                </a:solidFill>
              </a:rPr>
              <a:t>2 ceļi</a:t>
            </a:r>
            <a:endParaRPr lang="lv-LV" sz="6600" b="1" dirty="0" smtClean="0">
              <a:solidFill>
                <a:schemeClr val="tx1"/>
              </a:solidFill>
            </a:endParaRPr>
          </a:p>
        </p:txBody>
      </p:sp>
      <p:sp>
        <p:nvSpPr>
          <p:cNvPr id="7" name="Rectangle 6"/>
          <p:cNvSpPr>
            <a:spLocks noChangeArrowheads="1"/>
          </p:cNvSpPr>
          <p:nvPr/>
        </p:nvSpPr>
        <p:spPr bwMode="auto">
          <a:xfrm>
            <a:off x="0" y="1196752"/>
            <a:ext cx="3923928" cy="2246769"/>
          </a:xfrm>
          <a:prstGeom prst="rect">
            <a:avLst/>
          </a:prstGeom>
          <a:noFill/>
          <a:ln w="9525">
            <a:noFill/>
            <a:miter lim="800000"/>
            <a:headEnd/>
            <a:tailEnd/>
          </a:ln>
        </p:spPr>
        <p:txBody>
          <a:bodyPr wrap="square">
            <a:spAutoFit/>
          </a:bodyPr>
          <a:lstStyle/>
          <a:p>
            <a:pPr>
              <a:buFontTx/>
              <a:buChar char="•"/>
            </a:pPr>
            <a:r>
              <a:rPr lang="lv-LV" sz="2800" dirty="0" smtClean="0"/>
              <a:t>Miesas ceļš ved </a:t>
            </a:r>
            <a:r>
              <a:rPr lang="lv-LV" sz="2800" b="1" dirty="0" smtClean="0"/>
              <a:t>pretēji Dieva gribai</a:t>
            </a:r>
            <a:r>
              <a:rPr lang="lv-LV" sz="2800" dirty="0" smtClean="0"/>
              <a:t> un ved pie </a:t>
            </a:r>
            <a:r>
              <a:rPr lang="lv-LV" sz="2800" b="1" dirty="0" smtClean="0"/>
              <a:t>atkrišanas no ticības</a:t>
            </a:r>
            <a:r>
              <a:rPr lang="lv-LV" sz="2800" dirty="0" smtClean="0"/>
              <a:t> un </a:t>
            </a:r>
            <a:r>
              <a:rPr lang="lv-LV" sz="2800" b="1" dirty="0" smtClean="0"/>
              <a:t>mūžīgas nāves</a:t>
            </a:r>
            <a:r>
              <a:rPr lang="lv-LV" sz="28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pic>
        <p:nvPicPr>
          <p:cNvPr id="5" name="Picture 2" descr="Amazon.com: ConversationPrints Good Versus Evil Glossy Poster Picture Photo  Jesus Christ Devil Satan god: Prints: Posters &amp;amp; Prints"/>
          <p:cNvPicPr>
            <a:picLocks noChangeAspect="1" noChangeArrowheads="1"/>
          </p:cNvPicPr>
          <p:nvPr/>
        </p:nvPicPr>
        <p:blipFill>
          <a:blip r:embed="rId2" cstate="print"/>
          <a:srcRect/>
          <a:stretch>
            <a:fillRect/>
          </a:stretch>
        </p:blipFill>
        <p:spPr bwMode="auto">
          <a:xfrm>
            <a:off x="437628" y="3429000"/>
            <a:ext cx="8310836" cy="3429000"/>
          </a:xfrm>
          <a:prstGeom prst="rect">
            <a:avLst/>
          </a:prstGeom>
          <a:ln>
            <a:noFill/>
          </a:ln>
          <a:effectLst>
            <a:softEdge rad="112500"/>
          </a:effectLst>
        </p:spPr>
      </p:pic>
      <p:sp>
        <p:nvSpPr>
          <p:cNvPr id="6" name="Rectangle 2"/>
          <p:cNvSpPr txBox="1">
            <a:spLocks noChangeArrowheads="1"/>
          </p:cNvSpPr>
          <p:nvPr/>
        </p:nvSpPr>
        <p:spPr bwMode="auto">
          <a:xfrm>
            <a:off x="0" y="620688"/>
            <a:ext cx="4032572"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Miesas ceļš</a:t>
            </a:r>
          </a:p>
        </p:txBody>
      </p:sp>
      <p:sp>
        <p:nvSpPr>
          <p:cNvPr id="8" name="Rectangle 2"/>
          <p:cNvSpPr txBox="1">
            <a:spLocks noChangeArrowheads="1"/>
          </p:cNvSpPr>
          <p:nvPr/>
        </p:nvSpPr>
        <p:spPr bwMode="auto">
          <a:xfrm>
            <a:off x="5111428" y="620688"/>
            <a:ext cx="4032572"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Sv.Gara ceļš</a:t>
            </a:r>
          </a:p>
        </p:txBody>
      </p:sp>
      <p:sp>
        <p:nvSpPr>
          <p:cNvPr id="9" name="Down Arrow 8"/>
          <p:cNvSpPr/>
          <p:nvPr/>
        </p:nvSpPr>
        <p:spPr>
          <a:xfrm rot="2349586">
            <a:off x="3324839" y="839274"/>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995936" y="1196752"/>
            <a:ext cx="5148064" cy="2246769"/>
          </a:xfrm>
          <a:prstGeom prst="rect">
            <a:avLst/>
          </a:prstGeom>
        </p:spPr>
        <p:txBody>
          <a:bodyPr wrap="square">
            <a:spAutoFit/>
          </a:bodyPr>
          <a:lstStyle/>
          <a:p>
            <a:pPr>
              <a:buFontTx/>
              <a:buChar char="•"/>
            </a:pPr>
            <a:r>
              <a:rPr lang="lv-LV" sz="2800" dirty="0" smtClean="0"/>
              <a:t>Bet </a:t>
            </a:r>
            <a:r>
              <a:rPr lang="lv-LV" sz="2800" b="1" dirty="0" smtClean="0"/>
              <a:t>Sv.Gara ceļš </a:t>
            </a:r>
            <a:r>
              <a:rPr lang="lv-LV" sz="2800" dirty="0" smtClean="0"/>
              <a:t>ir </a:t>
            </a:r>
            <a:r>
              <a:rPr lang="lv-LV" sz="2800" b="1" dirty="0" smtClean="0"/>
              <a:t>Dieva bērna ceļš</a:t>
            </a:r>
            <a:r>
              <a:rPr lang="lv-LV" sz="2800" dirty="0" smtClean="0"/>
              <a:t>, kas </a:t>
            </a:r>
            <a:r>
              <a:rPr lang="lv-LV" sz="2800" b="1" dirty="0" smtClean="0"/>
              <a:t>slavē Dievu </a:t>
            </a:r>
            <a:r>
              <a:rPr lang="lv-LV" sz="2800" dirty="0" smtClean="0"/>
              <a:t>un grib </a:t>
            </a:r>
            <a:r>
              <a:rPr lang="lv-LV" sz="2800" b="1" dirty="0" smtClean="0"/>
              <a:t>dzīvot saskaņā </a:t>
            </a:r>
            <a:r>
              <a:rPr lang="lv-LV" sz="2800" dirty="0" smtClean="0"/>
              <a:t>ar </a:t>
            </a:r>
            <a:r>
              <a:rPr lang="lv-LV" sz="2800" b="1" dirty="0" smtClean="0"/>
              <a:t>Viņa baušļiem </a:t>
            </a:r>
            <a:r>
              <a:rPr lang="lv-LV" sz="2800" dirty="0" smtClean="0"/>
              <a:t>un reiz saņems </a:t>
            </a:r>
            <a:r>
              <a:rPr lang="lv-LV" sz="2800" b="1" dirty="0" smtClean="0"/>
              <a:t>apsolīto mantojumu mūžībā</a:t>
            </a:r>
            <a:r>
              <a:rPr lang="lv-LV" sz="2800" dirty="0" smtClean="0"/>
              <a:t>. </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65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243" grpId="0"/>
      <p:bldP spid="6" grpId="0"/>
      <p:bldP spid="8" grpId="0"/>
      <p:bldP spid="9" grpId="0"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Rom.8:10-17 Dieva bērni</a:t>
            </a:r>
            <a:endParaRPr lang="lv-LV" sz="3600"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6093976"/>
          </a:xfrm>
          <a:prstGeom prst="rect">
            <a:avLst/>
          </a:prstGeom>
          <a:noFill/>
          <a:ln w="9525">
            <a:noFill/>
            <a:miter lim="800000"/>
            <a:headEnd/>
            <a:tailEnd/>
          </a:ln>
        </p:spPr>
        <p:txBody>
          <a:bodyPr>
            <a:spAutoFit/>
          </a:bodyPr>
          <a:lstStyle/>
          <a:p>
            <a:pPr algn="just"/>
            <a:r>
              <a:rPr lang="lv-LV" sz="2600" dirty="0" smtClean="0"/>
              <a:t>10 Bet, ja Kristus ir jūsos, tad miesa gan ir mirusi grēka dēļ, bet gars ir dzīvs taisnības dēļ</a:t>
            </a:r>
            <a:r>
              <a:rPr lang="lv-LV" sz="2600" dirty="0" smtClean="0"/>
              <a:t>. 11 </a:t>
            </a:r>
            <a:r>
              <a:rPr lang="lv-LV" sz="2600" dirty="0" smtClean="0"/>
              <a:t>Un, ja jūsos mājo Tā Gars, kas Jēzu uzmodinājis no </a:t>
            </a:r>
            <a:r>
              <a:rPr lang="lv-LV" sz="2600" dirty="0" smtClean="0"/>
              <a:t>mirušajiem</a:t>
            </a:r>
            <a:r>
              <a:rPr lang="lv-LV" sz="2600" dirty="0" smtClean="0"/>
              <a:t>, tad Viņš, kas Kristu Jēzu uzmodinājis no </a:t>
            </a:r>
            <a:r>
              <a:rPr lang="lv-LV" sz="2600" dirty="0" smtClean="0"/>
              <a:t>mirušajiem</a:t>
            </a:r>
            <a:r>
              <a:rPr lang="lv-LV" sz="2600" dirty="0" smtClean="0"/>
              <a:t>, arī jūsu mirstīgās miesas darīs dzīvas ar Savu Garu, kas ir jūsos</a:t>
            </a:r>
            <a:r>
              <a:rPr lang="lv-LV" sz="2600" dirty="0" smtClean="0"/>
              <a:t>. 12 </a:t>
            </a:r>
            <a:r>
              <a:rPr lang="lv-LV" sz="2600" dirty="0" smtClean="0"/>
              <a:t>Tātad, brāļi, mūs vairs nekas nesaista ar miesu, ka mums būtu jādzīvo pēc miesas</a:t>
            </a:r>
            <a:r>
              <a:rPr lang="lv-LV" sz="2600" dirty="0" smtClean="0"/>
              <a:t>; 13 </a:t>
            </a:r>
            <a:r>
              <a:rPr lang="lv-LV" sz="2600" dirty="0" smtClean="0"/>
              <a:t>jo, ja jūs pēc miesas dzīvojat, tad jums jāmirst. Bet, ja jūs Gara spēkā darāt galu miesas darbībai, tad jūs dzīvosit</a:t>
            </a:r>
            <a:r>
              <a:rPr lang="lv-LV" sz="2600" dirty="0" smtClean="0"/>
              <a:t>. 14 </a:t>
            </a:r>
            <a:r>
              <a:rPr lang="lv-LV" sz="2600" dirty="0" smtClean="0"/>
              <a:t>Jo visi, ko vada Dieva Gars, ir Dieva bērni</a:t>
            </a:r>
            <a:r>
              <a:rPr lang="lv-LV" sz="2600" dirty="0" smtClean="0"/>
              <a:t>. 15 </a:t>
            </a:r>
            <a:r>
              <a:rPr lang="lv-LV" sz="2600" dirty="0" smtClean="0"/>
              <a:t>Jo jūs neesat saņēmuši verdzības garu, lai atkal kristu bailēs, bet jūs esat saņēmuši </a:t>
            </a:r>
            <a:r>
              <a:rPr lang="lv-LV" sz="2600" dirty="0" err="1" smtClean="0"/>
              <a:t>dievbērnības</a:t>
            </a:r>
            <a:r>
              <a:rPr lang="lv-LV" sz="2600" dirty="0" smtClean="0"/>
              <a:t> Garu, kas mums liek saukt: </a:t>
            </a:r>
            <a:r>
              <a:rPr lang="lv-LV" sz="2600" dirty="0" err="1" smtClean="0"/>
              <a:t>Aba</a:t>
            </a:r>
            <a:r>
              <a:rPr lang="lv-LV" sz="2600" dirty="0" smtClean="0"/>
              <a:t>, Tēvs</a:t>
            </a:r>
            <a:r>
              <a:rPr lang="lv-LV" sz="2600" dirty="0" smtClean="0"/>
              <a:t>! 16 </a:t>
            </a:r>
            <a:r>
              <a:rPr lang="lv-LV" sz="2600" dirty="0" smtClean="0"/>
              <a:t>Šis pats Gars apliecina mūsu garam, ka esam Dieva bērni</a:t>
            </a:r>
            <a:r>
              <a:rPr lang="lv-LV" sz="2600" dirty="0" smtClean="0"/>
              <a:t>. 17 </a:t>
            </a:r>
            <a:r>
              <a:rPr lang="lv-LV" sz="2600" dirty="0" smtClean="0"/>
              <a:t>Ja nu esam bērni, tad arī mantinieki - Dieva mantinieki un Kristus līdzmantinieki; jo tiešām, ja līdz ar Viņu ciešam, mēs līdz ar Viņu tiksim arī apskaidroti.</a:t>
            </a:r>
            <a:endParaRPr lang="lv-LV" sz="2600" dirty="0" smtClean="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6</a:t>
            </a:r>
            <a:r>
              <a:rPr lang="lv-LV" sz="2000" dirty="0" smtClean="0"/>
              <a:t>.jūn.2021.</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just">
              <a:lnSpc>
                <a:spcPct val="80000"/>
              </a:lnSpc>
              <a:buFontTx/>
              <a:buNone/>
            </a:pPr>
            <a:r>
              <a:rPr lang="lv-LV" sz="2800" i="1" dirty="0" smtClean="0"/>
              <a:t>10 Bet, ja Kristus ir jūsos, tad miesa gan ir mirusi grēka dēļ, bet gars ir dzīvs taisnības dēļ. 11 Un, ja jūsos mājo Tā Gars, kas Jēzu uzmodinājis no mirušajiem, tad Viņš, kas Kristu Jēzu uzmodinājis no mirušajiem, arī jūsu mirstīgās miesas darīs dzīvas ar Savu Garu, kas ir jūsos.</a:t>
            </a:r>
            <a:endParaRPr lang="lv-LV" sz="2800" i="1" dirty="0" smtClean="0"/>
          </a:p>
        </p:txBody>
      </p:sp>
      <p:sp>
        <p:nvSpPr>
          <p:cNvPr id="7" name="Rectangle 6"/>
          <p:cNvSpPr>
            <a:spLocks noChangeArrowheads="1"/>
          </p:cNvSpPr>
          <p:nvPr/>
        </p:nvSpPr>
        <p:spPr bwMode="auto">
          <a:xfrm>
            <a:off x="0" y="2492896"/>
            <a:ext cx="7164288" cy="4401205"/>
          </a:xfrm>
          <a:prstGeom prst="rect">
            <a:avLst/>
          </a:prstGeom>
          <a:noFill/>
          <a:ln w="9525">
            <a:noFill/>
            <a:miter lim="800000"/>
            <a:headEnd/>
            <a:tailEnd/>
          </a:ln>
        </p:spPr>
        <p:txBody>
          <a:bodyPr wrap="square">
            <a:spAutoFit/>
          </a:bodyPr>
          <a:lstStyle/>
          <a:p>
            <a:pPr>
              <a:buFontTx/>
              <a:buChar char="•"/>
            </a:pPr>
            <a:r>
              <a:rPr lang="lv-LV" sz="2800" dirty="0" smtClean="0"/>
              <a:t>Vai </a:t>
            </a:r>
            <a:r>
              <a:rPr lang="lv-LV" sz="2800" b="1" dirty="0" smtClean="0"/>
              <a:t>Dievs sagai</a:t>
            </a:r>
            <a:r>
              <a:rPr lang="lv-LV" sz="2800" b="1" dirty="0" smtClean="0"/>
              <a:t>da </a:t>
            </a:r>
            <a:r>
              <a:rPr lang="lv-LV" sz="2800" dirty="0" smtClean="0"/>
              <a:t>no mums tikai, ka mēs </a:t>
            </a:r>
            <a:r>
              <a:rPr lang="lv-LV" sz="2800" b="1" dirty="0" smtClean="0"/>
              <a:t>reizi mūžā </a:t>
            </a:r>
            <a:r>
              <a:rPr lang="lv-LV" sz="2800" dirty="0" smtClean="0"/>
              <a:t>tiekam </a:t>
            </a:r>
            <a:r>
              <a:rPr lang="lv-LV" sz="2800" b="1" dirty="0" smtClean="0"/>
              <a:t>kristīti</a:t>
            </a:r>
            <a:r>
              <a:rPr lang="lv-LV" sz="2800" dirty="0" smtClean="0"/>
              <a:t>, un tad </a:t>
            </a:r>
            <a:r>
              <a:rPr lang="lv-LV" sz="2800" b="1" dirty="0" smtClean="0"/>
              <a:t>reizi  gadā </a:t>
            </a:r>
            <a:r>
              <a:rPr lang="lv-LV" sz="2800" dirty="0" smtClean="0"/>
              <a:t>izpildām </a:t>
            </a:r>
            <a:r>
              <a:rPr lang="lv-LV" sz="2800" b="1" dirty="0" smtClean="0"/>
              <a:t>reliģisko pienākumu</a:t>
            </a:r>
            <a:r>
              <a:rPr lang="lv-LV" sz="2800" dirty="0" smtClean="0"/>
              <a:t>, </a:t>
            </a:r>
            <a:r>
              <a:rPr lang="lv-LV" sz="2800" b="1" dirty="0" smtClean="0"/>
              <a:t>aizejot</a:t>
            </a:r>
            <a:r>
              <a:rPr lang="lv-LV" sz="2800" dirty="0" smtClean="0"/>
              <a:t> uz </a:t>
            </a:r>
            <a:r>
              <a:rPr lang="lv-LV" sz="2800" b="1" dirty="0" smtClean="0"/>
              <a:t>baznīcu</a:t>
            </a:r>
            <a:r>
              <a:rPr lang="lv-LV" sz="2800" dirty="0" smtClean="0"/>
              <a:t>?</a:t>
            </a:r>
            <a:endParaRPr lang="lv-LV" sz="2800" dirty="0" smtClean="0"/>
          </a:p>
          <a:p>
            <a:pPr>
              <a:buFontTx/>
              <a:buChar char="•"/>
            </a:pPr>
            <a:r>
              <a:rPr lang="lv-LV" sz="2800" dirty="0" smtClean="0"/>
              <a:t>Kāda ir </a:t>
            </a:r>
            <a:r>
              <a:rPr lang="lv-LV" sz="2800" b="1" dirty="0" smtClean="0"/>
              <a:t>mana miesa</a:t>
            </a:r>
            <a:r>
              <a:rPr lang="lv-LV" sz="2800" dirty="0" smtClean="0"/>
              <a:t>?</a:t>
            </a:r>
            <a:endParaRPr lang="lv-LV" sz="2800" dirty="0"/>
          </a:p>
          <a:p>
            <a:pPr>
              <a:buFontTx/>
              <a:buChar char="•"/>
            </a:pPr>
            <a:r>
              <a:rPr lang="lv-LV" sz="2800" dirty="0" smtClean="0"/>
              <a:t>Vai tā ir </a:t>
            </a:r>
            <a:r>
              <a:rPr lang="lv-LV" sz="2800" b="1" dirty="0" smtClean="0"/>
              <a:t>mirusi</a:t>
            </a:r>
            <a:r>
              <a:rPr lang="lv-LV" sz="2800" dirty="0" smtClean="0"/>
              <a:t> visām </a:t>
            </a:r>
            <a:r>
              <a:rPr lang="lv-LV" sz="2800" b="1" dirty="0" smtClean="0"/>
              <a:t>pasaules</a:t>
            </a:r>
            <a:r>
              <a:rPr lang="lv-LV" sz="2800" dirty="0" smtClean="0"/>
              <a:t> </a:t>
            </a:r>
            <a:r>
              <a:rPr lang="lv-LV" sz="2800" b="1" dirty="0" err="1" smtClean="0"/>
              <a:t>iekārēm</a:t>
            </a:r>
            <a:r>
              <a:rPr lang="lv-LV" sz="2800" dirty="0" smtClean="0"/>
              <a:t>?</a:t>
            </a:r>
          </a:p>
          <a:p>
            <a:pPr>
              <a:buFontTx/>
              <a:buChar char="•"/>
            </a:pPr>
            <a:r>
              <a:rPr lang="lv-LV" sz="2800" dirty="0" smtClean="0"/>
              <a:t>Vai </a:t>
            </a:r>
            <a:r>
              <a:rPr lang="lv-LV" sz="2800" b="1" dirty="0" smtClean="0"/>
              <a:t>manī mīt </a:t>
            </a:r>
            <a:r>
              <a:rPr lang="lv-LV" sz="2800" dirty="0" smtClean="0"/>
              <a:t>tas pats </a:t>
            </a:r>
            <a:r>
              <a:rPr lang="lv-LV" sz="2800" b="1" dirty="0" smtClean="0"/>
              <a:t>Gars</a:t>
            </a:r>
            <a:r>
              <a:rPr lang="lv-LV" sz="2800" dirty="0" smtClean="0"/>
              <a:t>, kas </a:t>
            </a:r>
            <a:r>
              <a:rPr lang="lv-LV" sz="2800" b="1" dirty="0" smtClean="0"/>
              <a:t>uzmodināja Jēzu </a:t>
            </a:r>
            <a:r>
              <a:rPr lang="lv-LV" sz="2800" dirty="0" smtClean="0"/>
              <a:t>no </a:t>
            </a:r>
            <a:r>
              <a:rPr lang="lv-LV" sz="2800" b="1" dirty="0" smtClean="0"/>
              <a:t>mirušajiem</a:t>
            </a:r>
            <a:r>
              <a:rPr lang="lv-LV" sz="2800" dirty="0" smtClean="0"/>
              <a:t>?</a:t>
            </a:r>
          </a:p>
          <a:p>
            <a:pPr>
              <a:buFontTx/>
              <a:buChar char="•"/>
            </a:pPr>
            <a:r>
              <a:rPr lang="lv-LV" sz="2800" dirty="0" smtClean="0"/>
              <a:t>Vai šie </a:t>
            </a:r>
            <a:r>
              <a:rPr lang="lv-LV" sz="2800" b="1" dirty="0" smtClean="0"/>
              <a:t>Pāvila vārdi </a:t>
            </a:r>
            <a:r>
              <a:rPr lang="lv-LV" sz="2800" dirty="0" smtClean="0"/>
              <a:t>saskan ar </a:t>
            </a:r>
            <a:r>
              <a:rPr lang="lv-LV" sz="2800" b="1" dirty="0" smtClean="0"/>
              <a:t>manu dzīvi</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sp>
        <p:nvSpPr>
          <p:cNvPr id="5" name="Rectangle 2"/>
          <p:cNvSpPr>
            <a:spLocks noGrp="1" noChangeArrowheads="1"/>
          </p:cNvSpPr>
          <p:nvPr>
            <p:ph type="title"/>
          </p:nvPr>
        </p:nvSpPr>
        <p:spPr>
          <a:xfrm>
            <a:off x="179388" y="-142900"/>
            <a:ext cx="8964612" cy="1071563"/>
          </a:xfrm>
        </p:spPr>
        <p:txBody>
          <a:bodyPr/>
          <a:lstStyle/>
          <a:p>
            <a:pPr eaLnBrk="1" hangingPunct="1"/>
            <a:r>
              <a:rPr lang="lv-LV" sz="3600" b="1" dirty="0" smtClean="0"/>
              <a:t>Kādu Dievs grib redzēt mūsu dzīvi?</a:t>
            </a:r>
            <a:endParaRPr lang="lv-LV" sz="3600" b="1" dirty="0" smtClean="0"/>
          </a:p>
        </p:txBody>
      </p:sp>
      <p:pic>
        <p:nvPicPr>
          <p:cNvPr id="7169" name="Picture 1"/>
          <p:cNvPicPr>
            <a:picLocks noChangeAspect="1" noChangeArrowheads="1"/>
          </p:cNvPicPr>
          <p:nvPr/>
        </p:nvPicPr>
        <p:blipFill>
          <a:blip r:embed="rId2" cstate="print"/>
          <a:srcRect/>
          <a:stretch>
            <a:fillRect/>
          </a:stretch>
        </p:blipFill>
        <p:spPr bwMode="auto">
          <a:xfrm>
            <a:off x="6732241" y="2348879"/>
            <a:ext cx="2411760" cy="4458497"/>
          </a:xfrm>
          <a:prstGeom prst="rect">
            <a:avLst/>
          </a:prstGeom>
          <a:ln>
            <a:noFill/>
          </a:ln>
          <a:effectLst>
            <a:softEdge rad="112500"/>
          </a:effectLst>
        </p:spPr>
      </p:pic>
      <p:sp>
        <p:nvSpPr>
          <p:cNvPr id="8" name="Rectangle 7"/>
          <p:cNvSpPr/>
          <p:nvPr/>
        </p:nvSpPr>
        <p:spPr>
          <a:xfrm>
            <a:off x="7723647" y="2348880"/>
            <a:ext cx="497251"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lv-LV"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169"/>
                                        </p:tgtEl>
                                        <p:attrNameLst>
                                          <p:attrName>style.visibility</p:attrName>
                                        </p:attrNameLst>
                                      </p:cBhvr>
                                      <p:to>
                                        <p:strVal val="visible"/>
                                      </p:to>
                                    </p:set>
                                    <p:animEffect transition="in" filter="fade">
                                      <p:cBhvr>
                                        <p:cTn id="17" dur="2000"/>
                                        <p:tgtEl>
                                          <p:spTgt spid="716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 calcmode="lin" valueType="num">
                                      <p:cBhvr additive="base">
                                        <p:cTn id="3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0"/>
                            </p:stCondLst>
                            <p:childTnLst>
                              <p:par>
                                <p:cTn id="42" presetID="2" presetClass="entr" presetSubtype="4" fill="hold" nodeType="afterEffect">
                                  <p:stCondLst>
                                    <p:cond delay="0"/>
                                  </p:stCondLst>
                                  <p:childTnLst>
                                    <p:set>
                                      <p:cBhvr>
                                        <p:cTn id="43" dur="1" fill="hold">
                                          <p:stCondLst>
                                            <p:cond delay="0"/>
                                          </p:stCondLst>
                                        </p:cTn>
                                        <p:tgtEl>
                                          <p:spTgt spid="7">
                                            <p:txEl>
                                              <p:pRg st="4" end="4"/>
                                            </p:txEl>
                                          </p:spTgt>
                                        </p:tgtEl>
                                        <p:attrNameLst>
                                          <p:attrName>style.visibility</p:attrName>
                                        </p:attrNameLst>
                                      </p:cBhvr>
                                      <p:to>
                                        <p:strVal val="visible"/>
                                      </p:to>
                                    </p:set>
                                    <p:anim calcmode="lin" valueType="num">
                                      <p:cBhvr additive="base">
                                        <p:cTn id="4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es-ES" sz="2800" i="1" dirty="0" smtClean="0"/>
              <a:t> </a:t>
            </a:r>
            <a:r>
              <a:rPr lang="lv-LV" sz="2800" i="1" dirty="0" smtClean="0"/>
              <a:t>Rom.7:19 “</a:t>
            </a:r>
            <a:r>
              <a:rPr lang="es-ES" sz="2800" i="1" dirty="0" smtClean="0"/>
              <a:t>Jo </a:t>
            </a:r>
            <a:r>
              <a:rPr lang="es-ES" sz="2800" i="1" dirty="0" err="1" smtClean="0"/>
              <a:t>labo</a:t>
            </a:r>
            <a:r>
              <a:rPr lang="es-ES" sz="2800" i="1" dirty="0" smtClean="0"/>
              <a:t>, </a:t>
            </a:r>
            <a:r>
              <a:rPr lang="es-ES" sz="2800" i="1" dirty="0" err="1" smtClean="0"/>
              <a:t>ko</a:t>
            </a:r>
            <a:r>
              <a:rPr lang="es-ES" sz="2800" i="1" dirty="0" smtClean="0"/>
              <a:t> </a:t>
            </a:r>
            <a:r>
              <a:rPr lang="es-ES" sz="2800" i="1" dirty="0" err="1" smtClean="0"/>
              <a:t>gribu</a:t>
            </a:r>
            <a:r>
              <a:rPr lang="es-ES" sz="2800" i="1" dirty="0" smtClean="0"/>
              <a:t>, es </a:t>
            </a:r>
            <a:r>
              <a:rPr lang="es-ES" sz="2800" i="1" dirty="0" err="1" smtClean="0"/>
              <a:t>nedaru</a:t>
            </a:r>
            <a:r>
              <a:rPr lang="es-ES" sz="2800" i="1" dirty="0" smtClean="0"/>
              <a:t>, </a:t>
            </a:r>
            <a:r>
              <a:rPr lang="es-ES" sz="2800" i="1" dirty="0" err="1" smtClean="0"/>
              <a:t>bet</a:t>
            </a:r>
            <a:r>
              <a:rPr lang="es-ES" sz="2800" i="1" dirty="0" smtClean="0"/>
              <a:t> </a:t>
            </a:r>
            <a:r>
              <a:rPr lang="es-ES" sz="2800" i="1" dirty="0" err="1" smtClean="0"/>
              <a:t>ļauno</a:t>
            </a:r>
            <a:r>
              <a:rPr lang="es-ES" sz="2800" i="1" dirty="0" smtClean="0"/>
              <a:t>, </a:t>
            </a:r>
            <a:r>
              <a:rPr lang="es-ES" sz="2800" i="1" dirty="0" err="1" smtClean="0"/>
              <a:t>ko</a:t>
            </a:r>
            <a:r>
              <a:rPr lang="es-ES" sz="2800" i="1" dirty="0" smtClean="0"/>
              <a:t> </a:t>
            </a:r>
            <a:r>
              <a:rPr lang="es-ES" sz="2800" i="1" dirty="0" err="1" smtClean="0"/>
              <a:t>negribu</a:t>
            </a:r>
            <a:r>
              <a:rPr lang="es-ES" sz="2800" i="1" dirty="0" smtClean="0"/>
              <a:t>, </a:t>
            </a:r>
            <a:r>
              <a:rPr lang="es-ES" sz="2800" i="1" dirty="0" err="1" smtClean="0"/>
              <a:t>to</a:t>
            </a:r>
            <a:r>
              <a:rPr lang="es-ES" sz="2800" i="1" dirty="0" smtClean="0"/>
              <a:t> es </a:t>
            </a:r>
            <a:r>
              <a:rPr lang="es-ES" sz="2800" i="1" dirty="0" err="1" smtClean="0"/>
              <a:t>daru</a:t>
            </a:r>
            <a:r>
              <a:rPr lang="es-ES" sz="2800" i="1" dirty="0" smtClean="0"/>
              <a:t>.</a:t>
            </a:r>
            <a:r>
              <a:rPr lang="lv-LV" sz="2800" i="1" dirty="0" smtClean="0"/>
              <a:t>”</a:t>
            </a:r>
            <a:endParaRPr lang="es-ES" sz="2800" i="1" dirty="0" smtClean="0"/>
          </a:p>
        </p:txBody>
      </p:sp>
      <p:sp>
        <p:nvSpPr>
          <p:cNvPr id="7" name="Rectangle 6"/>
          <p:cNvSpPr>
            <a:spLocks noChangeArrowheads="1"/>
          </p:cNvSpPr>
          <p:nvPr/>
        </p:nvSpPr>
        <p:spPr bwMode="auto">
          <a:xfrm>
            <a:off x="0" y="692696"/>
            <a:ext cx="9144000" cy="3108543"/>
          </a:xfrm>
          <a:prstGeom prst="rect">
            <a:avLst/>
          </a:prstGeom>
          <a:noFill/>
          <a:ln w="9525">
            <a:noFill/>
            <a:miter lim="800000"/>
            <a:headEnd/>
            <a:tailEnd/>
          </a:ln>
        </p:spPr>
        <p:txBody>
          <a:bodyPr wrap="square">
            <a:spAutoFit/>
          </a:bodyPr>
          <a:lstStyle/>
          <a:p>
            <a:pPr>
              <a:buFontTx/>
              <a:buChar char="•"/>
            </a:pPr>
            <a:r>
              <a:rPr lang="lv-LV" sz="2800" dirty="0" smtClean="0"/>
              <a:t>Kā mēs varam </a:t>
            </a:r>
            <a:r>
              <a:rPr lang="lv-LV" sz="2800" b="1" dirty="0" smtClean="0"/>
              <a:t>noteikt</a:t>
            </a:r>
            <a:r>
              <a:rPr lang="lv-LV" sz="2800" dirty="0" smtClean="0"/>
              <a:t> vai </a:t>
            </a:r>
            <a:r>
              <a:rPr lang="lv-LV" sz="2800" b="1" dirty="0" smtClean="0"/>
              <a:t>mūsos</a:t>
            </a:r>
            <a:r>
              <a:rPr lang="lv-LV" sz="2800" dirty="0" smtClean="0"/>
              <a:t> ir </a:t>
            </a:r>
            <a:r>
              <a:rPr lang="lv-LV" sz="2800" b="1" dirty="0" smtClean="0"/>
              <a:t>Dieva Gars</a:t>
            </a:r>
            <a:r>
              <a:rPr lang="lv-LV" sz="2800" dirty="0" smtClean="0"/>
              <a:t>? </a:t>
            </a:r>
          </a:p>
          <a:p>
            <a:pPr>
              <a:buFontTx/>
              <a:buChar char="•"/>
            </a:pPr>
            <a:r>
              <a:rPr lang="lv-LV" sz="2800" b="1" dirty="0" smtClean="0">
                <a:sym typeface="Wingdings" pitchFamily="2" charset="2"/>
              </a:rPr>
              <a:t>Pēc gribas</a:t>
            </a:r>
            <a:r>
              <a:rPr lang="lv-LV" sz="2800" dirty="0" smtClean="0">
                <a:sym typeface="Wingdings" pitchFamily="2" charset="2"/>
              </a:rPr>
              <a:t>! Ja es </a:t>
            </a:r>
            <a:r>
              <a:rPr lang="lv-LV" sz="2800" b="1" dirty="0" smtClean="0">
                <a:sym typeface="Wingdings" pitchFamily="2" charset="2"/>
              </a:rPr>
              <a:t>gribu labo</a:t>
            </a:r>
            <a:r>
              <a:rPr lang="lv-LV" sz="2800" dirty="0" smtClean="0">
                <a:sym typeface="Wingdings" pitchFamily="2" charset="2"/>
              </a:rPr>
              <a:t>, tad </a:t>
            </a:r>
            <a:r>
              <a:rPr lang="lv-LV" sz="2800" b="1" dirty="0" smtClean="0">
                <a:sym typeface="Wingdings" pitchFamily="2" charset="2"/>
              </a:rPr>
              <a:t>manī ir Dieva Gars</a:t>
            </a:r>
            <a:r>
              <a:rPr lang="lv-LV" sz="2800" dirty="0" smtClean="0">
                <a:sym typeface="Wingdings" pitchFamily="2" charset="2"/>
              </a:rPr>
              <a:t>!</a:t>
            </a:r>
            <a:endParaRPr lang="lv-LV" sz="2800" dirty="0"/>
          </a:p>
          <a:p>
            <a:pPr>
              <a:buFontTx/>
              <a:buChar char="•"/>
            </a:pPr>
            <a:r>
              <a:rPr lang="lv-LV" sz="2800" dirty="0" smtClean="0"/>
              <a:t>Ja manī ir Dieva Gars, tad </a:t>
            </a:r>
            <a:r>
              <a:rPr lang="lv-LV" sz="2800" b="1" dirty="0" smtClean="0"/>
              <a:t>mana griba top saskaņota ar Dieva gribu</a:t>
            </a:r>
            <a:r>
              <a:rPr lang="lv-LV" sz="2800" dirty="0" smtClean="0"/>
              <a:t>. </a:t>
            </a:r>
            <a:r>
              <a:rPr lang="lv-LV" sz="2800" b="1" dirty="0" smtClean="0"/>
              <a:t>Neticīgam</a:t>
            </a:r>
            <a:r>
              <a:rPr lang="lv-LV" sz="2800" dirty="0" smtClean="0"/>
              <a:t> cilvēkam </a:t>
            </a:r>
            <a:r>
              <a:rPr lang="lv-LV" sz="2800" b="1" dirty="0" smtClean="0"/>
              <a:t>griba</a:t>
            </a:r>
            <a:r>
              <a:rPr lang="lv-LV" sz="2800" dirty="0" smtClean="0"/>
              <a:t> daudz vairāk </a:t>
            </a:r>
            <a:r>
              <a:rPr lang="lv-LV" sz="2800" b="1" dirty="0" smtClean="0"/>
              <a:t>saskan ar darbiem </a:t>
            </a:r>
            <a:r>
              <a:rPr lang="lv-LV" sz="2800" dirty="0" smtClean="0"/>
              <a:t>– viņš </a:t>
            </a:r>
            <a:r>
              <a:rPr lang="lv-LV" sz="2800" b="1" dirty="0" smtClean="0"/>
              <a:t>grib</a:t>
            </a:r>
            <a:r>
              <a:rPr lang="lv-LV" sz="2800" dirty="0" smtClean="0"/>
              <a:t> to, kas ir </a:t>
            </a:r>
            <a:r>
              <a:rPr lang="lv-LV" sz="2800" b="1" dirty="0" smtClean="0"/>
              <a:t>pretējs baušļiem</a:t>
            </a:r>
            <a:r>
              <a:rPr lang="lv-LV" sz="2800" dirty="0" smtClean="0"/>
              <a:t> un to arī </a:t>
            </a:r>
            <a:r>
              <a:rPr lang="lv-LV" sz="2800" b="1" dirty="0" smtClean="0"/>
              <a:t>dara</a:t>
            </a:r>
            <a:r>
              <a:rPr lang="lv-LV" sz="2800" dirty="0" smtClean="0"/>
              <a:t>, bet </a:t>
            </a:r>
            <a:r>
              <a:rPr lang="lv-LV" sz="2800" b="1" dirty="0" smtClean="0"/>
              <a:t>kristietim</a:t>
            </a:r>
            <a:r>
              <a:rPr lang="lv-LV" sz="2800" dirty="0" smtClean="0"/>
              <a:t> tā </a:t>
            </a:r>
            <a:r>
              <a:rPr lang="lv-LV" sz="2800" b="1" dirty="0" smtClean="0"/>
              <a:t>vienmēr</a:t>
            </a:r>
            <a:r>
              <a:rPr lang="lv-LV" sz="2800" dirty="0" smtClean="0"/>
              <a:t> ir </a:t>
            </a:r>
            <a:r>
              <a:rPr lang="lv-LV" sz="2800" b="1" dirty="0" smtClean="0"/>
              <a:t>garīga cīņa</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6146" name="Picture 2" descr="Amazon.com: ConversationPrints Good Versus Evil Glossy Poster Picture Photo  Jesus Christ Devil Satan god: Prints: Posters &amp;amp; Prints"/>
          <p:cNvPicPr>
            <a:picLocks noChangeAspect="1" noChangeArrowheads="1"/>
          </p:cNvPicPr>
          <p:nvPr/>
        </p:nvPicPr>
        <p:blipFill>
          <a:blip r:embed="rId2" cstate="print"/>
          <a:srcRect/>
          <a:stretch>
            <a:fillRect/>
          </a:stretch>
        </p:blipFill>
        <p:spPr bwMode="auto">
          <a:xfrm>
            <a:off x="323528" y="3717032"/>
            <a:ext cx="8310836" cy="31409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spcBef>
                <a:spcPct val="0"/>
              </a:spcBef>
              <a:buFontTx/>
              <a:buNone/>
            </a:pPr>
            <a:r>
              <a:rPr lang="lv-LV" sz="2800" i="1" dirty="0" smtClean="0"/>
              <a:t>12 Tātad, brāļi, mūs vairs nekas nesaista ar miesu, ka mums būtu jādzīvo pēc miesas; 13 jo, ja jūs pēc miesas dzīvojat, tad jums jāmirst. Bet, ja jūs Gara spēkā darāt galu miesas darbībai, tad jūs dzīvosit.</a:t>
            </a:r>
            <a:endParaRPr lang="lv-LV" sz="2800" i="1" dirty="0" smtClean="0"/>
          </a:p>
        </p:txBody>
      </p:sp>
      <p:sp>
        <p:nvSpPr>
          <p:cNvPr id="7" name="Rectangle 6"/>
          <p:cNvSpPr>
            <a:spLocks noChangeArrowheads="1"/>
          </p:cNvSpPr>
          <p:nvPr/>
        </p:nvSpPr>
        <p:spPr bwMode="auto">
          <a:xfrm>
            <a:off x="1259632" y="6334780"/>
            <a:ext cx="6300788" cy="523220"/>
          </a:xfrm>
          <a:prstGeom prst="rect">
            <a:avLst/>
          </a:prstGeom>
          <a:noFill/>
          <a:ln w="9525">
            <a:noFill/>
            <a:miter lim="800000"/>
            <a:headEnd/>
            <a:tailEnd/>
          </a:ln>
        </p:spPr>
        <p:txBody>
          <a:bodyPr>
            <a:spAutoFit/>
          </a:bodyPr>
          <a:lstStyle/>
          <a:p>
            <a:pPr algn="ctr"/>
            <a:r>
              <a:rPr lang="lv-LV" sz="2800" b="1" dirty="0" smtClean="0"/>
              <a:t>Kuru ceļu tu, kristītais, izvēlies iet?</a:t>
            </a:r>
            <a:endParaRPr lang="lv-LV" sz="2800" b="1"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sp>
        <p:nvSpPr>
          <p:cNvPr id="5" name="Rectangle 2"/>
          <p:cNvSpPr>
            <a:spLocks noGrp="1" noChangeArrowheads="1"/>
          </p:cNvSpPr>
          <p:nvPr>
            <p:ph type="title"/>
          </p:nvPr>
        </p:nvSpPr>
        <p:spPr>
          <a:xfrm>
            <a:off x="179388" y="-142900"/>
            <a:ext cx="8964612" cy="1071563"/>
          </a:xfrm>
        </p:spPr>
        <p:txBody>
          <a:bodyPr/>
          <a:lstStyle/>
          <a:p>
            <a:pPr eaLnBrk="1" hangingPunct="1"/>
            <a:r>
              <a:rPr lang="lv-LV" sz="5400" b="1" dirty="0" smtClean="0"/>
              <a:t>2 ceļi</a:t>
            </a:r>
            <a:endParaRPr lang="lv-LV" sz="5400" b="1" dirty="0" smtClean="0"/>
          </a:p>
        </p:txBody>
      </p:sp>
      <p:sp>
        <p:nvSpPr>
          <p:cNvPr id="6" name="Rectangle 2"/>
          <p:cNvSpPr txBox="1">
            <a:spLocks noChangeArrowheads="1"/>
          </p:cNvSpPr>
          <p:nvPr/>
        </p:nvSpPr>
        <p:spPr bwMode="auto">
          <a:xfrm>
            <a:off x="179388" y="2276872"/>
            <a:ext cx="4032572"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Miesas ceļš - uzdzīve</a:t>
            </a:r>
          </a:p>
        </p:txBody>
      </p:sp>
      <p:sp>
        <p:nvSpPr>
          <p:cNvPr id="8" name="Rectangle 2"/>
          <p:cNvSpPr txBox="1">
            <a:spLocks noChangeArrowheads="1"/>
          </p:cNvSpPr>
          <p:nvPr/>
        </p:nvSpPr>
        <p:spPr bwMode="auto">
          <a:xfrm>
            <a:off x="5220072" y="2204864"/>
            <a:ext cx="3384500"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Sv.Gara ceļš – grēku nožēla</a:t>
            </a:r>
          </a:p>
        </p:txBody>
      </p:sp>
      <p:pic>
        <p:nvPicPr>
          <p:cNvPr id="23554" name="Picture 2" descr="The Prodigal Son: a story of cowardice | by Johan O. Steyn | Medium"/>
          <p:cNvPicPr>
            <a:picLocks noChangeAspect="1" noChangeArrowheads="1"/>
          </p:cNvPicPr>
          <p:nvPr/>
        </p:nvPicPr>
        <p:blipFill>
          <a:blip r:embed="rId2" cstate="print"/>
          <a:srcRect/>
          <a:stretch>
            <a:fillRect/>
          </a:stretch>
        </p:blipFill>
        <p:spPr bwMode="auto">
          <a:xfrm>
            <a:off x="0" y="3212976"/>
            <a:ext cx="4211959" cy="3162894"/>
          </a:xfrm>
          <a:prstGeom prst="rect">
            <a:avLst/>
          </a:prstGeom>
          <a:ln>
            <a:noFill/>
          </a:ln>
          <a:effectLst>
            <a:softEdge rad="112500"/>
          </a:effectLst>
        </p:spPr>
      </p:pic>
      <p:pic>
        <p:nvPicPr>
          <p:cNvPr id="23556" name="Picture 4" descr="The Prodigal son of Luke 15:10-32 Jesus speaking to the publicans and  sinners. Description from hiswordfirst555… | Prodigal son, Bible pictures,  Christian paintings"/>
          <p:cNvPicPr>
            <a:picLocks noChangeAspect="1" noChangeArrowheads="1"/>
          </p:cNvPicPr>
          <p:nvPr/>
        </p:nvPicPr>
        <p:blipFill>
          <a:blip r:embed="rId3" cstate="print"/>
          <a:srcRect/>
          <a:stretch>
            <a:fillRect/>
          </a:stretch>
        </p:blipFill>
        <p:spPr bwMode="auto">
          <a:xfrm>
            <a:off x="4788024" y="3212976"/>
            <a:ext cx="4355976" cy="31229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3554"/>
                                        </p:tgtEl>
                                        <p:attrNameLst>
                                          <p:attrName>style.visibility</p:attrName>
                                        </p:attrNameLst>
                                      </p:cBhvr>
                                      <p:to>
                                        <p:strVal val="visible"/>
                                      </p:to>
                                    </p:set>
                                    <p:animEffect transition="in" filter="fade">
                                      <p:cBhvr>
                                        <p:cTn id="21" dur="2000"/>
                                        <p:tgtEl>
                                          <p:spTgt spid="2355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23556"/>
                                        </p:tgtEl>
                                        <p:attrNameLst>
                                          <p:attrName>style.visibility</p:attrName>
                                        </p:attrNameLst>
                                      </p:cBhvr>
                                      <p:to>
                                        <p:strVal val="visible"/>
                                      </p:to>
                                    </p:set>
                                    <p:animEffect transition="in" filter="fade">
                                      <p:cBhvr>
                                        <p:cTn id="29" dur="2000"/>
                                        <p:tgtEl>
                                          <p:spTgt spid="23556"/>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Slide Number Placeholder 5"/>
          <p:cNvSpPr>
            <a:spLocks noGrp="1"/>
          </p:cNvSpPr>
          <p:nvPr>
            <p:ph type="sldNum" sz="quarter" idx="12"/>
          </p:nvPr>
        </p:nvSpPr>
        <p:spPr>
          <a:noFill/>
        </p:spPr>
        <p:txBody>
          <a:bodyPr/>
          <a:lstStyle/>
          <a:p>
            <a:fld id="{527C7BE8-6594-46D8-8C8C-899CBFEAA987}" type="slidenum">
              <a:rPr lang="lv-LV" smtClean="0"/>
              <a:pPr/>
              <a:t>6</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3284984"/>
            <a:ext cx="4714876" cy="3573016"/>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3284984"/>
            <a:ext cx="4429124" cy="3573016"/>
          </a:xfrm>
          <a:prstGeom prst="rect">
            <a:avLst/>
          </a:prstGeom>
          <a:ln>
            <a:noFill/>
          </a:ln>
          <a:effectLst>
            <a:softEdge rad="112500"/>
          </a:effectLst>
        </p:spPr>
      </p:pic>
      <p:sp>
        <p:nvSpPr>
          <p:cNvPr id="8" name="Rectangle 3"/>
          <p:cNvSpPr txBox="1">
            <a:spLocks noChangeArrowheads="1"/>
          </p:cNvSpPr>
          <p:nvPr/>
        </p:nvSpPr>
        <p:spPr bwMode="auto">
          <a:xfrm>
            <a:off x="0" y="1700808"/>
            <a:ext cx="4572000"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Mūžīga nāve</a:t>
            </a:r>
            <a:endParaRPr lang="lv-LV" sz="2800" b="1" kern="0" dirty="0">
              <a:latin typeface="+mn-lt"/>
            </a:endParaRPr>
          </a:p>
          <a:p>
            <a:pPr marL="342900" indent="-342900">
              <a:lnSpc>
                <a:spcPct val="80000"/>
              </a:lnSpc>
              <a:spcBef>
                <a:spcPct val="20000"/>
              </a:spcBef>
              <a:buFont typeface="Wingdings" pitchFamily="2" charset="2"/>
              <a:buChar char="§"/>
              <a:defRPr/>
            </a:pPr>
            <a:r>
              <a:rPr lang="lv-LV" sz="2600" kern="0" dirty="0" smtClean="0">
                <a:latin typeface="+mn-lt"/>
              </a:rPr>
              <a:t>Ļaundariem</a:t>
            </a:r>
          </a:p>
          <a:p>
            <a:pPr marL="342900" indent="-342900">
              <a:lnSpc>
                <a:spcPct val="80000"/>
              </a:lnSpc>
              <a:spcBef>
                <a:spcPct val="20000"/>
              </a:spcBef>
              <a:buFont typeface="Wingdings" pitchFamily="2" charset="2"/>
              <a:buChar char="§"/>
              <a:defRPr/>
            </a:pPr>
            <a:r>
              <a:rPr lang="lv-LV" sz="2600" kern="0" dirty="0" smtClean="0">
                <a:latin typeface="+mn-lt"/>
              </a:rPr>
              <a:t>Neticīgajiem grēciniekiem</a:t>
            </a:r>
          </a:p>
          <a:p>
            <a:pPr marL="342900" indent="-342900">
              <a:lnSpc>
                <a:spcPct val="80000"/>
              </a:lnSpc>
              <a:spcBef>
                <a:spcPct val="20000"/>
              </a:spcBef>
              <a:buFont typeface="Wingdings" pitchFamily="2" charset="2"/>
              <a:buChar char="§"/>
              <a:defRPr/>
            </a:pPr>
            <a:r>
              <a:rPr lang="lv-LV" sz="2600" kern="0" dirty="0" smtClean="0">
                <a:latin typeface="+mn-lt"/>
              </a:rPr>
              <a:t>Elku dievu pielūdzējiem</a:t>
            </a:r>
          </a:p>
          <a:p>
            <a:pPr marL="342900" indent="-342900">
              <a:lnSpc>
                <a:spcPct val="80000"/>
              </a:lnSpc>
              <a:spcBef>
                <a:spcPct val="20000"/>
              </a:spcBef>
              <a:buFont typeface="Wingdings" pitchFamily="2" charset="2"/>
              <a:buChar char="§"/>
              <a:defRPr/>
            </a:pPr>
            <a:endParaRPr lang="lv-LV" sz="2600" kern="0" dirty="0" smtClean="0">
              <a:latin typeface="+mn-lt"/>
            </a:endParaRPr>
          </a:p>
          <a:p>
            <a:pPr marL="342900" indent="-342900">
              <a:lnSpc>
                <a:spcPct val="80000"/>
              </a:lnSpc>
              <a:spcBef>
                <a:spcPct val="20000"/>
              </a:spcBef>
              <a:buFont typeface="Wingdings" pitchFamily="2" charset="2"/>
              <a:buChar char="§"/>
              <a:defRPr/>
            </a:pPr>
            <a:endParaRPr lang="lv-LV" sz="2600" kern="0" dirty="0" smtClean="0">
              <a:latin typeface="+mn-lt"/>
            </a:endParaRPr>
          </a:p>
        </p:txBody>
      </p:sp>
      <p:sp>
        <p:nvSpPr>
          <p:cNvPr id="9" name="Rectangle 3"/>
          <p:cNvSpPr txBox="1">
            <a:spLocks noChangeArrowheads="1"/>
          </p:cNvSpPr>
          <p:nvPr/>
        </p:nvSpPr>
        <p:spPr bwMode="auto">
          <a:xfrm>
            <a:off x="4572000" y="1700808"/>
            <a:ext cx="4572000" cy="1928826"/>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Mūžīga dzīvība</a:t>
            </a:r>
            <a:endParaRPr lang="lv-LV" sz="2800" b="1" kern="0" dirty="0" smtClean="0">
              <a:latin typeface="+mn-lt"/>
            </a:endParaRPr>
          </a:p>
          <a:p>
            <a:pPr marL="342900" indent="-342900">
              <a:lnSpc>
                <a:spcPct val="80000"/>
              </a:lnSpc>
              <a:spcBef>
                <a:spcPct val="20000"/>
              </a:spcBef>
              <a:buFont typeface="Wingdings" pitchFamily="2" charset="2"/>
              <a:buChar char="§"/>
              <a:defRPr/>
            </a:pPr>
            <a:r>
              <a:rPr lang="lv-LV" sz="2600" kern="0" dirty="0" smtClean="0">
                <a:latin typeface="+mn-lt"/>
              </a:rPr>
              <a:t>Dieva bērniem</a:t>
            </a:r>
          </a:p>
          <a:p>
            <a:pPr marL="342900" indent="-342900">
              <a:lnSpc>
                <a:spcPct val="80000"/>
              </a:lnSpc>
              <a:spcBef>
                <a:spcPct val="20000"/>
              </a:spcBef>
              <a:buFont typeface="Wingdings" pitchFamily="2" charset="2"/>
              <a:buChar char="§"/>
              <a:defRPr/>
            </a:pPr>
            <a:r>
              <a:rPr lang="lv-LV" sz="2600" kern="0" dirty="0" smtClean="0">
                <a:latin typeface="+mn-lt"/>
              </a:rPr>
              <a:t>Ticīgajiem / Kristiešiem</a:t>
            </a:r>
          </a:p>
          <a:p>
            <a:pPr marL="342900" indent="-342900">
              <a:lnSpc>
                <a:spcPct val="80000"/>
              </a:lnSpc>
              <a:spcBef>
                <a:spcPct val="20000"/>
              </a:spcBef>
              <a:buFont typeface="Wingdings" pitchFamily="2" charset="2"/>
              <a:buChar char="§"/>
              <a:defRPr/>
            </a:pPr>
            <a:r>
              <a:rPr lang="lv-LV" sz="2600" kern="0" dirty="0" smtClean="0">
                <a:latin typeface="+mn-lt"/>
              </a:rPr>
              <a:t>Kas tic uz Jēzu Kristu</a:t>
            </a:r>
          </a:p>
          <a:p>
            <a:pPr marL="342900" indent="-342900">
              <a:lnSpc>
                <a:spcPct val="80000"/>
              </a:lnSpc>
              <a:spcBef>
                <a:spcPct val="20000"/>
              </a:spcBef>
              <a:buFont typeface="Wingdings" pitchFamily="2" charset="2"/>
              <a:buChar char="§"/>
              <a:defRPr/>
            </a:pPr>
            <a:endParaRPr lang="lv-LV" sz="3600" kern="0" dirty="0">
              <a:latin typeface="+mn-lt"/>
            </a:endParaRPr>
          </a:p>
        </p:txBody>
      </p:sp>
      <p:pic>
        <p:nvPicPr>
          <p:cNvPr id="10" name="Picture 4" descr="BIBLE016"/>
          <p:cNvPicPr>
            <a:picLocks noChangeAspect="1" noChangeArrowheads="1"/>
          </p:cNvPicPr>
          <p:nvPr/>
        </p:nvPicPr>
        <p:blipFill>
          <a:blip r:embed="rId4" cstate="print"/>
          <a:srcRect/>
          <a:stretch>
            <a:fillRect/>
          </a:stretch>
        </p:blipFill>
        <p:spPr bwMode="auto">
          <a:xfrm>
            <a:off x="7962971" y="1477638"/>
            <a:ext cx="1577581" cy="1735338"/>
          </a:xfrm>
          <a:prstGeom prst="rect">
            <a:avLst/>
          </a:prstGeom>
          <a:noFill/>
          <a:ln w="9525">
            <a:noFill/>
            <a:miter lim="800000"/>
            <a:headEnd/>
            <a:tailEnd/>
          </a:ln>
        </p:spPr>
      </p:pic>
      <p:pic>
        <p:nvPicPr>
          <p:cNvPr id="37890" name="Picture 2" descr="Attēlu rezultāti vaicājumam “sin”&quot;"/>
          <p:cNvPicPr>
            <a:picLocks noChangeAspect="1" noChangeArrowheads="1"/>
          </p:cNvPicPr>
          <p:nvPr/>
        </p:nvPicPr>
        <p:blipFill>
          <a:blip r:embed="rId5" cstate="print"/>
          <a:srcRect/>
          <a:stretch>
            <a:fillRect/>
          </a:stretch>
        </p:blipFill>
        <p:spPr bwMode="auto">
          <a:xfrm>
            <a:off x="2339752" y="1628800"/>
            <a:ext cx="1214486" cy="926454"/>
          </a:xfrm>
          <a:prstGeom prst="rect">
            <a:avLst/>
          </a:prstGeom>
          <a:ln>
            <a:noFill/>
          </a:ln>
          <a:effectLst>
            <a:softEdge rad="112500"/>
          </a:effectLst>
        </p:spPr>
      </p:pic>
      <p:sp>
        <p:nvSpPr>
          <p:cNvPr id="14" name="Rectangle 3"/>
          <p:cNvSpPr txBox="1">
            <a:spLocks noChangeArrowheads="1"/>
          </p:cNvSpPr>
          <p:nvPr/>
        </p:nvSpPr>
        <p:spPr bwMode="auto">
          <a:xfrm>
            <a:off x="0" y="0"/>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80000"/>
              </a:lnSpc>
              <a:spcBef>
                <a:spcPct val="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13 jo, ja jūs pēc miesas dzīvojat, tad jums jāmirst. Bet, ja jūs Gara spēkā darāt galu miesas darbībai, tad jūs dzīvosit. 14 Jo visi, ko vada Dieva Gars, ir Dieva bērni.</a:t>
            </a:r>
          </a:p>
        </p:txBody>
      </p:sp>
      <p:sp>
        <p:nvSpPr>
          <p:cNvPr id="15" name="Rectangle 14"/>
          <p:cNvSpPr>
            <a:spLocks noChangeArrowheads="1"/>
          </p:cNvSpPr>
          <p:nvPr/>
        </p:nvSpPr>
        <p:spPr bwMode="auto">
          <a:xfrm>
            <a:off x="0" y="1052736"/>
            <a:ext cx="9144000" cy="584775"/>
          </a:xfrm>
          <a:prstGeom prst="rect">
            <a:avLst/>
          </a:prstGeom>
          <a:noFill/>
          <a:ln w="9525">
            <a:noFill/>
            <a:miter lim="800000"/>
            <a:headEnd/>
            <a:tailEnd/>
          </a:ln>
        </p:spPr>
        <p:txBody>
          <a:bodyPr wrap="square">
            <a:spAutoFit/>
          </a:bodyPr>
          <a:lstStyle/>
          <a:p>
            <a:pPr algn="ctr"/>
            <a:r>
              <a:rPr lang="lv-LV" sz="3200" b="1" dirty="0" smtClean="0"/>
              <a:t>Bībele brīdina, kurp ved abi ceļi:</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7890"/>
                                        </p:tgtEl>
                                        <p:attrNameLst>
                                          <p:attrName>style.visibility</p:attrName>
                                        </p:attrNameLst>
                                      </p:cBhvr>
                                      <p:to>
                                        <p:strVal val="visible"/>
                                      </p:to>
                                    </p:set>
                                    <p:animEffect transition="in" filter="fade">
                                      <p:cBhvr>
                                        <p:cTn id="21" dur="2000"/>
                                        <p:tgtEl>
                                          <p:spTgt spid="37890"/>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 calcmode="lin" valueType="num">
                                      <p:cBhvr additive="base">
                                        <p:cTn id="3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 calcmode="lin" valueType="num">
                                      <p:cBhvr additive="base">
                                        <p:cTn id="4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10" presetClass="entr" presetSubtype="0"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2000"/>
                                        <p:tgtEl>
                                          <p:spTgt spid="7"/>
                                        </p:tgtEl>
                                      </p:cBhvr>
                                    </p:animEffect>
                                  </p:childTnLst>
                                </p:cTn>
                              </p:par>
                              <p:par>
                                <p:cTn id="46" presetID="9" presetClass="entr" presetSubtype="0" fill="hold"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dissolve">
                                      <p:cBhvr>
                                        <p:cTn id="48" dur="500"/>
                                        <p:tgtEl>
                                          <p:spTgt spid="10"/>
                                        </p:tgtEl>
                                      </p:cBhvr>
                                    </p:animEffect>
                                  </p:childTnLst>
                                </p:cTn>
                              </p:par>
                            </p:childTnLst>
                          </p:cTn>
                        </p:par>
                        <p:par>
                          <p:cTn id="49" fill="hold">
                            <p:stCondLst>
                              <p:cond delay="7000"/>
                            </p:stCondLst>
                            <p:childTnLst>
                              <p:par>
                                <p:cTn id="50" presetID="2" presetClass="entr" presetSubtype="4" fill="hold" nodeType="afterEffect">
                                  <p:stCondLst>
                                    <p:cond delay="0"/>
                                  </p:stCondLst>
                                  <p:childTnLst>
                                    <p:set>
                                      <p:cBhvr>
                                        <p:cTn id="51" dur="1" fill="hold">
                                          <p:stCondLst>
                                            <p:cond delay="0"/>
                                          </p:stCondLst>
                                        </p:cTn>
                                        <p:tgtEl>
                                          <p:spTgt spid="9">
                                            <p:txEl>
                                              <p:pRg st="1" end="1"/>
                                            </p:txEl>
                                          </p:spTgt>
                                        </p:tgtEl>
                                        <p:attrNameLst>
                                          <p:attrName>style.visibility</p:attrName>
                                        </p:attrNameLst>
                                      </p:cBhvr>
                                      <p:to>
                                        <p:strVal val="visible"/>
                                      </p:to>
                                    </p:set>
                                    <p:anim calcmode="lin" valueType="num">
                                      <p:cBhvr additive="base">
                                        <p:cTn id="52"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54" fill="hold">
                            <p:stCondLst>
                              <p:cond delay="7500"/>
                            </p:stCondLst>
                            <p:childTnLst>
                              <p:par>
                                <p:cTn id="55" presetID="2" presetClass="entr" presetSubtype="4" fill="hold" nodeType="after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59" fill="hold">
                            <p:stCondLst>
                              <p:cond delay="8000"/>
                            </p:stCondLst>
                            <p:childTnLst>
                              <p:par>
                                <p:cTn id="60" presetID="2" presetClass="entr" presetSubtype="4" fill="hold" nodeType="afterEffect">
                                  <p:stCondLst>
                                    <p:cond delay="0"/>
                                  </p:stCondLst>
                                  <p:childTnLst>
                                    <p:set>
                                      <p:cBhvr>
                                        <p:cTn id="61" dur="1" fill="hold">
                                          <p:stCondLst>
                                            <p:cond delay="0"/>
                                          </p:stCondLst>
                                        </p:cTn>
                                        <p:tgtEl>
                                          <p:spTgt spid="9">
                                            <p:txEl>
                                              <p:pRg st="3" end="3"/>
                                            </p:txEl>
                                          </p:spTgt>
                                        </p:tgtEl>
                                        <p:attrNameLst>
                                          <p:attrName>style.visibility</p:attrName>
                                        </p:attrNameLst>
                                      </p:cBhvr>
                                      <p:to>
                                        <p:strVal val="visible"/>
                                      </p:to>
                                    </p:set>
                                    <p:anim calcmode="lin" valueType="num">
                                      <p:cBhvr additive="base">
                                        <p:cTn id="6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64" fill="hold">
                            <p:stCondLst>
                              <p:cond delay="8500"/>
                            </p:stCondLst>
                            <p:childTnLst>
                              <p:par>
                                <p:cTn id="65" presetID="10" presetClass="entr" presetSubtype="0" fill="hold" nodeType="afterEffect">
                                  <p:stCondLst>
                                    <p:cond delay="0"/>
                                  </p:stCondLst>
                                  <p:childTnLst>
                                    <p:set>
                                      <p:cBhvr>
                                        <p:cTn id="66" dur="1" fill="hold">
                                          <p:stCondLst>
                                            <p:cond delay="0"/>
                                          </p:stCondLst>
                                        </p:cTn>
                                        <p:tgtEl>
                                          <p:spTgt spid="3082"/>
                                        </p:tgtEl>
                                        <p:attrNameLst>
                                          <p:attrName>style.visibility</p:attrName>
                                        </p:attrNameLst>
                                      </p:cBhvr>
                                      <p:to>
                                        <p:strVal val="visible"/>
                                      </p:to>
                                    </p:set>
                                    <p:animEffect transition="in" filter="fade">
                                      <p:cBhvr>
                                        <p:cTn id="67" dur="20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259680"/>
            <a:ext cx="9144000" cy="1081088"/>
          </a:xfrm>
        </p:spPr>
        <p:txBody>
          <a:bodyPr/>
          <a:lstStyle/>
          <a:p>
            <a:pPr marL="0" indent="0" algn="just">
              <a:lnSpc>
                <a:spcPct val="90000"/>
              </a:lnSpc>
              <a:spcBef>
                <a:spcPct val="0"/>
              </a:spcBef>
              <a:buFontTx/>
              <a:buNone/>
            </a:pPr>
            <a:r>
              <a:rPr lang="lv-LV" sz="2800" i="1" dirty="0" smtClean="0"/>
              <a:t>14 Jo visi, ko vada Dieva Gars, ir Dieva bērni.</a:t>
            </a:r>
            <a:endParaRPr lang="lv-LV" sz="2800" i="1" dirty="0" smtClean="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7</a:t>
            </a:fld>
            <a:endParaRPr lang="lv-LV" smtClean="0"/>
          </a:p>
        </p:txBody>
      </p:sp>
      <p:pic>
        <p:nvPicPr>
          <p:cNvPr id="5" name="Picture 7"/>
          <p:cNvPicPr>
            <a:picLocks noChangeAspect="1" noChangeArrowheads="1"/>
          </p:cNvPicPr>
          <p:nvPr/>
        </p:nvPicPr>
        <p:blipFill>
          <a:blip r:embed="rId2" cstate="print"/>
          <a:srcRect/>
          <a:stretch>
            <a:fillRect/>
          </a:stretch>
        </p:blipFill>
        <p:spPr bwMode="auto">
          <a:xfrm flipH="1">
            <a:off x="5890814" y="1700808"/>
            <a:ext cx="3253185" cy="3096344"/>
          </a:xfrm>
          <a:prstGeom prst="rect">
            <a:avLst/>
          </a:prstGeom>
          <a:ln>
            <a:noFill/>
          </a:ln>
          <a:effectLst>
            <a:softEdge rad="112500"/>
          </a:effectLst>
        </p:spPr>
      </p:pic>
      <p:sp>
        <p:nvSpPr>
          <p:cNvPr id="8" name="Rectangle 3"/>
          <p:cNvSpPr txBox="1">
            <a:spLocks noChangeArrowheads="1"/>
          </p:cNvSpPr>
          <p:nvPr/>
        </p:nvSpPr>
        <p:spPr bwMode="auto">
          <a:xfrm>
            <a:off x="0" y="836712"/>
            <a:ext cx="9144000" cy="3722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lv-LV" sz="30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lv-LV" sz="4000" b="0" i="0" u="none" strike="noStrike" kern="0" cap="none" spc="0" normalizeH="0" baseline="0" noProof="0" dirty="0" smtClean="0">
                <a:ln>
                  <a:noFill/>
                </a:ln>
                <a:solidFill>
                  <a:schemeClr val="tx1"/>
                </a:solidFill>
                <a:effectLst/>
                <a:uLnTx/>
                <a:uFillTx/>
                <a:latin typeface="+mn-lt"/>
                <a:ea typeface="+mn-ea"/>
                <a:cs typeface="+mn-cs"/>
              </a:rPr>
              <a:t>Dzīves jēga, ko piedāvā Bībele:</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lv-LV" sz="4400" b="1" i="0" u="none" strike="noStrike" kern="0" cap="none" spc="0" normalizeH="0" baseline="0" noProof="0" dirty="0" smtClean="0">
                <a:ln>
                  <a:noFill/>
                </a:ln>
                <a:solidFill>
                  <a:schemeClr val="tx1"/>
                </a:solidFill>
                <a:uLnTx/>
                <a:uFillTx/>
                <a:latin typeface="+mn-lt"/>
                <a:ea typeface="+mn-ea"/>
                <a:cs typeface="+mn-cs"/>
              </a:rPr>
              <a:t>Dievs mūs ir radījis,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lv-LV" sz="4400" b="1" i="0" u="none" strike="noStrike" kern="0" cap="none" spc="0" normalizeH="0" baseline="0" noProof="0" dirty="0" smtClean="0">
                <a:ln>
                  <a:noFill/>
                </a:ln>
                <a:solidFill>
                  <a:schemeClr val="tx1"/>
                </a:solidFill>
                <a:uLnTx/>
                <a:uFillTx/>
                <a:latin typeface="+mn-lt"/>
                <a:ea typeface="+mn-ea"/>
                <a:cs typeface="+mn-cs"/>
              </a:rPr>
              <a:t>lai mēs kļūtu Viņa bērni!</a:t>
            </a:r>
            <a:r>
              <a:rPr kumimoji="0" lang="lv-LV" sz="4400" b="1"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lv-LV" sz="4000" b="1" i="0" u="none" strike="noStrike" kern="0" cap="none" spc="0" normalizeH="0" baseline="0" noProof="0" dirty="0" smtClean="0">
                <a:ln>
                  <a:noFill/>
                </a:ln>
                <a:solidFill>
                  <a:schemeClr val="tx1"/>
                </a:solidFill>
                <a:effectLst/>
                <a:uLnTx/>
                <a:uFillTx/>
                <a:latin typeface="+mn-lt"/>
                <a:ea typeface="+mn-ea"/>
                <a:cs typeface="+mn-cs"/>
              </a:rPr>
              <a:t>(V.Bušs)</a:t>
            </a:r>
          </a:p>
          <a:p>
            <a:pPr marL="342900" marR="0" lvl="0" indent="-342900" algn="l" defTabSz="914400" rtl="0" eaLnBrk="1" fontAlgn="base" latinLnBrk="0" hangingPunct="1">
              <a:lnSpc>
                <a:spcPct val="150000"/>
              </a:lnSpc>
              <a:spcBef>
                <a:spcPct val="20000"/>
              </a:spcBef>
              <a:spcAft>
                <a:spcPct val="0"/>
              </a:spcAft>
              <a:buClrTx/>
              <a:buSzTx/>
              <a:buFont typeface="Wingdings" pitchFamily="2" charset="2"/>
              <a:buNone/>
              <a:tabLst/>
              <a:defRPr/>
            </a:pPr>
            <a:r>
              <a:rPr kumimoji="0" lang="lv-LV" sz="3200" b="1" i="0" u="none" strike="noStrike" kern="0" cap="none" spc="0" normalizeH="0" baseline="0" noProof="0" dirty="0" smtClean="0">
                <a:ln>
                  <a:noFill/>
                </a:ln>
                <a:solidFill>
                  <a:schemeClr val="tx1"/>
                </a:solidFill>
                <a:effectLst/>
                <a:uLnTx/>
                <a:uFillTx/>
                <a:latin typeface="+mn-lt"/>
                <a:ea typeface="+mn-ea"/>
                <a:cs typeface="+mn-cs"/>
              </a:rPr>
              <a:t>1. Caur grēku nožēlu un ticību Jēzum Kristum.</a:t>
            </a:r>
          </a:p>
          <a:p>
            <a:pPr marL="342900" marR="0" lvl="0" indent="-342900" algn="l" defTabSz="914400" rtl="0" eaLnBrk="1" fontAlgn="base" latinLnBrk="0" hangingPunct="1">
              <a:lnSpc>
                <a:spcPct val="150000"/>
              </a:lnSpc>
              <a:spcBef>
                <a:spcPct val="20000"/>
              </a:spcBef>
              <a:spcAft>
                <a:spcPct val="0"/>
              </a:spcAft>
              <a:buClrTx/>
              <a:buSzTx/>
              <a:buFont typeface="Wingdings" pitchFamily="2" charset="2"/>
              <a:buNone/>
              <a:tabLst/>
              <a:defRPr/>
            </a:pPr>
            <a:r>
              <a:rPr kumimoji="0" lang="lv-LV" sz="3200" b="1" i="0" u="none" strike="noStrike" kern="0" cap="none" spc="0" normalizeH="0" baseline="0" noProof="0" dirty="0" smtClean="0">
                <a:ln>
                  <a:noFill/>
                </a:ln>
                <a:solidFill>
                  <a:schemeClr val="tx1"/>
                </a:solidFill>
                <a:effectLst/>
                <a:uLnTx/>
                <a:uFillTx/>
                <a:latin typeface="+mn-lt"/>
                <a:ea typeface="+mn-ea"/>
                <a:cs typeface="+mn-cs"/>
              </a:rPr>
              <a:t>2. Ikdienas kļūdami līdzīgāki Jēzum Kristum.</a:t>
            </a:r>
          </a:p>
          <a:p>
            <a:pPr marL="342900" marR="0" lvl="0" indent="-342900" algn="l" defTabSz="914400" rtl="0" eaLnBrk="1" fontAlgn="base" latinLnBrk="0" hangingPunct="1">
              <a:lnSpc>
                <a:spcPct val="150000"/>
              </a:lnSpc>
              <a:spcBef>
                <a:spcPct val="20000"/>
              </a:spcBef>
              <a:spcAft>
                <a:spcPct val="0"/>
              </a:spcAft>
              <a:buClrTx/>
              <a:buSzTx/>
              <a:buFont typeface="Wingdings" pitchFamily="2" charset="2"/>
              <a:buNone/>
              <a:tabLst/>
              <a:defRPr/>
            </a:pPr>
            <a:r>
              <a:rPr kumimoji="0" lang="lv-LV" sz="3200" b="1" i="0" u="none" strike="noStrike" kern="0" cap="none" spc="0" normalizeH="0" baseline="0" noProof="0" dirty="0" smtClean="0">
                <a:ln>
                  <a:noFill/>
                </a:ln>
                <a:solidFill>
                  <a:schemeClr val="tx1"/>
                </a:solidFill>
                <a:effectLst/>
                <a:uLnTx/>
                <a:uFillTx/>
                <a:latin typeface="+mn-lt"/>
                <a:ea typeface="+mn-ea"/>
                <a:cs typeface="+mn-cs"/>
              </a:rPr>
              <a:t>3. Mācām arī citus kā kļūt par Dieva bērniem.</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lv-LV"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 calcmode="lin" valueType="num">
                                      <p:cBhvr additive="base">
                                        <p:cTn id="2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8">
                                            <p:txEl>
                                              <p:pRg st="4" end="4"/>
                                            </p:txEl>
                                          </p:spTgt>
                                        </p:tgtEl>
                                        <p:attrNameLst>
                                          <p:attrName>style.visibility</p:attrName>
                                        </p:attrNameLst>
                                      </p:cBhvr>
                                      <p:to>
                                        <p:strVal val="visible"/>
                                      </p:to>
                                    </p:set>
                                    <p:anim calcmode="lin" valueType="num">
                                      <p:cBhvr additive="base">
                                        <p:cTn id="30"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8">
                                            <p:txEl>
                                              <p:pRg st="6" end="6"/>
                                            </p:txEl>
                                          </p:spTgt>
                                        </p:tgtEl>
                                        <p:attrNameLst>
                                          <p:attrName>style.visibility</p:attrName>
                                        </p:attrNameLst>
                                      </p:cBhvr>
                                      <p:to>
                                        <p:strVal val="visible"/>
                                      </p:to>
                                    </p:set>
                                    <p:anim calcmode="lin" valueType="num">
                                      <p:cBhvr additive="base">
                                        <p:cTn id="40"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nodeType="after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 calcmode="lin" valueType="num">
                                      <p:cBhvr additive="base">
                                        <p:cTn id="4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6"/>
          <p:cNvSpPr>
            <a:spLocks noGrp="1"/>
          </p:cNvSpPr>
          <p:nvPr>
            <p:ph type="sldNum" sz="quarter" idx="12"/>
          </p:nvPr>
        </p:nvSpPr>
        <p:spPr>
          <a:noFill/>
        </p:spPr>
        <p:txBody>
          <a:bodyPr/>
          <a:lstStyle/>
          <a:p>
            <a:fld id="{55EF8534-EA03-4AF4-BC2E-0CE0B3E20355}" type="slidenum">
              <a:rPr lang="en-US" smtClean="0"/>
              <a:pPr/>
              <a:t>8</a:t>
            </a:fld>
            <a:endParaRPr lang="en-US" smtClean="0"/>
          </a:p>
        </p:txBody>
      </p:sp>
      <p:sp>
        <p:nvSpPr>
          <p:cNvPr id="54274" name="Rectangle 2"/>
          <p:cNvSpPr>
            <a:spLocks noGrp="1" noChangeArrowheads="1"/>
          </p:cNvSpPr>
          <p:nvPr>
            <p:ph type="title"/>
          </p:nvPr>
        </p:nvSpPr>
        <p:spPr>
          <a:xfrm>
            <a:off x="0" y="0"/>
            <a:ext cx="9144000" cy="752475"/>
          </a:xfrm>
        </p:spPr>
        <p:txBody>
          <a:bodyPr/>
          <a:lstStyle/>
          <a:p>
            <a:pPr marL="762000" indent="-762000"/>
            <a:r>
              <a:rPr lang="lv-LV" b="1" dirty="0" smtClean="0"/>
              <a:t>Kļūdami līdzīgāki Jēzum Kristum</a:t>
            </a:r>
            <a:endParaRPr lang="en-US" b="1" dirty="0" smtClean="0"/>
          </a:p>
        </p:txBody>
      </p:sp>
      <p:sp>
        <p:nvSpPr>
          <p:cNvPr id="54275" name="Rectangle 3"/>
          <p:cNvSpPr>
            <a:spLocks noGrp="1" noChangeArrowheads="1"/>
          </p:cNvSpPr>
          <p:nvPr>
            <p:ph type="body" sz="half" idx="1"/>
          </p:nvPr>
        </p:nvSpPr>
        <p:spPr>
          <a:xfrm>
            <a:off x="0" y="836712"/>
            <a:ext cx="9144000" cy="5256213"/>
          </a:xfrm>
        </p:spPr>
        <p:txBody>
          <a:bodyPr/>
          <a:lstStyle/>
          <a:p>
            <a:pPr marL="0" indent="0">
              <a:lnSpc>
                <a:spcPct val="90000"/>
              </a:lnSpc>
              <a:spcBef>
                <a:spcPts val="0"/>
              </a:spcBef>
              <a:buFont typeface="Wingdings" pitchFamily="2" charset="2"/>
              <a:buNone/>
              <a:defRPr/>
            </a:pPr>
            <a:r>
              <a:rPr lang="lv-LV" sz="2800" b="1" dirty="0" smtClean="0"/>
              <a:t>Visi ticīgie ir Dieva bērni!</a:t>
            </a:r>
          </a:p>
          <a:p>
            <a:pPr marL="0" indent="0">
              <a:lnSpc>
                <a:spcPct val="90000"/>
              </a:lnSpc>
              <a:spcBef>
                <a:spcPts val="0"/>
              </a:spcBef>
              <a:buFont typeface="Wingdings" pitchFamily="2" charset="2"/>
              <a:buNone/>
              <a:defRPr/>
            </a:pPr>
            <a:r>
              <a:rPr lang="lv-LV" sz="2800" b="1" dirty="0" smtClean="0"/>
              <a:t>Bet  neviens vēl nav pilnīgs!</a:t>
            </a:r>
          </a:p>
          <a:p>
            <a:pPr>
              <a:lnSpc>
                <a:spcPct val="90000"/>
              </a:lnSpc>
              <a:buFontTx/>
              <a:buNone/>
              <a:defRPr/>
            </a:pPr>
            <a:r>
              <a:rPr lang="lv-LV" sz="2800" b="1" dirty="0" smtClean="0"/>
              <a:t>Dievs grib, lai mēs augam par pilnīgiem Dieva bērniem, par paraugu ņemot Viņa baušļus</a:t>
            </a:r>
            <a:r>
              <a:rPr lang="lv-LV" sz="2800" b="1" dirty="0" smtClean="0"/>
              <a:t>:</a:t>
            </a:r>
          </a:p>
          <a:p>
            <a:pPr>
              <a:lnSpc>
                <a:spcPct val="90000"/>
              </a:lnSpc>
              <a:buFontTx/>
              <a:buNone/>
              <a:defRPr/>
            </a:pPr>
            <a:endParaRPr lang="lv-LV" sz="2800" b="1" dirty="0" smtClean="0"/>
          </a:p>
          <a:p>
            <a:pPr>
              <a:lnSpc>
                <a:spcPct val="90000"/>
              </a:lnSpc>
              <a:buFontTx/>
              <a:buNone/>
              <a:defRPr/>
            </a:pPr>
            <a:endParaRPr lang="en-US" sz="2800" b="1" dirty="0" smtClean="0">
              <a:solidFill>
                <a:srgbClr val="FFFF00"/>
              </a:solidFill>
            </a:endParaRPr>
          </a:p>
        </p:txBody>
      </p:sp>
      <p:pic>
        <p:nvPicPr>
          <p:cNvPr id="54276" name="Picture 4" descr="love"/>
          <p:cNvPicPr>
            <a:picLocks noGrp="1" noChangeAspect="1" noChangeArrowheads="1"/>
          </p:cNvPicPr>
          <p:nvPr>
            <p:ph sz="half" idx="2"/>
          </p:nvPr>
        </p:nvPicPr>
        <p:blipFill>
          <a:blip r:embed="rId2" cstate="print"/>
          <a:srcRect/>
          <a:stretch>
            <a:fillRect/>
          </a:stretch>
        </p:blipFill>
        <p:spPr>
          <a:xfrm>
            <a:off x="5429256" y="2636912"/>
            <a:ext cx="3714744" cy="3760376"/>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0" y="2887663"/>
            <a:ext cx="5614988" cy="3970337"/>
          </a:xfrm>
          <a:prstGeom prst="rect">
            <a:avLst/>
          </a:prstGeom>
          <a:noFill/>
          <a:ln w="9525">
            <a:noFill/>
            <a:miter lim="800000"/>
            <a:headEnd/>
            <a:tailEnd/>
          </a:ln>
        </p:spPr>
        <p:txBody>
          <a:bodyPr wrap="none">
            <a:spAutoFit/>
          </a:bodyPr>
          <a:lstStyle/>
          <a:p>
            <a:r>
              <a:rPr lang="lv-LV" sz="2800" b="1"/>
              <a:t>1.Mīlēt Dievu</a:t>
            </a:r>
          </a:p>
          <a:p>
            <a:r>
              <a:rPr lang="lv-LV" sz="2800" b="1"/>
              <a:t>2.Svētīt Dieva vārdu</a:t>
            </a:r>
          </a:p>
          <a:p>
            <a:r>
              <a:rPr lang="lv-LV" sz="2800" b="1"/>
              <a:t>3.Svētīt svētdienu</a:t>
            </a:r>
          </a:p>
          <a:p>
            <a:r>
              <a:rPr lang="lv-LV" sz="2800" b="1"/>
              <a:t>4.Godāt vecākus</a:t>
            </a:r>
          </a:p>
          <a:p>
            <a:r>
              <a:rPr lang="lv-LV" sz="2800" b="1"/>
              <a:t>5.Vairot dzīvību</a:t>
            </a:r>
          </a:p>
          <a:p>
            <a:r>
              <a:rPr lang="lv-LV" sz="2800" b="1"/>
              <a:t>6.Godāt laulību</a:t>
            </a:r>
          </a:p>
          <a:p>
            <a:r>
              <a:rPr lang="lv-LV" sz="2800" b="1"/>
              <a:t>7.Aizsargāt cita mantu</a:t>
            </a:r>
          </a:p>
          <a:p>
            <a:r>
              <a:rPr lang="lv-LV" sz="2800" b="1"/>
              <a:t>8.Dot patiesu liecību</a:t>
            </a:r>
          </a:p>
          <a:p>
            <a:r>
              <a:rPr lang="lv-LV" sz="2800" b="1"/>
              <a:t>9. un 10. Būt mierā ar to, kas ir !</a:t>
            </a:r>
            <a:endParaRPr lang="en-US" sz="28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par>
                                <p:cTn id="8" presetID="8" presetClass="entr" presetSubtype="16" fill="hold" nodeType="withEffect">
                                  <p:stCondLst>
                                    <p:cond delay="0"/>
                                  </p:stCondLst>
                                  <p:childTnLst>
                                    <p:set>
                                      <p:cBhvr>
                                        <p:cTn id="9" dur="1" fill="hold">
                                          <p:stCondLst>
                                            <p:cond delay="0"/>
                                          </p:stCondLst>
                                        </p:cTn>
                                        <p:tgtEl>
                                          <p:spTgt spid="54276"/>
                                        </p:tgtEl>
                                        <p:attrNameLst>
                                          <p:attrName>style.visibility</p:attrName>
                                        </p:attrNameLst>
                                      </p:cBhvr>
                                      <p:to>
                                        <p:strVal val="visible"/>
                                      </p:to>
                                    </p:set>
                                    <p:animEffect transition="in" filter="diamond(in)">
                                      <p:cBhvr>
                                        <p:cTn id="10" dur="2000"/>
                                        <p:tgtEl>
                                          <p:spTgt spid="54276"/>
                                        </p:tgtEl>
                                      </p:cBhvr>
                                    </p:animEffect>
                                  </p:childTnLst>
                                </p:cTn>
                              </p:par>
                            </p:childTnLst>
                          </p:cTn>
                        </p:par>
                        <p:par>
                          <p:cTn id="11" fill="hold">
                            <p:stCondLst>
                              <p:cond delay="2000"/>
                            </p:stCondLst>
                            <p:childTnLst>
                              <p:par>
                                <p:cTn id="12" presetID="13" presetClass="entr" presetSubtype="16" fill="hold" nodeType="afterEffect">
                                  <p:stCondLst>
                                    <p:cond delay="0"/>
                                  </p:stCondLst>
                                  <p:childTnLst>
                                    <p:set>
                                      <p:cBhvr>
                                        <p:cTn id="13" dur="1" fill="hold">
                                          <p:stCondLst>
                                            <p:cond delay="0"/>
                                          </p:stCondLst>
                                        </p:cTn>
                                        <p:tgtEl>
                                          <p:spTgt spid="54275">
                                            <p:txEl>
                                              <p:pRg st="1" end="1"/>
                                            </p:txEl>
                                          </p:spTgt>
                                        </p:tgtEl>
                                        <p:attrNameLst>
                                          <p:attrName>style.visibility</p:attrName>
                                        </p:attrNameLst>
                                      </p:cBhvr>
                                      <p:to>
                                        <p:strVal val="visible"/>
                                      </p:to>
                                    </p:set>
                                    <p:animEffect transition="in" filter="plus(in)">
                                      <p:cBhvr>
                                        <p:cTn id="14" dur="2000"/>
                                        <p:tgtEl>
                                          <p:spTgt spid="54275">
                                            <p:txEl>
                                              <p:pRg st="1" end="1"/>
                                            </p:txEl>
                                          </p:spTgt>
                                        </p:tgtEl>
                                      </p:cBhvr>
                                    </p:animEffect>
                                  </p:childTnLst>
                                </p:cTn>
                              </p:par>
                            </p:childTnLst>
                          </p:cTn>
                        </p:par>
                        <p:par>
                          <p:cTn id="15" fill="hold">
                            <p:stCondLst>
                              <p:cond delay="4000"/>
                            </p:stCondLst>
                            <p:childTnLst>
                              <p:par>
                                <p:cTn id="16" presetID="13" presetClass="entr" presetSubtype="16" fill="hold" nodeType="afterEffect">
                                  <p:stCondLst>
                                    <p:cond delay="0"/>
                                  </p:stCondLst>
                                  <p:childTnLst>
                                    <p:set>
                                      <p:cBhvr>
                                        <p:cTn id="17" dur="1" fill="hold">
                                          <p:stCondLst>
                                            <p:cond delay="0"/>
                                          </p:stCondLst>
                                        </p:cTn>
                                        <p:tgtEl>
                                          <p:spTgt spid="54275">
                                            <p:txEl>
                                              <p:pRg st="2" end="2"/>
                                            </p:txEl>
                                          </p:spTgt>
                                        </p:tgtEl>
                                        <p:attrNameLst>
                                          <p:attrName>style.visibility</p:attrName>
                                        </p:attrNameLst>
                                      </p:cBhvr>
                                      <p:to>
                                        <p:strVal val="visible"/>
                                      </p:to>
                                    </p:set>
                                    <p:animEffect transition="in" filter="plus(in)">
                                      <p:cBhvr>
                                        <p:cTn id="18" dur="2000"/>
                                        <p:tgtEl>
                                          <p:spTgt spid="54275">
                                            <p:txEl>
                                              <p:pRg st="2" end="2"/>
                                            </p:txEl>
                                          </p:spTgt>
                                        </p:tgtEl>
                                      </p:cBhvr>
                                    </p:animEffect>
                                  </p:childTnLst>
                                </p:cTn>
                              </p:par>
                            </p:childTnLst>
                          </p:cTn>
                        </p:par>
                        <p:par>
                          <p:cTn id="19" fill="hold">
                            <p:stCondLst>
                              <p:cond delay="6000"/>
                            </p:stCondLst>
                            <p:childTnLst>
                              <p:par>
                                <p:cTn id="20" presetID="13" presetClass="entr" presetSubtype="16" fill="hold" nodeType="afterEffect">
                                  <p:stCondLst>
                                    <p:cond delay="0"/>
                                  </p:stCondLst>
                                  <p:childTnLst>
                                    <p:set>
                                      <p:cBhvr>
                                        <p:cTn id="21" dur="1" fill="hold">
                                          <p:stCondLst>
                                            <p:cond delay="0"/>
                                          </p:stCondLst>
                                        </p:cTn>
                                        <p:tgtEl>
                                          <p:spTgt spid="54275">
                                            <p:txEl>
                                              <p:pRg st="0" end="0"/>
                                            </p:txEl>
                                          </p:spTgt>
                                        </p:tgtEl>
                                        <p:attrNameLst>
                                          <p:attrName>style.visibility</p:attrName>
                                        </p:attrNameLst>
                                      </p:cBhvr>
                                      <p:to>
                                        <p:strVal val="visible"/>
                                      </p:to>
                                    </p:set>
                                    <p:animEffect transition="in" filter="plus(in)">
                                      <p:cBhvr>
                                        <p:cTn id="22" dur="2000"/>
                                        <p:tgtEl>
                                          <p:spTgt spid="54275">
                                            <p:txEl>
                                              <p:pRg st="0" end="0"/>
                                            </p:txEl>
                                          </p:spTgt>
                                        </p:tgtEl>
                                      </p:cBhvr>
                                    </p:animEffect>
                                  </p:childTnLst>
                                </p:cTn>
                              </p:par>
                            </p:childTnLst>
                          </p:cTn>
                        </p:par>
                        <p:par>
                          <p:cTn id="23" fill="hold">
                            <p:stCondLst>
                              <p:cond delay="8000"/>
                            </p:stCondLst>
                            <p:childTnLst>
                              <p:par>
                                <p:cTn id="24" presetID="2" presetClass="entr" presetSubtype="4" fill="hold" nodeType="after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 calcmode="lin" valueType="num">
                                      <p:cBhvr additive="base">
                                        <p:cTn id="2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8500"/>
                            </p:stCondLst>
                            <p:childTnLst>
                              <p:par>
                                <p:cTn id="29" presetID="2" presetClass="entr" presetSubtype="4" fill="hold" nodeType="after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33" fill="hold">
                            <p:stCondLst>
                              <p:cond delay="9000"/>
                            </p:stCondLst>
                            <p:childTnLst>
                              <p:par>
                                <p:cTn id="34" presetID="2" presetClass="entr" presetSubtype="4" fill="hold"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 calcmode="lin" valueType="num">
                                      <p:cBhvr additive="base">
                                        <p:cTn id="3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8" fill="hold">
                            <p:stCondLst>
                              <p:cond delay="9500"/>
                            </p:stCondLst>
                            <p:childTnLst>
                              <p:par>
                                <p:cTn id="39" presetID="2" presetClass="entr" presetSubtype="4" fill="hold" nodeType="after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43" fill="hold">
                            <p:stCondLst>
                              <p:cond delay="10000"/>
                            </p:stCondLst>
                            <p:childTnLst>
                              <p:par>
                                <p:cTn id="44" presetID="2" presetClass="entr" presetSubtype="4" fill="hold" nodeType="after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 calcmode="lin" valueType="num">
                                      <p:cBhvr additive="base">
                                        <p:cTn id="46"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0500"/>
                            </p:stCondLst>
                            <p:childTnLst>
                              <p:par>
                                <p:cTn id="49" presetID="2" presetClass="entr" presetSubtype="4" fill="hold" nodeType="after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 calcmode="lin" valueType="num">
                                      <p:cBhvr additive="base">
                                        <p:cTn id="5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53" fill="hold">
                            <p:stCondLst>
                              <p:cond delay="11000"/>
                            </p:stCondLst>
                            <p:childTnLst>
                              <p:par>
                                <p:cTn id="54" presetID="2" presetClass="entr" presetSubtype="4" fill="hold" nodeType="afterEffect">
                                  <p:stCondLst>
                                    <p:cond delay="0"/>
                                  </p:stCondLst>
                                  <p:childTnLst>
                                    <p:set>
                                      <p:cBhvr>
                                        <p:cTn id="55" dur="1" fill="hold">
                                          <p:stCondLst>
                                            <p:cond delay="0"/>
                                          </p:stCondLst>
                                        </p:cTn>
                                        <p:tgtEl>
                                          <p:spTgt spid="6">
                                            <p:txEl>
                                              <p:pRg st="6" end="6"/>
                                            </p:txEl>
                                          </p:spTgt>
                                        </p:tgtEl>
                                        <p:attrNameLst>
                                          <p:attrName>style.visibility</p:attrName>
                                        </p:attrNameLst>
                                      </p:cBhvr>
                                      <p:to>
                                        <p:strVal val="visible"/>
                                      </p:to>
                                    </p:set>
                                    <p:anim calcmode="lin" valueType="num">
                                      <p:cBhvr additive="base">
                                        <p:cTn id="56"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58" fill="hold">
                            <p:stCondLst>
                              <p:cond delay="11500"/>
                            </p:stCondLst>
                            <p:childTnLst>
                              <p:par>
                                <p:cTn id="59" presetID="2" presetClass="entr" presetSubtype="4" fill="hold" nodeType="afterEffect">
                                  <p:stCondLst>
                                    <p:cond delay="0"/>
                                  </p:stCondLst>
                                  <p:childTnLst>
                                    <p:set>
                                      <p:cBhvr>
                                        <p:cTn id="60" dur="1" fill="hold">
                                          <p:stCondLst>
                                            <p:cond delay="0"/>
                                          </p:stCondLst>
                                        </p:cTn>
                                        <p:tgtEl>
                                          <p:spTgt spid="6">
                                            <p:txEl>
                                              <p:pRg st="7" end="7"/>
                                            </p:txEl>
                                          </p:spTgt>
                                        </p:tgtEl>
                                        <p:attrNameLst>
                                          <p:attrName>style.visibility</p:attrName>
                                        </p:attrNameLst>
                                      </p:cBhvr>
                                      <p:to>
                                        <p:strVal val="visible"/>
                                      </p:to>
                                    </p:set>
                                    <p:anim calcmode="lin" valueType="num">
                                      <p:cBhvr additive="base">
                                        <p:cTn id="6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63" fill="hold">
                            <p:stCondLst>
                              <p:cond delay="12000"/>
                            </p:stCondLst>
                            <p:childTnLst>
                              <p:par>
                                <p:cTn id="64" presetID="2" presetClass="entr" presetSubtype="4" fill="hold" nodeType="afterEffect">
                                  <p:stCondLst>
                                    <p:cond delay="0"/>
                                  </p:stCondLst>
                                  <p:childTnLst>
                                    <p:set>
                                      <p:cBhvr>
                                        <p:cTn id="65" dur="1" fill="hold">
                                          <p:stCondLst>
                                            <p:cond delay="0"/>
                                          </p:stCondLst>
                                        </p:cTn>
                                        <p:tgtEl>
                                          <p:spTgt spid="6">
                                            <p:txEl>
                                              <p:pRg st="8" end="8"/>
                                            </p:txEl>
                                          </p:spTgt>
                                        </p:tgtEl>
                                        <p:attrNameLst>
                                          <p:attrName>style.visibility</p:attrName>
                                        </p:attrNameLst>
                                      </p:cBhvr>
                                      <p:to>
                                        <p:strVal val="visible"/>
                                      </p:to>
                                    </p:set>
                                    <p:anim calcmode="lin" valueType="num">
                                      <p:cBhvr additive="base">
                                        <p:cTn id="66"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What is the Holy Spirit &amp;amp; What Does He Do?"/>
          <p:cNvPicPr>
            <a:picLocks noChangeAspect="1" noChangeArrowheads="1"/>
          </p:cNvPicPr>
          <p:nvPr/>
        </p:nvPicPr>
        <p:blipFill>
          <a:blip r:embed="rId2" cstate="print"/>
          <a:srcRect l="20880" r="17316"/>
          <a:stretch>
            <a:fillRect/>
          </a:stretch>
        </p:blipFill>
        <p:spPr bwMode="auto">
          <a:xfrm>
            <a:off x="5564409" y="2929231"/>
            <a:ext cx="3579591" cy="3928769"/>
          </a:xfrm>
          <a:prstGeom prst="rect">
            <a:avLst/>
          </a:prstGeom>
          <a:ln>
            <a:noFill/>
          </a:ln>
          <a:effectLst>
            <a:softEdge rad="112500"/>
          </a:effectLst>
        </p:spPr>
      </p:pic>
      <p:sp>
        <p:nvSpPr>
          <p:cNvPr id="10244" name="Rectangle 3"/>
          <p:cNvSpPr>
            <a:spLocks noGrp="1" noChangeArrowheads="1"/>
          </p:cNvSpPr>
          <p:nvPr>
            <p:ph type="body" idx="1"/>
          </p:nvPr>
        </p:nvSpPr>
        <p:spPr>
          <a:xfrm>
            <a:off x="0" y="692696"/>
            <a:ext cx="9144000" cy="1081088"/>
          </a:xfrm>
        </p:spPr>
        <p:txBody>
          <a:bodyPr/>
          <a:lstStyle/>
          <a:p>
            <a:pPr marL="0" indent="0" algn="just">
              <a:lnSpc>
                <a:spcPct val="90000"/>
              </a:lnSpc>
              <a:spcBef>
                <a:spcPct val="0"/>
              </a:spcBef>
              <a:buFontTx/>
              <a:buNone/>
            </a:pPr>
            <a:r>
              <a:rPr lang="lv-LV" sz="2800" i="1" dirty="0" smtClean="0"/>
              <a:t>15 Jo jūs neesat saņēmuši verdzības garu, lai atkal kristu bailēs, bet jūs esat saņēmuši </a:t>
            </a:r>
            <a:r>
              <a:rPr lang="lv-LV" sz="2800" i="1" dirty="0" err="1" smtClean="0"/>
              <a:t>dievbērnības</a:t>
            </a:r>
            <a:r>
              <a:rPr lang="lv-LV" sz="2800" i="1" dirty="0" smtClean="0"/>
              <a:t> Garu, kas mums liek saukt: </a:t>
            </a:r>
            <a:r>
              <a:rPr lang="lv-LV" sz="2800" i="1" dirty="0" err="1" smtClean="0"/>
              <a:t>Aba</a:t>
            </a:r>
            <a:r>
              <a:rPr lang="lv-LV" sz="2800" i="1" dirty="0" smtClean="0"/>
              <a:t>, Tēvs! 16 Šis pats Gars apliecina mūsu garam, ka esam Dieva bērni.</a:t>
            </a:r>
            <a:endParaRPr lang="lv-LV" sz="2800" i="1" dirty="0" smtClean="0"/>
          </a:p>
        </p:txBody>
      </p:sp>
      <p:sp>
        <p:nvSpPr>
          <p:cNvPr id="7" name="Rectangle 6"/>
          <p:cNvSpPr>
            <a:spLocks noChangeArrowheads="1"/>
          </p:cNvSpPr>
          <p:nvPr/>
        </p:nvSpPr>
        <p:spPr bwMode="auto">
          <a:xfrm>
            <a:off x="0" y="2348880"/>
            <a:ext cx="6660232" cy="4401205"/>
          </a:xfrm>
          <a:prstGeom prst="rect">
            <a:avLst/>
          </a:prstGeom>
          <a:noFill/>
          <a:ln w="9525">
            <a:noFill/>
            <a:miter lim="800000"/>
            <a:headEnd/>
            <a:tailEnd/>
          </a:ln>
        </p:spPr>
        <p:txBody>
          <a:bodyPr wrap="square">
            <a:spAutoFit/>
          </a:bodyPr>
          <a:lstStyle/>
          <a:p>
            <a:pPr>
              <a:buFontTx/>
              <a:buChar char="•"/>
            </a:pPr>
            <a:r>
              <a:rPr lang="lv-LV" sz="2800" b="1" dirty="0" smtClean="0"/>
              <a:t>Sv.Gars</a:t>
            </a:r>
            <a:r>
              <a:rPr lang="lv-LV" sz="2800" dirty="0" smtClean="0"/>
              <a:t> netur </a:t>
            </a:r>
            <a:r>
              <a:rPr lang="lv-LV" sz="2800" b="1" dirty="0" smtClean="0"/>
              <a:t>kristiešus</a:t>
            </a:r>
            <a:r>
              <a:rPr lang="lv-LV" sz="2800" dirty="0" smtClean="0"/>
              <a:t> </a:t>
            </a:r>
            <a:r>
              <a:rPr lang="lv-LV" sz="2800" b="1" dirty="0" smtClean="0"/>
              <a:t>verdzībā</a:t>
            </a:r>
            <a:r>
              <a:rPr lang="lv-LV" sz="2800" dirty="0" smtClean="0"/>
              <a:t> </a:t>
            </a:r>
            <a:r>
              <a:rPr lang="lv-LV" sz="2800" b="1" dirty="0" smtClean="0"/>
              <a:t>pret</a:t>
            </a:r>
            <a:r>
              <a:rPr lang="lv-LV" sz="2800" dirty="0" smtClean="0"/>
              <a:t> viņu </a:t>
            </a:r>
            <a:r>
              <a:rPr lang="lv-LV" sz="2800" b="1" dirty="0" smtClean="0"/>
              <a:t>pašu</a:t>
            </a:r>
            <a:r>
              <a:rPr lang="lv-LV" sz="2800" dirty="0" smtClean="0"/>
              <a:t> </a:t>
            </a:r>
            <a:r>
              <a:rPr lang="lv-LV" sz="2800" b="1" dirty="0" smtClean="0"/>
              <a:t>gribu</a:t>
            </a:r>
            <a:r>
              <a:rPr lang="lv-LV" sz="2800" dirty="0" smtClean="0"/>
              <a:t>, kā </a:t>
            </a:r>
            <a:r>
              <a:rPr lang="lv-LV" sz="2800" b="1" dirty="0" smtClean="0"/>
              <a:t>ļaunie gari</a:t>
            </a:r>
            <a:r>
              <a:rPr lang="lv-LV" sz="2800" dirty="0" smtClean="0"/>
              <a:t>.</a:t>
            </a:r>
            <a:endParaRPr lang="lv-LV" sz="2800" dirty="0"/>
          </a:p>
          <a:p>
            <a:pPr>
              <a:buFontTx/>
              <a:buChar char="•"/>
            </a:pPr>
            <a:r>
              <a:rPr lang="lv-LV" sz="2800" b="1" dirty="0" smtClean="0"/>
              <a:t>Sv.Gars</a:t>
            </a:r>
            <a:r>
              <a:rPr lang="lv-LV" sz="2800" dirty="0" smtClean="0"/>
              <a:t> </a:t>
            </a:r>
            <a:r>
              <a:rPr lang="lv-LV" sz="2800" b="1" dirty="0" smtClean="0"/>
              <a:t>darbojas</a:t>
            </a:r>
            <a:r>
              <a:rPr lang="lv-LV" sz="2800" dirty="0" smtClean="0"/>
              <a:t> ņemot vērā     cilvēka </a:t>
            </a:r>
            <a:r>
              <a:rPr lang="lv-LV" sz="2800" b="1" dirty="0" smtClean="0"/>
              <a:t>brīvo gribu</a:t>
            </a:r>
            <a:r>
              <a:rPr lang="lv-LV" sz="2800" dirty="0" smtClean="0"/>
              <a:t>.</a:t>
            </a:r>
            <a:endParaRPr lang="lv-LV" sz="2800" dirty="0"/>
          </a:p>
          <a:p>
            <a:pPr>
              <a:buFontTx/>
              <a:buChar char="•"/>
            </a:pPr>
            <a:r>
              <a:rPr lang="lv-LV" sz="2800" dirty="0" smtClean="0"/>
              <a:t>Kur caur </a:t>
            </a:r>
            <a:r>
              <a:rPr lang="lv-LV" sz="2800" b="1" dirty="0" smtClean="0"/>
              <a:t>ticības sludināšanu </a:t>
            </a:r>
            <a:r>
              <a:rPr lang="lv-LV" sz="2800" dirty="0" smtClean="0"/>
              <a:t>Sv.Gars </a:t>
            </a:r>
            <a:r>
              <a:rPr lang="lv-LV" sz="2800" b="1" dirty="0" smtClean="0"/>
              <a:t>nāk</a:t>
            </a:r>
            <a:r>
              <a:rPr lang="lv-LV" sz="2800" dirty="0" smtClean="0"/>
              <a:t> cilvēka </a:t>
            </a:r>
            <a:r>
              <a:rPr lang="lv-LV" sz="2800" b="1" dirty="0" smtClean="0"/>
              <a:t>sirdī</a:t>
            </a:r>
            <a:r>
              <a:rPr lang="lv-LV" sz="2800" dirty="0" smtClean="0"/>
              <a:t>, tas dara to </a:t>
            </a:r>
            <a:r>
              <a:rPr lang="lv-LV" sz="2800" b="1" dirty="0" smtClean="0"/>
              <a:t>priecīgu</a:t>
            </a:r>
            <a:r>
              <a:rPr lang="lv-LV" sz="2800" dirty="0" smtClean="0"/>
              <a:t> un </a:t>
            </a:r>
            <a:r>
              <a:rPr lang="lv-LV" sz="2800" b="1" dirty="0" smtClean="0"/>
              <a:t>atsaucīgu</a:t>
            </a:r>
            <a:r>
              <a:rPr lang="lv-LV" sz="2800" dirty="0" smtClean="0"/>
              <a:t> </a:t>
            </a:r>
            <a:r>
              <a:rPr lang="lv-LV" sz="2800" b="1" dirty="0" smtClean="0"/>
              <a:t>Sv.Gara darbībai mūsos</a:t>
            </a:r>
            <a:r>
              <a:rPr lang="lv-LV" sz="2800" dirty="0" smtClean="0"/>
              <a:t>.</a:t>
            </a:r>
          </a:p>
          <a:p>
            <a:pPr>
              <a:buFontTx/>
              <a:buChar char="•"/>
            </a:pPr>
            <a:r>
              <a:rPr lang="lv-LV" sz="2800" b="1" dirty="0" smtClean="0"/>
              <a:t>Sv.Gars</a:t>
            </a:r>
            <a:r>
              <a:rPr lang="lv-LV" sz="2800" dirty="0" smtClean="0"/>
              <a:t> arī </a:t>
            </a:r>
            <a:r>
              <a:rPr lang="lv-LV" sz="2800" b="1" dirty="0" smtClean="0"/>
              <a:t>apliecina</a:t>
            </a:r>
            <a:r>
              <a:rPr lang="lv-LV" sz="2800" dirty="0" smtClean="0"/>
              <a:t> mūsu </a:t>
            </a:r>
            <a:r>
              <a:rPr lang="lv-LV" sz="2800" b="1" dirty="0" smtClean="0"/>
              <a:t>piederību</a:t>
            </a:r>
            <a:r>
              <a:rPr lang="lv-LV" sz="2800" dirty="0" smtClean="0"/>
              <a:t> </a:t>
            </a:r>
            <a:r>
              <a:rPr lang="lv-LV" sz="2800" b="1" dirty="0" smtClean="0"/>
              <a:t>Dieva bērna </a:t>
            </a:r>
            <a:r>
              <a:rPr lang="lv-LV" sz="2800" dirty="0" smtClean="0"/>
              <a:t>statusam</a:t>
            </a:r>
            <a:r>
              <a:rPr lang="lv-LV" sz="2800" b="1" dirty="0" smtClean="0"/>
              <a:t> svētajos</a:t>
            </a:r>
            <a:r>
              <a:rPr lang="lv-LV" sz="2800" dirty="0" smtClean="0"/>
              <a:t> </a:t>
            </a:r>
            <a:r>
              <a:rPr lang="lv-LV" sz="2800" b="1" dirty="0" smtClean="0"/>
              <a:t>rakstos</a:t>
            </a:r>
            <a:r>
              <a:rPr lang="lv-LV" sz="2800" dirty="0" smtClean="0"/>
              <a:t> un </a:t>
            </a:r>
            <a:r>
              <a:rPr lang="lv-LV" sz="2800" b="1" dirty="0" smtClean="0"/>
              <a:t>mūsu sirdīs</a:t>
            </a:r>
            <a:r>
              <a:rPr lang="lv-LV" sz="2800" dirty="0" smtClean="0"/>
              <a:t>.  </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9</a:t>
            </a:fld>
            <a:endParaRPr lang="lv-LV" smtClean="0"/>
          </a:p>
        </p:txBody>
      </p:sp>
      <p:sp>
        <p:nvSpPr>
          <p:cNvPr id="5" name="Rectangle 2"/>
          <p:cNvSpPr>
            <a:spLocks noGrp="1" noChangeArrowheads="1"/>
          </p:cNvSpPr>
          <p:nvPr>
            <p:ph type="title"/>
          </p:nvPr>
        </p:nvSpPr>
        <p:spPr>
          <a:xfrm>
            <a:off x="0" y="-142900"/>
            <a:ext cx="9144000" cy="1071563"/>
          </a:xfrm>
        </p:spPr>
        <p:txBody>
          <a:bodyPr/>
          <a:lstStyle/>
          <a:p>
            <a:pPr eaLnBrk="1" hangingPunct="1"/>
            <a:r>
              <a:rPr lang="lv-LV" sz="4800" b="1" dirty="0" smtClean="0"/>
              <a:t>Kā darbojas Sv.Gars?</a:t>
            </a:r>
            <a:endParaRPr lang="lv-LV" sz="4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4578"/>
                                        </p:tgtEl>
                                        <p:attrNameLst>
                                          <p:attrName>style.visibility</p:attrName>
                                        </p:attrNameLst>
                                      </p:cBhvr>
                                      <p:to>
                                        <p:strVal val="visible"/>
                                      </p:to>
                                    </p:set>
                                    <p:animEffect transition="in" filter="fade">
                                      <p:cBhvr>
                                        <p:cTn id="16" dur="2000"/>
                                        <p:tgtEl>
                                          <p:spTgt spid="2457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6753</TotalTime>
  <Words>981</Words>
  <Application>Microsoft Office PowerPoint</Application>
  <PresentationFormat>On-screen Show (4:3)</PresentationFormat>
  <Paragraphs>87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Rom.8:10-17 Dieva bērni</vt:lpstr>
      <vt:lpstr>Rom.8:10-17 Dieva bērni</vt:lpstr>
      <vt:lpstr>Kādu Dievs grib redzēt mūsu dzīvi?</vt:lpstr>
      <vt:lpstr>Slide 4</vt:lpstr>
      <vt:lpstr>2 ceļi</vt:lpstr>
      <vt:lpstr>Slide 6</vt:lpstr>
      <vt:lpstr>Slide 7</vt:lpstr>
      <vt:lpstr>Kļūdami līdzīgāki Jēzum Kristum</vt:lpstr>
      <vt:lpstr>Kā darbojas Sv.Gars?</vt:lpstr>
      <vt:lpstr>Ko dod Dieva bērna statuss?</vt:lpstr>
      <vt:lpstr>2 ceļi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115</cp:revision>
  <dcterms:created xsi:type="dcterms:W3CDTF">2010-10-07T14:46:11Z</dcterms:created>
  <dcterms:modified xsi:type="dcterms:W3CDTF">2021-06-08T14:13:33Z</dcterms:modified>
</cp:coreProperties>
</file>