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81" r:id="rId3"/>
    <p:sldId id="276" r:id="rId4"/>
    <p:sldId id="261" r:id="rId5"/>
    <p:sldId id="268" r:id="rId6"/>
    <p:sldId id="273" r:id="rId7"/>
    <p:sldId id="274" r:id="rId8"/>
    <p:sldId id="275" r:id="rId9"/>
    <p:sldId id="280" r:id="rId10"/>
    <p:sldId id="279" r:id="rId11"/>
    <p:sldId id="272" r:id="rId1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varScale="1">
        <p:scale>
          <a:sx n="73" d="100"/>
          <a:sy n="73" d="100"/>
        </p:scale>
        <p:origin x="-128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F0433B3-7F7E-4598-8B3A-2C62605F4BC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94D36BB-EAE4-413A-991A-18F68D871B29}"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7B1CDBE-5D2D-4119-A95E-422719B7AC8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90F1EB-BC68-46B8-86EA-A8C60C03700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7DFDDC9-456B-41C0-A31F-1C3FDD0D8CEB}"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C2218BF-24A7-4CDC-8B20-F6DBD6B05D1E}"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0E3F965F-3F12-4E8C-BF18-4D5CDD03F5F4}"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4A00CBB0-8156-445F-9261-E554EC6EA3E1}"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8A86ECC-37E6-4AF3-A69A-E0F7FDF37D09}"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DED6E10-325B-45AF-839A-BDEE26F3D54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D29960F-DF96-4498-9423-103317AAFF2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35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A3EDD35-4384-40B3-9003-4406A804DF05}"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42938" y="357188"/>
            <a:ext cx="8175625" cy="1071562"/>
          </a:xfrm>
        </p:spPr>
        <p:txBody>
          <a:bodyPr/>
          <a:lstStyle/>
          <a:p>
            <a:pPr eaLnBrk="1" hangingPunct="1"/>
            <a:r>
              <a:rPr lang="lv-LV" sz="4000" b="1" smtClean="0">
                <a:solidFill>
                  <a:schemeClr val="tx1"/>
                </a:solidFill>
              </a:rPr>
              <a:t>Jņ.20:19-31 Jēzus parādīšanās mācekļiem</a:t>
            </a:r>
          </a:p>
        </p:txBody>
      </p:sp>
      <p:pic>
        <p:nvPicPr>
          <p:cNvPr id="2051" name="Picture 3" descr="DOVE019"/>
          <p:cNvPicPr>
            <a:picLocks noChangeAspect="1" noChangeArrowheads="1"/>
          </p:cNvPicPr>
          <p:nvPr/>
        </p:nvPicPr>
        <p:blipFill>
          <a:blip r:embed="rId2"/>
          <a:srcRect/>
          <a:stretch>
            <a:fillRect/>
          </a:stretch>
        </p:blipFill>
        <p:spPr bwMode="auto">
          <a:xfrm>
            <a:off x="214313" y="71438"/>
            <a:ext cx="752475" cy="1071562"/>
          </a:xfrm>
          <a:prstGeom prst="rect">
            <a:avLst/>
          </a:prstGeom>
          <a:noFill/>
          <a:ln w="9525">
            <a:noFill/>
            <a:miter lim="800000"/>
            <a:headEnd/>
            <a:tailEnd/>
          </a:ln>
        </p:spPr>
      </p:pic>
      <p:sp>
        <p:nvSpPr>
          <p:cNvPr id="2052" name="Text Box 6"/>
          <p:cNvSpPr txBox="1">
            <a:spLocks noChangeArrowheads="1"/>
          </p:cNvSpPr>
          <p:nvPr/>
        </p:nvSpPr>
        <p:spPr bwMode="auto">
          <a:xfrm>
            <a:off x="7429521" y="0"/>
            <a:ext cx="1714480" cy="400110"/>
          </a:xfrm>
          <a:prstGeom prst="rect">
            <a:avLst/>
          </a:prstGeom>
          <a:noFill/>
          <a:ln w="9525">
            <a:noFill/>
            <a:miter lim="800000"/>
            <a:headEnd/>
            <a:tailEnd/>
          </a:ln>
        </p:spPr>
        <p:txBody>
          <a:bodyPr wrap="square">
            <a:spAutoFit/>
          </a:bodyPr>
          <a:lstStyle/>
          <a:p>
            <a:pPr>
              <a:spcBef>
                <a:spcPct val="50000"/>
              </a:spcBef>
            </a:pPr>
            <a:r>
              <a:rPr lang="lv-LV" sz="2000" dirty="0" smtClean="0"/>
              <a:t>23.apr.2017.</a:t>
            </a:r>
            <a:endParaRPr lang="lv-LV" sz="2000" dirty="0"/>
          </a:p>
        </p:txBody>
      </p:sp>
      <p:pic>
        <p:nvPicPr>
          <p:cNvPr id="2057" name="Picture 9" descr="http://4.bp.blogspot.com/-JwIUoSgagHE/UKGEldssTHI/AAAAAAAACEM/76Ziv24E3u4/s640/ArtBook__038_038__ChristOrdainingTheApostles____.jpg"/>
          <p:cNvPicPr>
            <a:picLocks noChangeAspect="1" noChangeArrowheads="1"/>
          </p:cNvPicPr>
          <p:nvPr/>
        </p:nvPicPr>
        <p:blipFill>
          <a:blip r:embed="rId3"/>
          <a:srcRect/>
          <a:stretch>
            <a:fillRect/>
          </a:stretch>
        </p:blipFill>
        <p:spPr bwMode="auto">
          <a:xfrm>
            <a:off x="0" y="1571612"/>
            <a:ext cx="9129248" cy="478634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14375"/>
            <a:ext cx="9144000" cy="1816100"/>
          </a:xfrm>
          <a:prstGeom prst="rect">
            <a:avLst/>
          </a:prstGeom>
          <a:noFill/>
          <a:ln w="9525">
            <a:noFill/>
            <a:miter lim="800000"/>
            <a:headEnd/>
            <a:tailEnd/>
          </a:ln>
        </p:spPr>
        <p:txBody>
          <a:bodyPr>
            <a:spAutoFit/>
          </a:bodyPr>
          <a:lstStyle/>
          <a:p>
            <a:pPr>
              <a:buFontTx/>
              <a:buChar char="•"/>
            </a:pPr>
            <a:r>
              <a:rPr lang="lv-LV" sz="2800"/>
              <a:t>Viņš </a:t>
            </a:r>
            <a:r>
              <a:rPr lang="lv-LV" sz="2800" b="1"/>
              <a:t>padarīja</a:t>
            </a:r>
            <a:r>
              <a:rPr lang="lv-LV" sz="2800"/>
              <a:t> arī </a:t>
            </a:r>
            <a:r>
              <a:rPr lang="lv-LV" sz="2800" b="1"/>
              <a:t>mūsu augšāmcelšanos</a:t>
            </a:r>
            <a:r>
              <a:rPr lang="lv-LV" sz="2800"/>
              <a:t> </a:t>
            </a:r>
            <a:r>
              <a:rPr lang="lv-LV" sz="2800" b="1"/>
              <a:t>iespējamu</a:t>
            </a:r>
            <a:r>
              <a:rPr lang="lv-LV" sz="2800"/>
              <a:t>. </a:t>
            </a:r>
          </a:p>
          <a:p>
            <a:pPr>
              <a:buFontTx/>
              <a:buChar char="•"/>
            </a:pPr>
            <a:r>
              <a:rPr lang="lv-LV" sz="2800" b="1"/>
              <a:t>Jēzus</a:t>
            </a:r>
            <a:r>
              <a:rPr lang="lv-LV" sz="2800"/>
              <a:t> ir debesu valstība aizgājis </a:t>
            </a:r>
            <a:r>
              <a:rPr lang="lv-LV" sz="2800" b="1"/>
              <a:t>sagatavot </a:t>
            </a:r>
            <a:r>
              <a:rPr lang="lv-LV" sz="2800"/>
              <a:t>mums tur </a:t>
            </a:r>
            <a:r>
              <a:rPr lang="lv-LV" sz="2800" b="1"/>
              <a:t>paliekošu mājvietu</a:t>
            </a:r>
            <a:r>
              <a:rPr lang="lv-LV" sz="2800"/>
              <a:t> un </a:t>
            </a:r>
            <a:r>
              <a:rPr lang="lv-LV" sz="2800" b="1"/>
              <a:t>gaida </a:t>
            </a:r>
            <a:r>
              <a:rPr lang="lv-LV" sz="2800"/>
              <a:t>arī </a:t>
            </a:r>
            <a:r>
              <a:rPr lang="lv-LV" sz="2800" b="1"/>
              <a:t>mūs</a:t>
            </a:r>
            <a:r>
              <a:rPr lang="lv-LV" sz="2800"/>
              <a:t> katru ikvienu </a:t>
            </a:r>
            <a:r>
              <a:rPr lang="lv-LV" sz="2800" b="1"/>
              <a:t>reiz </a:t>
            </a:r>
            <a:r>
              <a:rPr lang="lv-LV" sz="2800"/>
              <a:t>tur </a:t>
            </a:r>
            <a:r>
              <a:rPr lang="lv-LV" sz="2800" b="1"/>
              <a:t>pārnākam debesu valstības mājās</a:t>
            </a:r>
            <a:r>
              <a:rPr lang="lv-LV" sz="2800"/>
              <a:t>. Āmen</a:t>
            </a:r>
          </a:p>
        </p:txBody>
      </p:sp>
      <p:pic>
        <p:nvPicPr>
          <p:cNvPr id="10244" name="Picture 4"/>
          <p:cNvPicPr>
            <a:picLocks noChangeAspect="1" noChangeArrowheads="1"/>
          </p:cNvPicPr>
          <p:nvPr/>
        </p:nvPicPr>
        <p:blipFill>
          <a:blip r:embed="rId2"/>
          <a:srcRect/>
          <a:stretch>
            <a:fillRect/>
          </a:stretch>
        </p:blipFill>
        <p:spPr bwMode="auto">
          <a:xfrm>
            <a:off x="642910" y="2500306"/>
            <a:ext cx="8143900" cy="435769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0244"/>
                                        </p:tgtEl>
                                        <p:attrNameLst>
                                          <p:attrName>style.visibility</p:attrName>
                                        </p:attrNameLst>
                                      </p:cBhvr>
                                      <p:to>
                                        <p:strVal val="visible"/>
                                      </p:to>
                                    </p:set>
                                    <p:animEffect transition="in" filter="fade">
                                      <p:cBhvr>
                                        <p:cTn id="21" dur="20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2291"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9144000" cy="500063"/>
          </a:xfrm>
        </p:spPr>
        <p:txBody>
          <a:bodyPr/>
          <a:lstStyle/>
          <a:p>
            <a:pPr eaLnBrk="1" hangingPunct="1"/>
            <a:r>
              <a:rPr lang="lv-LV" sz="3200" b="1" smtClean="0">
                <a:solidFill>
                  <a:schemeClr val="tx1"/>
                </a:solidFill>
              </a:rPr>
              <a:t>Jņ.20:19-31 Jēzus parādīšanās mācekļiem</a:t>
            </a:r>
          </a:p>
        </p:txBody>
      </p:sp>
      <p:sp>
        <p:nvSpPr>
          <p:cNvPr id="3075" name="Rectangle 5"/>
          <p:cNvSpPr>
            <a:spLocks noChangeArrowheads="1"/>
          </p:cNvSpPr>
          <p:nvPr/>
        </p:nvSpPr>
        <p:spPr bwMode="auto">
          <a:xfrm>
            <a:off x="0" y="395288"/>
            <a:ext cx="9144000" cy="6248400"/>
          </a:xfrm>
          <a:prstGeom prst="rect">
            <a:avLst/>
          </a:prstGeom>
          <a:noFill/>
          <a:ln w="9525">
            <a:noFill/>
            <a:miter lim="800000"/>
            <a:headEnd/>
            <a:tailEnd/>
          </a:ln>
        </p:spPr>
        <p:txBody>
          <a:bodyPr>
            <a:spAutoFit/>
          </a:bodyPr>
          <a:lstStyle/>
          <a:p>
            <a:r>
              <a:rPr lang="lv-LV" sz="2000"/>
              <a:t>19 Šinī pašā pirmajā nedēļas dienā, vakarā, kad mācekļi, bīdamies no jūdiem, bija sapulcējušies aiz aizslēgtām durvīm, nāca Jēzus, stājās viņu vidū un saka viņiem: "Miers ar jums!“ 20 Un, to sacījis, Viņš tiem rādīja Savas rokas un sānus. Tad mācekļi kļuva līksmi, savu Kungu redzēdami. 21 Tad Jēzus vēlreiz viņiem saka: "Miers ar jums! Kā Tēvs Mani sūtījis, tā Es jūs sūtu.“ 22 Un, to sacījis, Viņš dvesa un sacīja viņiem: "Ņemiet Svēto Garu! 23 Kam jūs grēkus piedosit, tiem tie būs piedoti, kam jūs tos paturēsit, tiem tie paliks.“ 24 Bet Toms, viens no divpadsmit, saukts dvīnis, nebija pie viņiem, kad nāca Jēzus. 25 Tad pārējie mācekļi viņam stāstīja: "Mēs To Kungu esam redzējuši." Bet viņš tiem sacīja: "Ja es neredzu naglu zīmes Viņa rokās un savu pirkstu nelieku naglu rētās un savu roku nelieku Viņa sānos, es neticēšu.“ 26 Un pēc astoņām dienām mācekļi atkal bija kopā un arī Toms pie viņiem. Un durvis bija aizslēgtas. Tad Jēzus nāk un stājas viņu vidū un saka: "Miers ar jums!“ 27 Pēc tam Viņš Tomam saka: "Stiep šurp savu pirkstu un aplūko Manas rokas un dod šurp savu roku un liec to Manos sānos, un neesi neticīgs, bet ticīgs!“ 28 Toms atbildēja un sacīja Viņam: "Mans Kungs un Mans Dievs!“ 29 Jēzus viņam saka: "Tāpēc ka tu Mani redzēji, tu ticēji. Svētīgi tie, kas neredz un tomēr tic!“ 30 Vēl daudz citu zīmju Jēzus darīja Savu mācekļu priekšā, kas nav aprakstītas šinī grāmatā. 31 Bet šīs ir rakstītas, lai jūs ticētu, ka Jēzus ir Kristus, Dieva Dēls, un lai jūs, pie ticības nākuši, dzīvību iegūtu Viņa Vārdā.</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690563"/>
            <a:ext cx="9144000" cy="2247900"/>
          </a:xfrm>
          <a:prstGeom prst="rect">
            <a:avLst/>
          </a:prstGeom>
          <a:noFill/>
          <a:ln w="9525">
            <a:noFill/>
            <a:miter lim="800000"/>
            <a:headEnd/>
            <a:tailEnd/>
          </a:ln>
        </p:spPr>
        <p:txBody>
          <a:bodyPr>
            <a:spAutoFit/>
          </a:bodyPr>
          <a:lstStyle/>
          <a:p>
            <a:r>
              <a:rPr lang="lv-LV" sz="2800" dirty="0"/>
              <a:t>Iedomāsimies kādā </a:t>
            </a:r>
            <a:r>
              <a:rPr lang="lv-LV" sz="2800" b="1" dirty="0"/>
              <a:t>situācijā</a:t>
            </a:r>
            <a:r>
              <a:rPr lang="lv-LV" sz="2800" dirty="0"/>
              <a:t> tagad atrodas </a:t>
            </a:r>
            <a:r>
              <a:rPr lang="lv-LV" sz="2800" b="1" dirty="0"/>
              <a:t>mācekļi</a:t>
            </a:r>
            <a:r>
              <a:rPr lang="lv-LV" sz="2800" dirty="0"/>
              <a:t>:</a:t>
            </a:r>
          </a:p>
          <a:p>
            <a:pPr>
              <a:buFontTx/>
              <a:buChar char="•"/>
            </a:pPr>
            <a:r>
              <a:rPr lang="lv-LV" sz="2800" dirty="0"/>
              <a:t>Mīļotais </a:t>
            </a:r>
            <a:r>
              <a:rPr lang="lv-LV" sz="2800" b="1" dirty="0"/>
              <a:t>mācītājs </a:t>
            </a:r>
            <a:r>
              <a:rPr lang="lv-LV" sz="2800" dirty="0"/>
              <a:t>tikko ir ticis </a:t>
            </a:r>
            <a:r>
              <a:rPr lang="lv-LV" sz="2800" b="1" dirty="0" smtClean="0"/>
              <a:t>krustā </a:t>
            </a:r>
            <a:r>
              <a:rPr lang="lv-LV" sz="2800" b="1" dirty="0"/>
              <a:t>sists</a:t>
            </a:r>
            <a:r>
              <a:rPr lang="lv-LV" sz="2800" dirty="0"/>
              <a:t> </a:t>
            </a:r>
          </a:p>
          <a:p>
            <a:pPr>
              <a:buFontTx/>
              <a:buChar char="•"/>
            </a:pPr>
            <a:r>
              <a:rPr lang="lv-LV" sz="2800" b="1" dirty="0" smtClean="0"/>
              <a:t>Jūdi</a:t>
            </a:r>
            <a:r>
              <a:rPr lang="lv-LV" sz="2800" dirty="0" smtClean="0"/>
              <a:t> </a:t>
            </a:r>
            <a:r>
              <a:rPr lang="lv-LV" sz="2800" dirty="0"/>
              <a:t>nogalināja Jēzu, viņi </a:t>
            </a:r>
            <a:r>
              <a:rPr lang="lv-LV" sz="2800" b="1" dirty="0"/>
              <a:t>var vērsties</a:t>
            </a:r>
            <a:r>
              <a:rPr lang="lv-LV" sz="2800" dirty="0"/>
              <a:t> arī </a:t>
            </a:r>
            <a:r>
              <a:rPr lang="lv-LV" sz="2800" b="1" dirty="0"/>
              <a:t>pret viņiem</a:t>
            </a:r>
          </a:p>
          <a:p>
            <a:pPr>
              <a:buFontTx/>
              <a:buChar char="•"/>
            </a:pPr>
            <a:r>
              <a:rPr lang="lv-LV" sz="2800" b="1" dirty="0"/>
              <a:t>Jēzus šiem mācekļiem bija kā tēvs</a:t>
            </a:r>
          </a:p>
          <a:p>
            <a:pPr>
              <a:buFontTx/>
              <a:buChar char="•"/>
            </a:pPr>
            <a:r>
              <a:rPr lang="lv-LV" sz="2800" b="1" dirty="0"/>
              <a:t>Viņš </a:t>
            </a:r>
            <a:r>
              <a:rPr lang="lv-LV" sz="2800" dirty="0"/>
              <a:t>bija viņu</a:t>
            </a:r>
            <a:r>
              <a:rPr lang="lv-LV" sz="2800" b="1" dirty="0"/>
              <a:t> dzīves jēga</a:t>
            </a:r>
            <a:endParaRPr lang="lv-LV" sz="2800" dirty="0"/>
          </a:p>
        </p:txBody>
      </p:sp>
      <p:pic>
        <p:nvPicPr>
          <p:cNvPr id="3078" name="Picture 6" descr="http://2.bp.blogspot.com/_TkKZZyzUvio/SH7aCuQH9nI/AAAAAAAAAfE/A5EECOCTnZk/s400/Jesus+disciples4.jpg"/>
          <p:cNvPicPr>
            <a:picLocks noChangeAspect="1" noChangeArrowheads="1"/>
          </p:cNvPicPr>
          <p:nvPr/>
        </p:nvPicPr>
        <p:blipFill>
          <a:blip r:embed="rId2"/>
          <a:srcRect/>
          <a:stretch>
            <a:fillRect/>
          </a:stretch>
        </p:blipFill>
        <p:spPr bwMode="auto">
          <a:xfrm>
            <a:off x="1071538" y="2928934"/>
            <a:ext cx="6643734" cy="395187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8"/>
                                        </p:tgtEl>
                                        <p:attrNameLst>
                                          <p:attrName>style.visibility</p:attrName>
                                        </p:attrNameLst>
                                      </p:cBhvr>
                                      <p:to>
                                        <p:strVal val="visible"/>
                                      </p:to>
                                    </p:set>
                                    <p:animEffect transition="in" filter="fade">
                                      <p:cBhvr>
                                        <p:cTn id="11" dur="2000"/>
                                        <p:tgtEl>
                                          <p:spTgt spid="30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r>
              <a:rPr lang="lv-LV" sz="2800" i="1" smtClean="0"/>
              <a:t>19 Šīs nedēļas pirmās dienas vakarā, kad mācekļi, baidīdamies no jūdiem, bija sapulcējušies aiz aizslēgtām durvīm, atnāca Jēzus un nostājies viņu vidū un sacīja: "Miers ar jums!" 20 To sacījis, Viņš tiem rādīja Savas rokas un sānus. Mācekļi, savu Kungu ieraudzīdami, kļuva līksmi. </a:t>
            </a:r>
            <a:endParaRPr lang="lv-LV" sz="2800" smtClean="0"/>
          </a:p>
        </p:txBody>
      </p:sp>
      <p:sp>
        <p:nvSpPr>
          <p:cNvPr id="7" name="Rectangle 6"/>
          <p:cNvSpPr>
            <a:spLocks noChangeArrowheads="1"/>
          </p:cNvSpPr>
          <p:nvPr/>
        </p:nvSpPr>
        <p:spPr bwMode="auto">
          <a:xfrm>
            <a:off x="0" y="2714625"/>
            <a:ext cx="5929313" cy="3970338"/>
          </a:xfrm>
          <a:prstGeom prst="rect">
            <a:avLst/>
          </a:prstGeom>
          <a:noFill/>
          <a:ln w="9525">
            <a:noFill/>
            <a:miter lim="800000"/>
            <a:headEnd/>
            <a:tailEnd/>
          </a:ln>
        </p:spPr>
        <p:txBody>
          <a:bodyPr>
            <a:spAutoFit/>
          </a:bodyPr>
          <a:lstStyle/>
          <a:p>
            <a:pPr>
              <a:buFontTx/>
              <a:buChar char="•"/>
            </a:pPr>
            <a:r>
              <a:rPr lang="lv-LV" sz="2800" b="1"/>
              <a:t>Jēzus</a:t>
            </a:r>
            <a:r>
              <a:rPr lang="lv-LV" sz="2800"/>
              <a:t> pie mācekļiem </a:t>
            </a:r>
            <a:r>
              <a:rPr lang="lv-LV" sz="2800" b="1"/>
              <a:t>parādās</a:t>
            </a:r>
            <a:r>
              <a:rPr lang="lv-LV" sz="2800"/>
              <a:t> </a:t>
            </a:r>
            <a:r>
              <a:rPr lang="lv-LV" sz="2800" b="1"/>
              <a:t>īstajā brīdī</a:t>
            </a:r>
            <a:r>
              <a:rPr lang="lv-LV" sz="2800"/>
              <a:t>. </a:t>
            </a:r>
          </a:p>
          <a:p>
            <a:pPr>
              <a:buFontTx/>
              <a:buChar char="•"/>
            </a:pPr>
            <a:r>
              <a:rPr lang="lv-LV" sz="2800"/>
              <a:t>Viņš </a:t>
            </a:r>
            <a:r>
              <a:rPr lang="lv-LV" sz="2800" b="1"/>
              <a:t>nepārbauda</a:t>
            </a:r>
            <a:r>
              <a:rPr lang="lv-LV" sz="2800"/>
              <a:t> mācekļus </a:t>
            </a:r>
            <a:r>
              <a:rPr lang="lv-LV" sz="2800" b="1"/>
              <a:t>pāri viņu spējām</a:t>
            </a:r>
            <a:r>
              <a:rPr lang="lv-LV" sz="2800"/>
              <a:t>. </a:t>
            </a:r>
          </a:p>
          <a:p>
            <a:pPr>
              <a:buFontTx/>
              <a:buChar char="•"/>
            </a:pPr>
            <a:r>
              <a:rPr lang="lv-LV" sz="2800" b="1"/>
              <a:t>Jēzus nāk</a:t>
            </a:r>
            <a:r>
              <a:rPr lang="lv-LV" sz="2800"/>
              <a:t> un piestājas pie viņiem, tajā brīdī, kad viņiem tas </a:t>
            </a:r>
            <a:r>
              <a:rPr lang="lv-LV" sz="2800" b="1"/>
              <a:t>visvairāk bija vajadzīgs!</a:t>
            </a:r>
          </a:p>
          <a:p>
            <a:pPr>
              <a:buFontTx/>
              <a:buChar char="•"/>
            </a:pPr>
            <a:r>
              <a:rPr lang="lv-LV" sz="2800" b="1"/>
              <a:t>Jānis pievērsis</a:t>
            </a:r>
            <a:r>
              <a:rPr lang="lv-LV" sz="2800"/>
              <a:t> īpašu </a:t>
            </a:r>
            <a:r>
              <a:rPr lang="lv-LV" sz="2800" b="1"/>
              <a:t>uzmanību</a:t>
            </a:r>
            <a:r>
              <a:rPr lang="lv-LV" sz="2800"/>
              <a:t> </a:t>
            </a:r>
            <a:r>
              <a:rPr lang="lv-LV" sz="2800" b="1"/>
              <a:t>detaļām</a:t>
            </a:r>
            <a:endParaRPr lang="lv-LV" sz="2800"/>
          </a:p>
        </p:txBody>
      </p:sp>
      <p:pic>
        <p:nvPicPr>
          <p:cNvPr id="4100" name="Picture 4"/>
          <p:cNvPicPr>
            <a:picLocks noChangeAspect="1" noChangeArrowheads="1"/>
          </p:cNvPicPr>
          <p:nvPr/>
        </p:nvPicPr>
        <p:blipFill>
          <a:blip r:embed="rId2"/>
          <a:srcRect/>
          <a:stretch>
            <a:fillRect/>
          </a:stretch>
        </p:blipFill>
        <p:spPr bwMode="auto">
          <a:xfrm>
            <a:off x="5786414" y="2071654"/>
            <a:ext cx="3357586" cy="478634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0"/>
                                        </p:tgtEl>
                                        <p:attrNameLst>
                                          <p:attrName>style.visibility</p:attrName>
                                        </p:attrNameLst>
                                      </p:cBhvr>
                                      <p:to>
                                        <p:strVal val="visible"/>
                                      </p:to>
                                    </p:set>
                                    <p:animEffect transition="in" filter="fade">
                                      <p:cBhvr>
                                        <p:cTn id="11" dur="2000"/>
                                        <p:tgtEl>
                                          <p:spTgt spid="410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a:srcRect/>
          <a:stretch>
            <a:fillRect/>
          </a:stretch>
        </p:blipFill>
        <p:spPr bwMode="auto">
          <a:xfrm>
            <a:off x="714348" y="3352781"/>
            <a:ext cx="5468986" cy="3505219"/>
          </a:xfrm>
          <a:prstGeom prst="rect">
            <a:avLst/>
          </a:prstGeom>
          <a:ln>
            <a:noFill/>
          </a:ln>
          <a:effectLst>
            <a:softEdge rad="112500"/>
          </a:effectLst>
        </p:spPr>
      </p:pic>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smtClean="0"/>
              <a:t>   </a:t>
            </a:r>
            <a:r>
              <a:rPr lang="lv-LV" sz="2800" i="1" smtClean="0"/>
              <a:t>21 Jēzus viņiem atkal sacīja: "Miers ar jums! Kā Tēvs Mani ir sūtījis, tā arī Es jūs sūtu." 22 To pateicis, Viņš uzpūta dvašu un viņiem sacīja: "Saņemiet Svēto Garu! 23 Kam jūs grēkus piedosiet, tiem tie tiks piedoti, kam paturēsiet, tiem paliks."</a:t>
            </a:r>
            <a:endParaRPr lang="en-US" sz="2200" i="1" smtClean="0"/>
          </a:p>
        </p:txBody>
      </p:sp>
      <p:sp>
        <p:nvSpPr>
          <p:cNvPr id="7" name="Rectangle 6"/>
          <p:cNvSpPr>
            <a:spLocks noChangeArrowheads="1"/>
          </p:cNvSpPr>
          <p:nvPr/>
        </p:nvSpPr>
        <p:spPr bwMode="auto">
          <a:xfrm>
            <a:off x="0" y="2143125"/>
            <a:ext cx="6300788" cy="2246313"/>
          </a:xfrm>
          <a:prstGeom prst="rect">
            <a:avLst/>
          </a:prstGeom>
          <a:noFill/>
          <a:ln w="9525">
            <a:noFill/>
            <a:miter lim="800000"/>
            <a:headEnd/>
            <a:tailEnd/>
          </a:ln>
        </p:spPr>
        <p:txBody>
          <a:bodyPr>
            <a:spAutoFit/>
          </a:bodyPr>
          <a:lstStyle/>
          <a:p>
            <a:pPr>
              <a:buFontTx/>
              <a:buChar char="•"/>
            </a:pPr>
            <a:r>
              <a:rPr lang="lv-LV" sz="2800" b="1"/>
              <a:t>Grēku piedošana</a:t>
            </a:r>
            <a:r>
              <a:rPr lang="lv-LV" sz="2800"/>
              <a:t> ir </a:t>
            </a:r>
            <a:r>
              <a:rPr lang="lv-LV" sz="2800" b="1"/>
              <a:t>neatņemama</a:t>
            </a:r>
            <a:r>
              <a:rPr lang="lv-LV" sz="2800"/>
              <a:t> Kristīgās </a:t>
            </a:r>
            <a:r>
              <a:rPr lang="lv-LV" sz="2800" b="1"/>
              <a:t>Baznīcas sastāvdaļa</a:t>
            </a:r>
            <a:r>
              <a:rPr lang="lv-LV" sz="2800"/>
              <a:t>.</a:t>
            </a:r>
          </a:p>
          <a:p>
            <a:pPr>
              <a:buFontTx/>
              <a:buChar char="•"/>
            </a:pPr>
            <a:r>
              <a:rPr lang="lv-LV" sz="2800"/>
              <a:t>Grēku </a:t>
            </a:r>
            <a:r>
              <a:rPr lang="lv-LV" sz="2800" b="1"/>
              <a:t>piedošana</a:t>
            </a:r>
            <a:r>
              <a:rPr lang="lv-LV" sz="2800"/>
              <a:t> ir </a:t>
            </a:r>
            <a:r>
              <a:rPr lang="lv-LV" sz="2800" b="1"/>
              <a:t>bezgalīga.</a:t>
            </a:r>
          </a:p>
          <a:p>
            <a:pPr>
              <a:buFontTx/>
              <a:buChar char="•"/>
            </a:pPr>
            <a:r>
              <a:rPr lang="lv-LV" sz="2800" b="1"/>
              <a:t>Drošs apsolījums</a:t>
            </a:r>
            <a:r>
              <a:rPr lang="lv-LV" sz="2800"/>
              <a:t> visiem </a:t>
            </a:r>
            <a:r>
              <a:rPr lang="lv-LV" sz="2800" b="1"/>
              <a:t>ticīgajiem</a:t>
            </a:r>
            <a:r>
              <a:rPr lang="lv-LV" sz="2800"/>
              <a:t>, </a:t>
            </a:r>
            <a:r>
              <a:rPr lang="lv-LV" sz="2800" i="1"/>
              <a:t>kam jūs piedosiet, tam būs piedots</a:t>
            </a:r>
            <a:r>
              <a:rPr lang="lv-LV" sz="2800"/>
              <a:t>. </a:t>
            </a:r>
          </a:p>
        </p:txBody>
      </p:sp>
      <p:pic>
        <p:nvPicPr>
          <p:cNvPr id="5125" name="Picture 5"/>
          <p:cNvPicPr>
            <a:picLocks noChangeAspect="1" noChangeArrowheads="1"/>
          </p:cNvPicPr>
          <p:nvPr/>
        </p:nvPicPr>
        <p:blipFill>
          <a:blip r:embed="rId3"/>
          <a:srcRect/>
          <a:stretch>
            <a:fillRect/>
          </a:stretch>
        </p:blipFill>
        <p:spPr bwMode="auto">
          <a:xfrm>
            <a:off x="6215074" y="1645209"/>
            <a:ext cx="2928926" cy="521279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5124"/>
                                        </p:tgtEl>
                                        <p:attrNameLst>
                                          <p:attrName>style.visibility</p:attrName>
                                        </p:attrNameLst>
                                      </p:cBhvr>
                                      <p:to>
                                        <p:strVal val="visible"/>
                                      </p:to>
                                    </p:set>
                                    <p:animEffect transition="in" filter="fade">
                                      <p:cBhvr>
                                        <p:cTn id="26" dur="2000"/>
                                        <p:tgtEl>
                                          <p:spTgt spid="5124"/>
                                        </p:tgtEl>
                                      </p:cBhvr>
                                    </p:animEffect>
                                  </p:childTnLst>
                                </p:cTn>
                              </p:par>
                            </p:childTnLst>
                          </p:cTn>
                        </p:par>
                        <p:par>
                          <p:cTn id="27" fill="hold">
                            <p:stCondLst>
                              <p:cond delay="3500"/>
                            </p:stCondLst>
                            <p:childTnLst>
                              <p:par>
                                <p:cTn id="28" presetID="10" presetClass="entr" presetSubtype="0" fill="hold" nodeType="afterEffect">
                                  <p:stCondLst>
                                    <p:cond delay="0"/>
                                  </p:stCondLst>
                                  <p:childTnLst>
                                    <p:set>
                                      <p:cBhvr>
                                        <p:cTn id="29" dur="1" fill="hold">
                                          <p:stCondLst>
                                            <p:cond delay="0"/>
                                          </p:stCondLst>
                                        </p:cTn>
                                        <p:tgtEl>
                                          <p:spTgt spid="5125"/>
                                        </p:tgtEl>
                                        <p:attrNameLst>
                                          <p:attrName>style.visibility</p:attrName>
                                        </p:attrNameLst>
                                      </p:cBhvr>
                                      <p:to>
                                        <p:strVal val="visible"/>
                                      </p:to>
                                    </p:set>
                                    <p:animEffect transition="in" filter="fade">
                                      <p:cBhvr>
                                        <p:cTn id="30" dur="20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90488"/>
            <a:ext cx="9358313" cy="1052512"/>
          </a:xfrm>
        </p:spPr>
        <p:txBody>
          <a:bodyPr/>
          <a:lstStyle/>
          <a:p>
            <a:pPr algn="just" eaLnBrk="1" hangingPunct="1">
              <a:lnSpc>
                <a:spcPct val="80000"/>
              </a:lnSpc>
              <a:buFontTx/>
              <a:buNone/>
            </a:pPr>
            <a:r>
              <a:rPr lang="lv-LV" sz="2000" i="1" smtClean="0"/>
              <a:t>     </a:t>
            </a:r>
            <a:r>
              <a:rPr lang="lv-LV" sz="2800" i="1" smtClean="0"/>
              <a:t>24 Kad Jēzus atnāca, Toms, saukts dvīnis, viens no divpadsmit, nebija ar viņiem. 25 Citi mācekļi viņam stāstīja: "Mēs redzējām Kungu." Bet viņš tiem sacīja: "Kamēr es neredzēšu naglu brūces Viņa rokās un kamēr es nelikšu savu pirkstu Viņa naglu brūcēs un kamēr savu roku nelieku Viņa sānos, es neticēšu."</a:t>
            </a:r>
            <a:endParaRPr lang="lv-LV" sz="2600" smtClean="0"/>
          </a:p>
        </p:txBody>
      </p:sp>
      <p:sp>
        <p:nvSpPr>
          <p:cNvPr id="7" name="Rectangle 6"/>
          <p:cNvSpPr>
            <a:spLocks noChangeArrowheads="1"/>
          </p:cNvSpPr>
          <p:nvPr/>
        </p:nvSpPr>
        <p:spPr bwMode="auto">
          <a:xfrm>
            <a:off x="0" y="2243138"/>
            <a:ext cx="5143500" cy="4400550"/>
          </a:xfrm>
          <a:prstGeom prst="rect">
            <a:avLst/>
          </a:prstGeom>
          <a:noFill/>
          <a:ln w="9525">
            <a:noFill/>
            <a:miter lim="800000"/>
            <a:headEnd/>
            <a:tailEnd/>
          </a:ln>
        </p:spPr>
        <p:txBody>
          <a:bodyPr>
            <a:spAutoFit/>
          </a:bodyPr>
          <a:lstStyle/>
          <a:p>
            <a:pPr>
              <a:buFontTx/>
              <a:buChar char="•"/>
            </a:pPr>
            <a:r>
              <a:rPr lang="lv-LV" sz="2800"/>
              <a:t>Toms </a:t>
            </a:r>
            <a:r>
              <a:rPr lang="lv-LV" sz="2800" b="1"/>
              <a:t>rokas gribēja likt sānos</a:t>
            </a:r>
            <a:r>
              <a:rPr lang="lv-LV" sz="2800"/>
              <a:t>, jo </a:t>
            </a:r>
            <a:r>
              <a:rPr lang="lv-LV" sz="2800" b="1"/>
              <a:t>tai laikā</a:t>
            </a:r>
            <a:r>
              <a:rPr lang="lv-LV" sz="2800"/>
              <a:t> kādi </a:t>
            </a:r>
            <a:r>
              <a:rPr lang="lv-LV" sz="2800" b="1"/>
              <a:t>viltnieki</a:t>
            </a:r>
            <a:r>
              <a:rPr lang="lv-LV" sz="2800"/>
              <a:t> jau sāka staigāt un </a:t>
            </a:r>
            <a:r>
              <a:rPr lang="lv-LV" sz="2800" b="1"/>
              <a:t>izlikties par Jēzu</a:t>
            </a:r>
          </a:p>
          <a:p>
            <a:pPr>
              <a:buFontTx/>
              <a:buChar char="•"/>
            </a:pPr>
            <a:r>
              <a:rPr lang="lv-LV" sz="2800"/>
              <a:t>Tur pirms tam </a:t>
            </a:r>
            <a:r>
              <a:rPr lang="lv-LV" sz="2800" b="1"/>
              <a:t>10</a:t>
            </a:r>
            <a:r>
              <a:rPr lang="lv-LV" sz="2800"/>
              <a:t> ir </a:t>
            </a:r>
            <a:r>
              <a:rPr lang="lv-LV" sz="2800" b="1"/>
              <a:t>redzējuši Jēzu</a:t>
            </a:r>
            <a:r>
              <a:rPr lang="lv-LV" sz="2800"/>
              <a:t> un viņi </a:t>
            </a:r>
            <a:r>
              <a:rPr lang="lv-LV" sz="2800" b="1"/>
              <a:t>nevar 1 Tomu</a:t>
            </a:r>
            <a:r>
              <a:rPr lang="lv-LV" sz="2800"/>
              <a:t> </a:t>
            </a:r>
            <a:r>
              <a:rPr lang="lv-LV" sz="2800" b="1"/>
              <a:t>pārliecināt</a:t>
            </a:r>
            <a:r>
              <a:rPr lang="lv-LV" sz="2400"/>
              <a:t>. </a:t>
            </a:r>
          </a:p>
          <a:p>
            <a:pPr>
              <a:buFontTx/>
              <a:buChar char="•"/>
            </a:pPr>
            <a:r>
              <a:rPr lang="lv-LV" sz="2800" b="1"/>
              <a:t>Toms</a:t>
            </a:r>
            <a:r>
              <a:rPr lang="lv-LV" sz="2800"/>
              <a:t> patiesībā bija </a:t>
            </a:r>
            <a:r>
              <a:rPr lang="lv-LV" sz="2800" b="1"/>
              <a:t>ticīgāks nekā viņu lamā, viņš jautā pēc krusta rētām.</a:t>
            </a:r>
            <a:endParaRPr lang="lv-LV" sz="2800"/>
          </a:p>
        </p:txBody>
      </p:sp>
      <p:pic>
        <p:nvPicPr>
          <p:cNvPr id="6149" name="Picture 5"/>
          <p:cNvPicPr>
            <a:picLocks noChangeAspect="1" noChangeArrowheads="1"/>
          </p:cNvPicPr>
          <p:nvPr/>
        </p:nvPicPr>
        <p:blipFill>
          <a:blip r:embed="rId2"/>
          <a:srcRect/>
          <a:stretch>
            <a:fillRect/>
          </a:stretch>
        </p:blipFill>
        <p:spPr bwMode="auto">
          <a:xfrm>
            <a:off x="4876778" y="2357430"/>
            <a:ext cx="4267222" cy="40837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6149"/>
                                        </p:tgtEl>
                                        <p:attrNameLst>
                                          <p:attrName>style.visibility</p:attrName>
                                        </p:attrNameLst>
                                      </p:cBhvr>
                                      <p:to>
                                        <p:strVal val="visible"/>
                                      </p:to>
                                    </p:set>
                                    <p:animEffect transition="in" filter="fade">
                                      <p:cBhvr>
                                        <p:cTn id="26" dur="20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5750" y="85725"/>
            <a:ext cx="9358313" cy="1557338"/>
          </a:xfrm>
        </p:spPr>
        <p:txBody>
          <a:bodyPr/>
          <a:lstStyle/>
          <a:p>
            <a:pPr algn="just" eaLnBrk="1" hangingPunct="1">
              <a:lnSpc>
                <a:spcPct val="80000"/>
              </a:lnSpc>
              <a:buFontTx/>
              <a:buNone/>
            </a:pPr>
            <a:r>
              <a:rPr lang="lv-LV" sz="1000" i="1" smtClean="0"/>
              <a:t>          </a:t>
            </a:r>
            <a:r>
              <a:rPr lang="lv-LV" sz="2800" i="1" smtClean="0"/>
              <a:t>26 Pēc astoņām dienām mācekļi atkal bija tur kopā un arī Toms bija ar viņiem. Durvis bija aizslēgtas, bet Jēzus nāca un, nostājies viņu vidū, sacīja: "Miers ar jums!" 27 Pēc tam Viņš Tomam sacīja: "Stiep šurp savu pirkstu un lūko Manas rokas un stiep savu roku un liec Manos sānos, un neesi vairs neticīgs, bet ticīgs!" 28 Toms Viņam atbildēja: "Mans Kungs un Mans Dievs!"</a:t>
            </a:r>
            <a:endParaRPr lang="lv-LV" sz="1800" i="1" smtClean="0"/>
          </a:p>
        </p:txBody>
      </p:sp>
      <p:sp>
        <p:nvSpPr>
          <p:cNvPr id="7" name="Rectangle 6"/>
          <p:cNvSpPr>
            <a:spLocks noChangeArrowheads="1"/>
          </p:cNvSpPr>
          <p:nvPr/>
        </p:nvSpPr>
        <p:spPr bwMode="auto">
          <a:xfrm>
            <a:off x="0" y="2571750"/>
            <a:ext cx="9144000" cy="1384300"/>
          </a:xfrm>
          <a:prstGeom prst="rect">
            <a:avLst/>
          </a:prstGeom>
          <a:noFill/>
          <a:ln w="9525">
            <a:noFill/>
            <a:miter lim="800000"/>
            <a:headEnd/>
            <a:tailEnd/>
          </a:ln>
        </p:spPr>
        <p:txBody>
          <a:bodyPr>
            <a:spAutoFit/>
          </a:bodyPr>
          <a:lstStyle/>
          <a:p>
            <a:pPr>
              <a:buFontTx/>
              <a:buChar char="•"/>
            </a:pPr>
            <a:r>
              <a:rPr lang="lv-LV" sz="2800" b="1"/>
              <a:t>Jēzus dzird</a:t>
            </a:r>
            <a:r>
              <a:rPr lang="lv-LV" sz="2800"/>
              <a:t> mūsu </a:t>
            </a:r>
            <a:r>
              <a:rPr lang="lv-LV" sz="2800" b="1"/>
              <a:t>domas</a:t>
            </a:r>
            <a:r>
              <a:rPr lang="lv-LV" sz="2800"/>
              <a:t> un </a:t>
            </a:r>
            <a:r>
              <a:rPr lang="lv-LV" sz="2800" b="1"/>
              <a:t>lūgšanas</a:t>
            </a:r>
            <a:r>
              <a:rPr lang="lv-LV" sz="2800"/>
              <a:t> un </a:t>
            </a:r>
            <a:r>
              <a:rPr lang="lv-LV" sz="2800" b="1"/>
              <a:t>atbild</a:t>
            </a:r>
          </a:p>
          <a:p>
            <a:pPr>
              <a:buFontTx/>
              <a:buChar char="•"/>
            </a:pPr>
            <a:r>
              <a:rPr lang="lv-LV" sz="2800"/>
              <a:t>Bet </a:t>
            </a:r>
            <a:r>
              <a:rPr lang="lv-LV" sz="2800" b="1"/>
              <a:t>ne vienmēr uzreiz</a:t>
            </a:r>
            <a:r>
              <a:rPr lang="lv-LV" sz="2800"/>
              <a:t>, pie Toma Jēzus arī parādījās pēc 8 dienām.</a:t>
            </a:r>
          </a:p>
        </p:txBody>
      </p:sp>
      <p:pic>
        <p:nvPicPr>
          <p:cNvPr id="7174" name="Picture 6" descr="http://3.bp.blogspot.com/-NKV0YBE4wBM/Tb7RanPYzRI/AAAAAAAAAJU/7AQrhOKkI8E/s1600/jesusthomasdoubt%255B1%255D.jpg"/>
          <p:cNvPicPr>
            <a:picLocks noChangeAspect="1" noChangeArrowheads="1"/>
          </p:cNvPicPr>
          <p:nvPr/>
        </p:nvPicPr>
        <p:blipFill>
          <a:blip r:embed="rId2"/>
          <a:srcRect/>
          <a:stretch>
            <a:fillRect/>
          </a:stretch>
        </p:blipFill>
        <p:spPr bwMode="auto">
          <a:xfrm>
            <a:off x="2357422" y="3543752"/>
            <a:ext cx="6596062" cy="331424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152400"/>
            <a:ext cx="9540875" cy="1204913"/>
          </a:xfrm>
        </p:spPr>
        <p:txBody>
          <a:bodyPr/>
          <a:lstStyle/>
          <a:p>
            <a:pPr algn="just" eaLnBrk="1" hangingPunct="1">
              <a:lnSpc>
                <a:spcPct val="80000"/>
              </a:lnSpc>
              <a:buFontTx/>
              <a:buNone/>
            </a:pPr>
            <a:r>
              <a:rPr lang="lv-LV" sz="2000" i="1" smtClean="0"/>
              <a:t>     </a:t>
            </a:r>
            <a:r>
              <a:rPr lang="lv-LV" sz="2800" i="1" smtClean="0"/>
              <a:t>29 Jēzus viņam sacīja: "Tu tici tāpēc, ka Mani redzēji. Svētīgi tie, kas nav mani redzējuši un tomēr tic!"</a:t>
            </a:r>
            <a:endParaRPr lang="lv-LV" sz="2600" smtClean="0"/>
          </a:p>
        </p:txBody>
      </p:sp>
      <p:sp>
        <p:nvSpPr>
          <p:cNvPr id="7" name="Rectangle 6"/>
          <p:cNvSpPr>
            <a:spLocks noChangeArrowheads="1"/>
          </p:cNvSpPr>
          <p:nvPr/>
        </p:nvSpPr>
        <p:spPr bwMode="auto">
          <a:xfrm>
            <a:off x="0" y="1071563"/>
            <a:ext cx="5143500" cy="6124575"/>
          </a:xfrm>
          <a:prstGeom prst="rect">
            <a:avLst/>
          </a:prstGeom>
          <a:noFill/>
          <a:ln w="9525">
            <a:noFill/>
            <a:miter lim="800000"/>
            <a:headEnd/>
            <a:tailEnd/>
          </a:ln>
        </p:spPr>
        <p:txBody>
          <a:bodyPr>
            <a:spAutoFit/>
          </a:bodyPr>
          <a:lstStyle/>
          <a:p>
            <a:pPr>
              <a:buFontTx/>
              <a:buChar char="•"/>
            </a:pPr>
            <a:r>
              <a:rPr lang="lv-LV" sz="2800"/>
              <a:t>Cik tad </a:t>
            </a:r>
            <a:r>
              <a:rPr lang="lv-LV" sz="2800" b="1"/>
              <a:t>daudzi </a:t>
            </a:r>
            <a:r>
              <a:rPr lang="lv-LV" sz="2800"/>
              <a:t>no </a:t>
            </a:r>
            <a:r>
              <a:rPr lang="lv-LV" sz="2800" b="1"/>
              <a:t>mums </a:t>
            </a:r>
            <a:r>
              <a:rPr lang="lv-LV" sz="2800"/>
              <a:t>ir </a:t>
            </a:r>
            <a:r>
              <a:rPr lang="lv-LV" sz="2800" b="1"/>
              <a:t>redzējuši</a:t>
            </a:r>
            <a:r>
              <a:rPr lang="lv-LV" sz="2800"/>
              <a:t> kādu </a:t>
            </a:r>
            <a:r>
              <a:rPr lang="lv-LV" sz="2800" b="1"/>
              <a:t>parādību</a:t>
            </a:r>
            <a:r>
              <a:rPr lang="lv-LV" sz="2800"/>
              <a:t> vai </a:t>
            </a:r>
            <a:r>
              <a:rPr lang="lv-LV" sz="2800" b="1"/>
              <a:t>vīziju</a:t>
            </a:r>
            <a:r>
              <a:rPr lang="lv-LV" sz="2800"/>
              <a:t>?</a:t>
            </a:r>
          </a:p>
          <a:p>
            <a:pPr>
              <a:buFontTx/>
              <a:buChar char="•"/>
            </a:pPr>
            <a:r>
              <a:rPr lang="lv-LV" sz="2800" b="1"/>
              <a:t>Mums </a:t>
            </a:r>
            <a:r>
              <a:rPr lang="lv-LV" sz="2800"/>
              <a:t>bieži vien </a:t>
            </a:r>
            <a:r>
              <a:rPr lang="lv-LV" sz="2800" b="1"/>
              <a:t>liekas</a:t>
            </a:r>
            <a:r>
              <a:rPr lang="lv-LV" sz="2800"/>
              <a:t>, ka tie, kas ir kādu </a:t>
            </a:r>
            <a:r>
              <a:rPr lang="lv-LV" sz="2800" b="1"/>
              <a:t>parādību redzējuši</a:t>
            </a:r>
            <a:r>
              <a:rPr lang="lv-LV" sz="2800"/>
              <a:t>, ka tie ir </a:t>
            </a:r>
            <a:r>
              <a:rPr lang="lv-LV" sz="2800" b="1"/>
              <a:t>svētītāki</a:t>
            </a:r>
            <a:r>
              <a:rPr lang="lv-LV" sz="2800"/>
              <a:t> </a:t>
            </a:r>
            <a:r>
              <a:rPr lang="lv-LV" sz="2800" b="1"/>
              <a:t>par pārējiem</a:t>
            </a:r>
          </a:p>
          <a:p>
            <a:pPr>
              <a:buFontTx/>
              <a:buChar char="•"/>
            </a:pPr>
            <a:r>
              <a:rPr lang="lv-LV" sz="2800"/>
              <a:t>bet te Jēzus parāda </a:t>
            </a:r>
            <a:r>
              <a:rPr lang="lv-LV" sz="2800" b="1"/>
              <a:t>taisni pretējo</a:t>
            </a:r>
          </a:p>
          <a:p>
            <a:pPr>
              <a:buFontTx/>
              <a:buChar char="•"/>
            </a:pPr>
            <a:r>
              <a:rPr lang="lv-LV" sz="2800"/>
              <a:t>Ka </a:t>
            </a:r>
            <a:r>
              <a:rPr lang="lv-LV" sz="2800" b="1"/>
              <a:t>svētīgāki</a:t>
            </a:r>
            <a:r>
              <a:rPr lang="lv-LV" sz="2800"/>
              <a:t> ir tie, kas </a:t>
            </a:r>
            <a:r>
              <a:rPr lang="lv-LV" sz="2800" b="1"/>
              <a:t>nekādas parādības</a:t>
            </a:r>
            <a:r>
              <a:rPr lang="lv-LV" sz="2800"/>
              <a:t> nav redzējuši </a:t>
            </a:r>
            <a:r>
              <a:rPr lang="lv-LV" sz="2800" b="1"/>
              <a:t>un tomēr tic</a:t>
            </a:r>
            <a:r>
              <a:rPr lang="lv-LV" sz="2800"/>
              <a:t>, </a:t>
            </a:r>
            <a:r>
              <a:rPr lang="lv-LV" sz="2800" b="1"/>
              <a:t>kā</a:t>
            </a:r>
            <a:r>
              <a:rPr lang="lv-LV" sz="2800"/>
              <a:t> rakstīts </a:t>
            </a:r>
            <a:r>
              <a:rPr lang="lv-LV" sz="2800" b="1"/>
              <a:t>Dieva vārdā</a:t>
            </a:r>
            <a:r>
              <a:rPr lang="lv-LV" sz="2800"/>
              <a:t>. </a:t>
            </a:r>
            <a:endParaRPr lang="lv-LV" sz="2800" b="1"/>
          </a:p>
          <a:p>
            <a:pPr>
              <a:buFontTx/>
              <a:buChar char="•"/>
            </a:pPr>
            <a:endParaRPr lang="lv-LV" sz="2800"/>
          </a:p>
        </p:txBody>
      </p:sp>
      <p:pic>
        <p:nvPicPr>
          <p:cNvPr id="8196" name="Picture 4"/>
          <p:cNvPicPr>
            <a:picLocks noChangeAspect="1" noChangeArrowheads="1"/>
          </p:cNvPicPr>
          <p:nvPr/>
        </p:nvPicPr>
        <p:blipFill>
          <a:blip r:embed="rId2"/>
          <a:srcRect/>
          <a:stretch>
            <a:fillRect/>
          </a:stretch>
        </p:blipFill>
        <p:spPr bwMode="auto">
          <a:xfrm>
            <a:off x="4857752" y="1643050"/>
            <a:ext cx="4286248" cy="47646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8196"/>
                                        </p:tgtEl>
                                        <p:attrNameLst>
                                          <p:attrName>style.visibility</p:attrName>
                                        </p:attrNameLst>
                                      </p:cBhvr>
                                      <p:to>
                                        <p:strVal val="visible"/>
                                      </p:to>
                                    </p:set>
                                    <p:animEffect transition="in" filter="fade">
                                      <p:cBhvr>
                                        <p:cTn id="32" dur="20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5438" y="80963"/>
            <a:ext cx="9469438" cy="1204912"/>
          </a:xfrm>
        </p:spPr>
        <p:txBody>
          <a:bodyPr/>
          <a:lstStyle/>
          <a:p>
            <a:pPr algn="just" eaLnBrk="1" hangingPunct="1">
              <a:lnSpc>
                <a:spcPct val="80000"/>
              </a:lnSpc>
              <a:buFontTx/>
              <a:buNone/>
            </a:pPr>
            <a:r>
              <a:rPr lang="lv-LV" sz="2000" i="1" smtClean="0"/>
              <a:t>     </a:t>
            </a:r>
            <a:r>
              <a:rPr lang="lv-LV" sz="2800" i="1" smtClean="0"/>
              <a:t>30 Vēl daudzas citas zīmes Jēzus darīja Savu mācekļu priekšā, par kurām šajā grāmatā nav rakstīts. 31 Bet šīs ir rakstītas, lai jūs ticētu, ka Jēzus ir Kristus, Dieva Dēls, un lai jums, kas ticat, būtu dzīvība Viņa Vārdā.</a:t>
            </a:r>
            <a:endParaRPr lang="lv-LV" sz="2600" smtClean="0"/>
          </a:p>
        </p:txBody>
      </p:sp>
      <p:sp>
        <p:nvSpPr>
          <p:cNvPr id="7" name="Rectangle 6"/>
          <p:cNvSpPr>
            <a:spLocks noChangeArrowheads="1"/>
          </p:cNvSpPr>
          <p:nvPr/>
        </p:nvSpPr>
        <p:spPr bwMode="auto">
          <a:xfrm>
            <a:off x="0" y="1714500"/>
            <a:ext cx="8893175" cy="2678113"/>
          </a:xfrm>
          <a:prstGeom prst="rect">
            <a:avLst/>
          </a:prstGeom>
          <a:noFill/>
          <a:ln w="9525">
            <a:noFill/>
            <a:miter lim="800000"/>
            <a:headEnd/>
            <a:tailEnd/>
          </a:ln>
        </p:spPr>
        <p:txBody>
          <a:bodyPr>
            <a:spAutoFit/>
          </a:bodyPr>
          <a:lstStyle/>
          <a:p>
            <a:pPr>
              <a:buFontTx/>
              <a:buChar char="•"/>
            </a:pPr>
            <a:r>
              <a:rPr lang="lv-LV" sz="2800" b="1"/>
              <a:t>Jānis noslēdzot</a:t>
            </a:r>
            <a:r>
              <a:rPr lang="lv-LV" sz="2800"/>
              <a:t> savu </a:t>
            </a:r>
            <a:r>
              <a:rPr lang="lv-LV" sz="2800" b="1"/>
              <a:t>evaņģēliju</a:t>
            </a:r>
            <a:r>
              <a:rPr lang="lv-LV" sz="2800"/>
              <a:t> daudz ir </a:t>
            </a:r>
            <a:r>
              <a:rPr lang="lv-LV" sz="2800" b="1"/>
              <a:t>domājis</a:t>
            </a:r>
            <a:r>
              <a:rPr lang="lv-LV" sz="2800"/>
              <a:t> par to, </a:t>
            </a:r>
            <a:r>
              <a:rPr lang="lv-LV" sz="2800" b="1"/>
              <a:t>ko tieši</a:t>
            </a:r>
            <a:r>
              <a:rPr lang="lv-LV" sz="2800"/>
              <a:t> no visa </a:t>
            </a:r>
            <a:r>
              <a:rPr lang="lv-LV" sz="2800" b="1"/>
              <a:t>Jēzus teiktā</a:t>
            </a:r>
            <a:r>
              <a:rPr lang="lv-LV" sz="2800"/>
              <a:t> un </a:t>
            </a:r>
            <a:r>
              <a:rPr lang="lv-LV" sz="2800" b="1"/>
              <a:t>darītā iekļaut evaņģēlijā</a:t>
            </a:r>
          </a:p>
          <a:p>
            <a:pPr>
              <a:buFontTx/>
              <a:buChar char="•"/>
            </a:pPr>
            <a:r>
              <a:rPr lang="lv-LV" sz="2800"/>
              <a:t>Bet </a:t>
            </a:r>
            <a:r>
              <a:rPr lang="lv-LV" sz="2800" b="1"/>
              <a:t>visas lietas</a:t>
            </a:r>
            <a:r>
              <a:rPr lang="lv-LV" sz="2800"/>
              <a:t>, ko viņš ir </a:t>
            </a:r>
            <a:r>
              <a:rPr lang="lv-LV" sz="2800" b="1"/>
              <a:t>iekļāvis</a:t>
            </a:r>
            <a:r>
              <a:rPr lang="lv-LV" sz="2800"/>
              <a:t>, ir </a:t>
            </a:r>
            <a:r>
              <a:rPr lang="lv-LV" sz="2800" b="1"/>
              <a:t>rakstītas</a:t>
            </a:r>
            <a:r>
              <a:rPr lang="lv-LV" sz="2800"/>
              <a:t> un ir </a:t>
            </a:r>
            <a:r>
              <a:rPr lang="lv-LV" sz="2800" b="1"/>
              <a:t>pietiekamas</a:t>
            </a:r>
            <a:r>
              <a:rPr lang="lv-LV" sz="2800"/>
              <a:t> tam, lai </a:t>
            </a:r>
            <a:r>
              <a:rPr lang="lv-LV" sz="2800" b="1"/>
              <a:t>mēs varētu ticēt</a:t>
            </a:r>
            <a:r>
              <a:rPr lang="lv-LV" sz="2800"/>
              <a:t> uz </a:t>
            </a:r>
            <a:r>
              <a:rPr lang="lv-LV" sz="2800" b="1"/>
              <a:t>Jēzu Kristu</a:t>
            </a:r>
            <a:r>
              <a:rPr lang="lv-LV" sz="2800"/>
              <a:t> – </a:t>
            </a:r>
            <a:r>
              <a:rPr lang="lv-LV" sz="2800" b="1"/>
              <a:t>Dieva Dēlu</a:t>
            </a:r>
            <a:r>
              <a:rPr lang="lv-LV" sz="2800"/>
              <a:t>.</a:t>
            </a:r>
          </a:p>
        </p:txBody>
      </p:sp>
      <p:pic>
        <p:nvPicPr>
          <p:cNvPr id="9220" name="Picture 4"/>
          <p:cNvPicPr>
            <a:picLocks noChangeAspect="1" noChangeArrowheads="1"/>
          </p:cNvPicPr>
          <p:nvPr/>
        </p:nvPicPr>
        <p:blipFill>
          <a:blip r:embed="rId2"/>
          <a:srcRect/>
          <a:stretch>
            <a:fillRect/>
          </a:stretch>
        </p:blipFill>
        <p:spPr bwMode="auto">
          <a:xfrm>
            <a:off x="2428860" y="3929066"/>
            <a:ext cx="6572264" cy="29289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9220"/>
                                        </p:tgtEl>
                                        <p:attrNameLst>
                                          <p:attrName>style.visibility</p:attrName>
                                        </p:attrNameLst>
                                      </p:cBhvr>
                                      <p:to>
                                        <p:strVal val="visible"/>
                                      </p:to>
                                    </p:set>
                                    <p:animEffect transition="in" filter="fade">
                                      <p:cBhvr>
                                        <p:cTn id="22" dur="20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784</TotalTime>
  <Words>999</Words>
  <Application>Microsoft Office PowerPoint</Application>
  <PresentationFormat>On-screen Show (4:3)</PresentationFormat>
  <Paragraphs>38</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Default Design</vt:lpstr>
      <vt:lpstr>Jņ.20:19-31 Jēzus parādīšanās mācekļiem</vt:lpstr>
      <vt:lpstr>Jņ.20:19-31 Jēzus parādīšanās mācekļiem</vt:lpstr>
      <vt:lpstr>Ievads</vt:lpstr>
      <vt:lpstr>Slide 4</vt:lpstr>
      <vt:lpstr>Slide 5</vt:lpstr>
      <vt:lpstr>Slide 6</vt:lpstr>
      <vt:lpstr>Slide 7</vt:lpstr>
      <vt:lpstr>Slide 8</vt:lpstr>
      <vt:lpstr>Slide 9</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57</cp:revision>
  <dcterms:created xsi:type="dcterms:W3CDTF">2010-10-07T14:46:11Z</dcterms:created>
  <dcterms:modified xsi:type="dcterms:W3CDTF">2017-04-21T12:53:20Z</dcterms:modified>
</cp:coreProperties>
</file>