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0" r:id="rId2"/>
    <p:sldId id="283" r:id="rId3"/>
    <p:sldId id="284" r:id="rId4"/>
    <p:sldId id="292" r:id="rId5"/>
    <p:sldId id="293" r:id="rId6"/>
    <p:sldId id="286" r:id="rId7"/>
    <p:sldId id="294" r:id="rId8"/>
    <p:sldId id="295" r:id="rId9"/>
    <p:sldId id="301" r:id="rId10"/>
    <p:sldId id="296" r:id="rId11"/>
    <p:sldId id="298" r:id="rId12"/>
    <p:sldId id="299" r:id="rId13"/>
    <p:sldId id="300" r:id="rId14"/>
    <p:sldId id="302" r:id="rId15"/>
    <p:sldId id="289" r:id="rId16"/>
    <p:sldId id="272"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8/26/2023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27.aug.2023.</a:t>
            </a:r>
            <a:endParaRPr lang="lv-LV" sz="2000" dirty="0"/>
          </a:p>
        </p:txBody>
      </p:sp>
      <p:sp>
        <p:nvSpPr>
          <p:cNvPr id="3077" name="Rectangle 3"/>
          <p:cNvSpPr>
            <a:spLocks noChangeArrowheads="1"/>
          </p:cNvSpPr>
          <p:nvPr/>
        </p:nvSpPr>
        <p:spPr bwMode="auto">
          <a:xfrm>
            <a:off x="5580063" y="96042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pic>
        <p:nvPicPr>
          <p:cNvPr id="23554" name="Picture 2" descr="http://www.stolivers.org/images/cananitewoman2.jpg"/>
          <p:cNvPicPr>
            <a:picLocks noChangeAspect="1" noChangeArrowheads="1"/>
          </p:cNvPicPr>
          <p:nvPr/>
        </p:nvPicPr>
        <p:blipFill>
          <a:blip r:embed="rId3" cstate="print"/>
          <a:srcRect/>
          <a:stretch>
            <a:fillRect/>
          </a:stretch>
        </p:blipFill>
        <p:spPr bwMode="auto">
          <a:xfrm>
            <a:off x="1259632" y="1484784"/>
            <a:ext cx="6696744" cy="5057731"/>
          </a:xfrm>
          <a:prstGeom prst="rect">
            <a:avLst/>
          </a:prstGeom>
          <a:ln>
            <a:noFill/>
          </a:ln>
          <a:effectLst>
            <a:softEdge rad="112500"/>
          </a:effectLst>
        </p:spPr>
      </p:pic>
      <p:sp>
        <p:nvSpPr>
          <p:cNvPr id="3079" name="Slide Number Placeholder 6"/>
          <p:cNvSpPr>
            <a:spLocks noGrp="1"/>
          </p:cNvSpPr>
          <p:nvPr>
            <p:ph type="sldNum" sz="quarter" idx="12"/>
          </p:nvPr>
        </p:nvSpPr>
        <p:spPr>
          <a:noFill/>
        </p:spPr>
        <p:txBody>
          <a:bodyPr/>
          <a:lstStyle/>
          <a:p>
            <a:fld id="{C8E36114-4AF9-4D8E-8DFA-22372119A3FE}" type="slidenum">
              <a:rPr lang="lv-LV" smtClean="0"/>
              <a:pPr/>
              <a:t>1</a:t>
            </a:fld>
            <a:endParaRPr lang="lv-LV" smtClean="0"/>
          </a:p>
        </p:txBody>
      </p:sp>
      <p:sp>
        <p:nvSpPr>
          <p:cNvPr id="9" name="Rectangle 2"/>
          <p:cNvSpPr txBox="1">
            <a:spLocks noChangeArrowheads="1"/>
          </p:cNvSpPr>
          <p:nvPr/>
        </p:nvSpPr>
        <p:spPr bwMode="auto">
          <a:xfrm>
            <a:off x="468343" y="71414"/>
            <a:ext cx="8532813"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lv-LV" sz="3600" b="1" dirty="0" smtClean="0"/>
              <a:t>Mt.15:21-28 Pazemīgā </a:t>
            </a:r>
            <a:r>
              <a:rPr lang="lv-LV" sz="3600" b="1" dirty="0" err="1" smtClean="0"/>
              <a:t>sveštautiete</a:t>
            </a:r>
            <a:endParaRPr kumimoji="0" lang="lv-LV" sz="3600" b="0" i="0" u="none" strike="noStrike" kern="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ody.png"/>
          <p:cNvPicPr>
            <a:picLocks noChangeAspect="1"/>
          </p:cNvPicPr>
          <p:nvPr/>
        </p:nvPicPr>
        <p:blipFill>
          <a:blip r:embed="rId2" cstate="print"/>
          <a:stretch>
            <a:fillRect/>
          </a:stretch>
        </p:blipFill>
        <p:spPr>
          <a:xfrm>
            <a:off x="4499992" y="1844824"/>
            <a:ext cx="4644008" cy="4644008"/>
          </a:xfrm>
          <a:prstGeom prst="rect">
            <a:avLst/>
          </a:prstGeom>
        </p:spPr>
      </p:pic>
      <p:sp>
        <p:nvSpPr>
          <p:cNvPr id="5" name="Rectangle 2"/>
          <p:cNvSpPr txBox="1">
            <a:spLocks noChangeArrowheads="1"/>
          </p:cNvSpPr>
          <p:nvPr/>
        </p:nvSpPr>
        <p:spPr>
          <a:xfrm>
            <a:off x="468313" y="0"/>
            <a:ext cx="8229600" cy="83671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Kā kļūt pazemīgam?</a:t>
            </a:r>
          </a:p>
        </p:txBody>
      </p:sp>
      <p:sp>
        <p:nvSpPr>
          <p:cNvPr id="9" name="Rounded Rectangle 8"/>
          <p:cNvSpPr/>
          <p:nvPr/>
        </p:nvSpPr>
        <p:spPr>
          <a:xfrm>
            <a:off x="395536" y="4005064"/>
            <a:ext cx="4248472" cy="223224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400" dirty="0" smtClean="0">
                <a:solidFill>
                  <a:schemeClr val="tx1"/>
                </a:solidFill>
              </a:rPr>
              <a:t>Pazemību var iemācīties tikai mūža laikā!</a:t>
            </a:r>
            <a:endParaRPr lang="en-US" sz="4400" b="1" dirty="0">
              <a:solidFill>
                <a:schemeClr val="tx1"/>
              </a:solidFill>
            </a:endParaRPr>
          </a:p>
        </p:txBody>
      </p:sp>
      <p:sp>
        <p:nvSpPr>
          <p:cNvPr id="10" name="Rounded Rectangle 9"/>
          <p:cNvSpPr/>
          <p:nvPr/>
        </p:nvSpPr>
        <p:spPr>
          <a:xfrm>
            <a:off x="251520" y="2132856"/>
            <a:ext cx="5616624" cy="129614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Neviens cilvēks nepiedzimst pazemīgs</a:t>
            </a:r>
            <a:endParaRPr lang="en-US" sz="4000" b="1" dirty="0">
              <a:solidFill>
                <a:schemeClr val="tx1"/>
              </a:solidFill>
            </a:endParaRPr>
          </a:p>
        </p:txBody>
      </p:sp>
      <p:sp>
        <p:nvSpPr>
          <p:cNvPr id="12" name="Rectangle 11"/>
          <p:cNvSpPr/>
          <p:nvPr/>
        </p:nvSpPr>
        <p:spPr>
          <a:xfrm>
            <a:off x="0" y="692696"/>
            <a:ext cx="9144000" cy="1384995"/>
          </a:xfrm>
          <a:prstGeom prst="rect">
            <a:avLst/>
          </a:prstGeom>
        </p:spPr>
        <p:txBody>
          <a:bodyPr wrap="square">
            <a:spAutoFit/>
          </a:bodyPr>
          <a:lstStyle/>
          <a:p>
            <a:r>
              <a:rPr lang="lv-LV" sz="2800" i="1" dirty="0" smtClean="0"/>
              <a:t>Ņemiet uz sevi Manu jūgu, mācieties no Manis, jo Es esmu lēnprātīgs un no sirds pazemīgs; tad jūs atradīsiet atvieglojumu savām dvēselēm. </a:t>
            </a:r>
            <a:r>
              <a:rPr lang="lv-LV" sz="2800" dirty="0" smtClean="0"/>
              <a:t>(Mt.11:29)</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142900"/>
            <a:ext cx="9144000" cy="1071563"/>
          </a:xfrm>
        </p:spPr>
        <p:txBody>
          <a:bodyPr/>
          <a:lstStyle/>
          <a:p>
            <a:pPr eaLnBrk="1" hangingPunct="1"/>
            <a:r>
              <a:rPr lang="lv-LV" sz="3400" b="1" dirty="0" smtClean="0"/>
              <a:t>Mt.26 Pētera ceļš uz pazemību</a:t>
            </a:r>
          </a:p>
        </p:txBody>
      </p:sp>
      <p:sp>
        <p:nvSpPr>
          <p:cNvPr id="3076" name="Slide Number Placeholder 5"/>
          <p:cNvSpPr>
            <a:spLocks noGrp="1"/>
          </p:cNvSpPr>
          <p:nvPr>
            <p:ph type="sldNum" sz="quarter" idx="12"/>
          </p:nvPr>
        </p:nvSpPr>
        <p:spPr>
          <a:noFill/>
        </p:spPr>
        <p:txBody>
          <a:bodyPr/>
          <a:lstStyle/>
          <a:p>
            <a:fld id="{5373C76A-A643-4B96-9DD0-A5192EF45F74}" type="slidenum">
              <a:rPr lang="lv-LV" smtClean="0"/>
              <a:pPr/>
              <a:t>11</a:t>
            </a:fld>
            <a:endParaRPr lang="lv-LV" smtClean="0"/>
          </a:p>
        </p:txBody>
      </p:sp>
      <p:sp>
        <p:nvSpPr>
          <p:cNvPr id="3077" name="Rectangle 6"/>
          <p:cNvSpPr>
            <a:spLocks noChangeArrowheads="1"/>
          </p:cNvSpPr>
          <p:nvPr/>
        </p:nvSpPr>
        <p:spPr bwMode="auto">
          <a:xfrm>
            <a:off x="0" y="642918"/>
            <a:ext cx="9144000" cy="2677656"/>
          </a:xfrm>
          <a:prstGeom prst="rect">
            <a:avLst/>
          </a:prstGeom>
          <a:noFill/>
          <a:ln w="9525">
            <a:noFill/>
            <a:miter lim="800000"/>
            <a:headEnd/>
            <a:tailEnd/>
          </a:ln>
        </p:spPr>
        <p:txBody>
          <a:bodyPr>
            <a:spAutoFit/>
          </a:bodyPr>
          <a:lstStyle/>
          <a:p>
            <a:pPr algn="just"/>
            <a:r>
              <a:rPr lang="lv-LV" sz="2800" i="1" baseline="30000" dirty="0" smtClean="0"/>
              <a:t>33</a:t>
            </a:r>
            <a:r>
              <a:rPr lang="lv-LV" sz="2800" i="1" dirty="0" smtClean="0"/>
              <a:t> Tad Pēteris viņam sacīja: “Pat ja visi tevis dēļ apgrēkosies, es nemūžam neapgrēkošos.” </a:t>
            </a:r>
            <a:r>
              <a:rPr lang="lv-LV" sz="2800" i="1" baseline="30000" dirty="0" smtClean="0"/>
              <a:t>34</a:t>
            </a:r>
            <a:r>
              <a:rPr lang="lv-LV" sz="2800" i="1" dirty="0" smtClean="0"/>
              <a:t> Jēzus tam sacīja: “Patiesi es tev saku: šajā naktī, pirms gailis dziedās, tu mani trīs reizes noliegsi.” </a:t>
            </a:r>
            <a:r>
              <a:rPr lang="lv-LV" sz="2800" i="1" baseline="30000" dirty="0" smtClean="0"/>
              <a:t>35</a:t>
            </a:r>
            <a:r>
              <a:rPr lang="lv-LV" sz="2800" i="1" dirty="0" smtClean="0"/>
              <a:t> Bet Pēteris viņam sacīja: “Pat ja man būtu jāmirst līdz ar tevi, es tevi nekad nenoliegšu!” Tāpat runāja arī visi pārējie mācekļi.</a:t>
            </a:r>
          </a:p>
        </p:txBody>
      </p:sp>
      <p:pic>
        <p:nvPicPr>
          <p:cNvPr id="6146" name="Picture 2" descr="Attēlu rezultāti vaicājumam “jesus and peter betrayal”&quot;"/>
          <p:cNvPicPr>
            <a:picLocks noChangeAspect="1" noChangeArrowheads="1"/>
          </p:cNvPicPr>
          <p:nvPr/>
        </p:nvPicPr>
        <p:blipFill>
          <a:blip r:embed="rId2" cstate="print"/>
          <a:srcRect/>
          <a:stretch>
            <a:fillRect/>
          </a:stretch>
        </p:blipFill>
        <p:spPr bwMode="auto">
          <a:xfrm>
            <a:off x="1115616" y="3248264"/>
            <a:ext cx="6882558" cy="36097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077"/>
                                        </p:tgtEl>
                                        <p:attrNameLst>
                                          <p:attrName>style.visibility</p:attrName>
                                        </p:attrNameLst>
                                      </p:cBhvr>
                                      <p:to>
                                        <p:strVal val="visible"/>
                                      </p:to>
                                    </p:set>
                                    <p:anim calcmode="lin" valueType="num">
                                      <p:cBhvr additive="base">
                                        <p:cTn id="11" dur="500" fill="hold"/>
                                        <p:tgtEl>
                                          <p:spTgt spid="3077"/>
                                        </p:tgtEl>
                                        <p:attrNameLst>
                                          <p:attrName>ppt_x</p:attrName>
                                        </p:attrNameLst>
                                      </p:cBhvr>
                                      <p:tavLst>
                                        <p:tav tm="0">
                                          <p:val>
                                            <p:strVal val="#ppt_x"/>
                                          </p:val>
                                        </p:tav>
                                        <p:tav tm="100000">
                                          <p:val>
                                            <p:strVal val="#ppt_x"/>
                                          </p:val>
                                        </p:tav>
                                      </p:tavLst>
                                    </p:anim>
                                    <p:anim calcmode="lin" valueType="num">
                                      <p:cBhvr additive="base">
                                        <p:cTn id="12" dur="500" fill="hold"/>
                                        <p:tgtEl>
                                          <p:spTgt spid="3077"/>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146"/>
                                        </p:tgtEl>
                                        <p:attrNameLst>
                                          <p:attrName>style.visibility</p:attrName>
                                        </p:attrNameLst>
                                      </p:cBhvr>
                                      <p:to>
                                        <p:strVal val="visible"/>
                                      </p:to>
                                    </p:set>
                                    <p:animEffect transition="in" filter="fade">
                                      <p:cBhvr>
                                        <p:cTn id="16"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142900"/>
            <a:ext cx="9144000" cy="1071563"/>
          </a:xfrm>
        </p:spPr>
        <p:txBody>
          <a:bodyPr/>
          <a:lstStyle/>
          <a:p>
            <a:pPr eaLnBrk="1" hangingPunct="1"/>
            <a:r>
              <a:rPr lang="lv-LV" sz="3400" b="1" dirty="0" smtClean="0"/>
              <a:t>Jņ.18 Pētera nesavaldība</a:t>
            </a:r>
          </a:p>
        </p:txBody>
      </p:sp>
      <p:sp>
        <p:nvSpPr>
          <p:cNvPr id="3076" name="Slide Number Placeholder 5"/>
          <p:cNvSpPr>
            <a:spLocks noGrp="1"/>
          </p:cNvSpPr>
          <p:nvPr>
            <p:ph type="sldNum" sz="quarter" idx="12"/>
          </p:nvPr>
        </p:nvSpPr>
        <p:spPr>
          <a:noFill/>
        </p:spPr>
        <p:txBody>
          <a:bodyPr/>
          <a:lstStyle/>
          <a:p>
            <a:fld id="{5373C76A-A643-4B96-9DD0-A5192EF45F74}" type="slidenum">
              <a:rPr lang="lv-LV" smtClean="0"/>
              <a:pPr/>
              <a:t>12</a:t>
            </a:fld>
            <a:endParaRPr lang="lv-LV" smtClean="0"/>
          </a:p>
        </p:txBody>
      </p:sp>
      <p:sp>
        <p:nvSpPr>
          <p:cNvPr id="3077" name="Rectangle 6"/>
          <p:cNvSpPr>
            <a:spLocks noChangeArrowheads="1"/>
          </p:cNvSpPr>
          <p:nvPr/>
        </p:nvSpPr>
        <p:spPr bwMode="auto">
          <a:xfrm>
            <a:off x="144016" y="1268760"/>
            <a:ext cx="4067944" cy="4478149"/>
          </a:xfrm>
          <a:prstGeom prst="rect">
            <a:avLst/>
          </a:prstGeom>
          <a:noFill/>
          <a:ln w="9525">
            <a:noFill/>
            <a:miter lim="800000"/>
            <a:headEnd/>
            <a:tailEnd/>
          </a:ln>
        </p:spPr>
        <p:txBody>
          <a:bodyPr wrap="square">
            <a:spAutoFit/>
          </a:bodyPr>
          <a:lstStyle/>
          <a:p>
            <a:pPr algn="just">
              <a:lnSpc>
                <a:spcPts val="3800"/>
              </a:lnSpc>
            </a:pPr>
            <a:r>
              <a:rPr lang="lv-LV" sz="3600" i="1" baseline="30000" dirty="0" smtClean="0"/>
              <a:t>10 Tad Sīmanis Pēteris, kam bija zobens, izvilka to, cirta augstā priestera kalpam un nocirta tam labo ausi. Bet kalpa vārds bija </a:t>
            </a:r>
            <a:r>
              <a:rPr lang="lv-LV" sz="3600" i="1" baseline="30000" dirty="0" err="1" smtClean="0"/>
              <a:t>Malhs</a:t>
            </a:r>
            <a:r>
              <a:rPr lang="lv-LV" sz="3600" i="1" baseline="30000" dirty="0" smtClean="0"/>
              <a:t>. 11 Tad Jēzus sacīja Pēterim: "Bāz zobenu makstī! Vai tad Man nedzert to biķeri, ko Mans Tēvs Man ir nolicis?"</a:t>
            </a:r>
          </a:p>
        </p:txBody>
      </p:sp>
      <p:pic>
        <p:nvPicPr>
          <p:cNvPr id="6" name="Picture 2" descr="Attēlu rezultāti vaicājumam “peter with sword”&quot;"/>
          <p:cNvPicPr>
            <a:picLocks noChangeAspect="1" noChangeArrowheads="1"/>
          </p:cNvPicPr>
          <p:nvPr/>
        </p:nvPicPr>
        <p:blipFill>
          <a:blip r:embed="rId2" cstate="print"/>
          <a:srcRect/>
          <a:stretch>
            <a:fillRect/>
          </a:stretch>
        </p:blipFill>
        <p:spPr bwMode="auto">
          <a:xfrm>
            <a:off x="4228435" y="692696"/>
            <a:ext cx="4915565" cy="61653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par>
                          <p:cTn id="11" fill="hold">
                            <p:stCondLst>
                              <p:cond delay="2000"/>
                            </p:stCondLst>
                            <p:childTnLst>
                              <p:par>
                                <p:cTn id="12" presetID="2" presetClass="entr" presetSubtype="4" fill="hold" grpId="0" nodeType="afterEffect">
                                  <p:stCondLst>
                                    <p:cond delay="0"/>
                                  </p:stCondLst>
                                  <p:childTnLst>
                                    <p:set>
                                      <p:cBhvr>
                                        <p:cTn id="13" dur="1" fill="hold">
                                          <p:stCondLst>
                                            <p:cond delay="0"/>
                                          </p:stCondLst>
                                        </p:cTn>
                                        <p:tgtEl>
                                          <p:spTgt spid="3077"/>
                                        </p:tgtEl>
                                        <p:attrNameLst>
                                          <p:attrName>style.visibility</p:attrName>
                                        </p:attrNameLst>
                                      </p:cBhvr>
                                      <p:to>
                                        <p:strVal val="visible"/>
                                      </p:to>
                                    </p:set>
                                    <p:anim calcmode="lin" valueType="num">
                                      <p:cBhvr additive="base">
                                        <p:cTn id="14" dur="500" fill="hold"/>
                                        <p:tgtEl>
                                          <p:spTgt spid="3077"/>
                                        </p:tgtEl>
                                        <p:attrNameLst>
                                          <p:attrName>ppt_x</p:attrName>
                                        </p:attrNameLst>
                                      </p:cBhvr>
                                      <p:tavLst>
                                        <p:tav tm="0">
                                          <p:val>
                                            <p:strVal val="#ppt_x"/>
                                          </p:val>
                                        </p:tav>
                                        <p:tav tm="100000">
                                          <p:val>
                                            <p:strVal val="#ppt_x"/>
                                          </p:val>
                                        </p:tav>
                                      </p:tavLst>
                                    </p:anim>
                                    <p:anim calcmode="lin" valueType="num">
                                      <p:cBhvr additive="base">
                                        <p:cTn id="15"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620688"/>
            <a:ext cx="9540875" cy="1204913"/>
          </a:xfrm>
        </p:spPr>
        <p:txBody>
          <a:bodyPr/>
          <a:lstStyle/>
          <a:p>
            <a:pPr algn="just" eaLnBrk="1" hangingPunct="1">
              <a:lnSpc>
                <a:spcPct val="80000"/>
              </a:lnSpc>
              <a:buFontTx/>
              <a:buNone/>
            </a:pPr>
            <a:r>
              <a:rPr lang="lv-LV" sz="2800" i="1" dirty="0" smtClean="0"/>
              <a:t>   17 Trešo reizi Viņš tam saka: "Sīmani, Jāņa dēls, vai tu Mani mīli?" Pēteris noskuma, ka Viņš trešo reizi viņam sacīja: vai tu Mani mīli? - un sacīja Viņam: "Kungs, Tu zini visas lietas, Tu zini, ka es Tevi mīlu." Jēzus saka: "Gani Manas avis! </a:t>
            </a:r>
          </a:p>
        </p:txBody>
      </p:sp>
      <p:sp>
        <p:nvSpPr>
          <p:cNvPr id="10244" name="Slide Number Placeholder 3"/>
          <p:cNvSpPr>
            <a:spLocks noGrp="1"/>
          </p:cNvSpPr>
          <p:nvPr>
            <p:ph type="sldNum" sz="quarter" idx="12"/>
          </p:nvPr>
        </p:nvSpPr>
        <p:spPr>
          <a:noFill/>
        </p:spPr>
        <p:txBody>
          <a:bodyPr/>
          <a:lstStyle/>
          <a:p>
            <a:fld id="{A0C508A3-86B3-434A-986E-B9273A444E63}" type="slidenum">
              <a:rPr lang="lv-LV" smtClean="0"/>
              <a:pPr/>
              <a:t>13</a:t>
            </a:fld>
            <a:endParaRPr lang="lv-LV" smtClean="0"/>
          </a:p>
        </p:txBody>
      </p:sp>
      <p:pic>
        <p:nvPicPr>
          <p:cNvPr id="10246" name="Picture 6" descr="http://t3.gstatic.com/images?q=tbn:ANd9GcSuMM39tQ7UJIF7WD29yPDeL8uOsj_kAwIxvRzSz5VccTzIVlM0Xg"/>
          <p:cNvPicPr>
            <a:picLocks noChangeAspect="1" noChangeArrowheads="1"/>
          </p:cNvPicPr>
          <p:nvPr/>
        </p:nvPicPr>
        <p:blipFill>
          <a:blip r:embed="rId2" cstate="print"/>
          <a:srcRect/>
          <a:stretch>
            <a:fillRect/>
          </a:stretch>
        </p:blipFill>
        <p:spPr bwMode="auto">
          <a:xfrm flipH="1">
            <a:off x="1368152" y="2263074"/>
            <a:ext cx="4644008" cy="4594926"/>
          </a:xfrm>
          <a:prstGeom prst="rect">
            <a:avLst/>
          </a:prstGeom>
          <a:ln>
            <a:noFill/>
          </a:ln>
          <a:effectLst>
            <a:softEdge rad="112500"/>
          </a:effectLst>
        </p:spPr>
      </p:pic>
      <p:sp>
        <p:nvSpPr>
          <p:cNvPr id="6" name="Rectangle 2"/>
          <p:cNvSpPr txBox="1">
            <a:spLocks noChangeArrowheads="1"/>
          </p:cNvSpPr>
          <p:nvPr/>
        </p:nvSpPr>
        <p:spPr>
          <a:xfrm>
            <a:off x="0" y="-18827"/>
            <a:ext cx="9144000"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smtClean="0">
                <a:ln>
                  <a:noFill/>
                </a:ln>
                <a:solidFill>
                  <a:schemeClr val="tx2"/>
                </a:solidFill>
                <a:effectLst/>
                <a:uLnTx/>
                <a:uFillTx/>
                <a:latin typeface="+mj-lt"/>
                <a:ea typeface="+mj-ea"/>
                <a:cs typeface="+mj-cs"/>
              </a:rPr>
              <a:t>Jņ.21 Pēteri izmaina Jēzus augšāmcelšanās</a:t>
            </a:r>
          </a:p>
        </p:txBody>
      </p:sp>
      <p:sp>
        <p:nvSpPr>
          <p:cNvPr id="8" name="Rounded Rectangular Callout 7"/>
          <p:cNvSpPr/>
          <p:nvPr/>
        </p:nvSpPr>
        <p:spPr>
          <a:xfrm flipH="1">
            <a:off x="395536" y="2564904"/>
            <a:ext cx="3024336" cy="129614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Vai tu mani mīli? 3x</a:t>
            </a:r>
            <a:endParaRPr lang="en-US" sz="3200" dirty="0"/>
          </a:p>
        </p:txBody>
      </p:sp>
      <p:sp>
        <p:nvSpPr>
          <p:cNvPr id="9" name="Rounded Rectangular Callout 8"/>
          <p:cNvSpPr/>
          <p:nvPr/>
        </p:nvSpPr>
        <p:spPr>
          <a:xfrm>
            <a:off x="5940152" y="3501008"/>
            <a:ext cx="2736304" cy="129614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Pēteris: Tu zini, ka es tevi mīlu. 3x</a:t>
            </a:r>
            <a:endParaRPr lang="en-US" sz="3200" dirty="0"/>
          </a:p>
        </p:txBody>
      </p:sp>
      <p:sp>
        <p:nvSpPr>
          <p:cNvPr id="10" name="Rounded Rectangular Callout 9"/>
          <p:cNvSpPr/>
          <p:nvPr/>
        </p:nvSpPr>
        <p:spPr>
          <a:xfrm flipH="1">
            <a:off x="251520" y="5013176"/>
            <a:ext cx="3024336" cy="129614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Jēzus: Gani manas avis! 3x</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additive="base">
                                        <p:cTn id="11" dur="500" fill="hold"/>
                                        <p:tgtEl>
                                          <p:spTgt spid="11267"/>
                                        </p:tgtEl>
                                        <p:attrNameLst>
                                          <p:attrName>ppt_x</p:attrName>
                                        </p:attrNameLst>
                                      </p:cBhvr>
                                      <p:tavLst>
                                        <p:tav tm="0">
                                          <p:val>
                                            <p:strVal val="#ppt_x"/>
                                          </p:val>
                                        </p:tav>
                                        <p:tav tm="100000">
                                          <p:val>
                                            <p:strVal val="#ppt_x"/>
                                          </p:val>
                                        </p:tav>
                                      </p:tavLst>
                                    </p:anim>
                                    <p:anim calcmode="lin" valueType="num">
                                      <p:cBhvr additive="base">
                                        <p:cTn id="12" dur="500" fill="hold"/>
                                        <p:tgtEl>
                                          <p:spTgt spid="11267"/>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10246"/>
                                        </p:tgtEl>
                                        <p:attrNameLst>
                                          <p:attrName>style.visibility</p:attrName>
                                        </p:attrNameLst>
                                      </p:cBhvr>
                                      <p:to>
                                        <p:strVal val="visible"/>
                                      </p:to>
                                    </p:set>
                                    <p:animEffect transition="in" filter="fade">
                                      <p:cBhvr>
                                        <p:cTn id="15" dur="2000"/>
                                        <p:tgtEl>
                                          <p:spTgt spid="1024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ody.png"/>
          <p:cNvPicPr>
            <a:picLocks noChangeAspect="1"/>
          </p:cNvPicPr>
          <p:nvPr/>
        </p:nvPicPr>
        <p:blipFill>
          <a:blip r:embed="rId2" cstate="print"/>
          <a:stretch>
            <a:fillRect/>
          </a:stretch>
        </p:blipFill>
        <p:spPr>
          <a:xfrm>
            <a:off x="5138936" y="2852936"/>
            <a:ext cx="4005064" cy="4005064"/>
          </a:xfrm>
          <a:prstGeom prst="rect">
            <a:avLst/>
          </a:prstGeom>
        </p:spPr>
      </p:pic>
      <p:sp>
        <p:nvSpPr>
          <p:cNvPr id="5" name="Rectangle 2"/>
          <p:cNvSpPr txBox="1">
            <a:spLocks noChangeArrowheads="1"/>
          </p:cNvSpPr>
          <p:nvPr/>
        </p:nvSpPr>
        <p:spPr>
          <a:xfrm>
            <a:off x="0" y="188640"/>
            <a:ext cx="9144000" cy="83671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000" b="1" i="0" u="none" strike="noStrike" kern="1200" cap="none" spc="0" normalizeH="0" baseline="0" noProof="0" dirty="0" smtClean="0">
                <a:ln>
                  <a:noFill/>
                </a:ln>
                <a:solidFill>
                  <a:schemeClr val="tx1"/>
                </a:solidFill>
                <a:effectLst/>
                <a:uLnTx/>
                <a:uFillTx/>
                <a:latin typeface="+mj-lt"/>
                <a:ea typeface="+mj-ea"/>
                <a:cs typeface="+mj-cs"/>
              </a:rPr>
              <a:t>Ap.d.2 Pazemīga</a:t>
            </a:r>
            <a:r>
              <a:rPr kumimoji="0" lang="lv-LV" sz="4000" b="1" i="0" u="none" strike="noStrike" kern="1200" cap="none" spc="0" normalizeH="0" noProof="0" dirty="0" smtClean="0">
                <a:ln>
                  <a:noFill/>
                </a:ln>
                <a:solidFill>
                  <a:schemeClr val="tx1"/>
                </a:solidFill>
                <a:effectLst/>
                <a:uLnTx/>
                <a:uFillTx/>
                <a:latin typeface="+mj-lt"/>
                <a:ea typeface="+mj-ea"/>
                <a:cs typeface="+mj-cs"/>
              </a:rPr>
              <a:t> sirds ir vajadzīga visiem kalpotājiem </a:t>
            </a:r>
            <a:r>
              <a:rPr kumimoji="0" lang="lv-LV" sz="4000" b="1" i="1" u="none" strike="noStrike" kern="1200" cap="none" spc="0" normalizeH="0" noProof="0" dirty="0" smtClean="0">
                <a:ln>
                  <a:noFill/>
                </a:ln>
                <a:solidFill>
                  <a:schemeClr val="tx1"/>
                </a:solidFill>
                <a:effectLst/>
                <a:uLnTx/>
                <a:uFillTx/>
                <a:latin typeface="+mj-lt"/>
                <a:ea typeface="+mj-ea"/>
                <a:cs typeface="+mj-cs"/>
              </a:rPr>
              <a:t>(diakoniem) </a:t>
            </a:r>
            <a:endParaRPr kumimoji="0" lang="lv-LV" sz="4000" b="1" i="1" u="none" strike="noStrike" kern="1200" cap="none" spc="0" normalizeH="0" baseline="0" noProof="0" dirty="0" smtClean="0">
              <a:ln>
                <a:noFill/>
              </a:ln>
              <a:solidFill>
                <a:schemeClr val="tx1"/>
              </a:solidFill>
              <a:effectLst/>
              <a:uLnTx/>
              <a:uFillTx/>
              <a:latin typeface="+mj-lt"/>
              <a:ea typeface="+mj-ea"/>
              <a:cs typeface="+mj-cs"/>
            </a:endParaRPr>
          </a:p>
        </p:txBody>
      </p:sp>
      <p:sp>
        <p:nvSpPr>
          <p:cNvPr id="9" name="Rounded Rectangle 8"/>
          <p:cNvSpPr/>
          <p:nvPr/>
        </p:nvSpPr>
        <p:spPr>
          <a:xfrm>
            <a:off x="323528" y="4797152"/>
            <a:ext cx="4176464" cy="187220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Pēteris pazemīgi atbild un paskaidro</a:t>
            </a:r>
            <a:endParaRPr lang="en-US" sz="4000" b="1" dirty="0">
              <a:solidFill>
                <a:schemeClr val="tx1"/>
              </a:solidFill>
            </a:endParaRPr>
          </a:p>
        </p:txBody>
      </p:sp>
      <p:sp>
        <p:nvSpPr>
          <p:cNvPr id="10" name="Rounded Rectangle 9"/>
          <p:cNvSpPr/>
          <p:nvPr/>
        </p:nvSpPr>
        <p:spPr>
          <a:xfrm>
            <a:off x="251520" y="2996952"/>
            <a:ext cx="4392488" cy="158417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solidFill>
                  <a:schemeClr val="tx1"/>
                </a:solidFill>
              </a:rPr>
              <a:t>Pēteris vairs nav augstprātīgs un neuzvelkas</a:t>
            </a:r>
            <a:endParaRPr lang="en-US" sz="3600" b="1" dirty="0">
              <a:solidFill>
                <a:schemeClr val="tx1"/>
              </a:solidFill>
            </a:endParaRPr>
          </a:p>
        </p:txBody>
      </p:sp>
      <p:sp>
        <p:nvSpPr>
          <p:cNvPr id="12" name="Rectangle 11"/>
          <p:cNvSpPr/>
          <p:nvPr/>
        </p:nvSpPr>
        <p:spPr>
          <a:xfrm>
            <a:off x="0" y="1412776"/>
            <a:ext cx="9144000" cy="1384995"/>
          </a:xfrm>
          <a:prstGeom prst="rect">
            <a:avLst/>
          </a:prstGeom>
        </p:spPr>
        <p:txBody>
          <a:bodyPr wrap="square">
            <a:spAutoFit/>
          </a:bodyPr>
          <a:lstStyle/>
          <a:p>
            <a:r>
              <a:rPr lang="lv-LV" sz="2800" i="1" dirty="0" smtClean="0"/>
              <a:t>13 Bet citi zobodamies sacīja: "Tie salda vīna pilni.“...</a:t>
            </a:r>
          </a:p>
          <a:p>
            <a:r>
              <a:rPr lang="lv-LV" sz="2800" i="1" dirty="0" smtClean="0"/>
              <a:t>15 šie nav piedzēruši, kā jums šķiet, jo ir tikai dienas trešā stunda, 16 bet te piepildās pravieša </a:t>
            </a:r>
            <a:r>
              <a:rPr lang="lv-LV" sz="2800" i="1" dirty="0" err="1" smtClean="0"/>
              <a:t>Joēla</a:t>
            </a:r>
            <a:r>
              <a:rPr lang="lv-LV" sz="2800" i="1" dirty="0" smtClean="0"/>
              <a:t> vārdi...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nimBg="1"/>
      <p:bldP spid="10"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pic>
        <p:nvPicPr>
          <p:cNvPr id="10247" name="Picture 7" descr="http://st-takla.org/Gallery/var/albums/Bible/Illustrations/NHP/2-New-Testament-Clip-Arts/www-St-Takla-org--CNANWOMN.jpg?m=1298303700"/>
          <p:cNvPicPr>
            <a:picLocks noChangeAspect="1" noChangeArrowheads="1"/>
          </p:cNvPicPr>
          <p:nvPr/>
        </p:nvPicPr>
        <p:blipFill>
          <a:blip r:embed="rId2" cstate="print"/>
          <a:srcRect/>
          <a:stretch>
            <a:fillRect/>
          </a:stretch>
        </p:blipFill>
        <p:spPr bwMode="auto">
          <a:xfrm>
            <a:off x="3059832" y="859701"/>
            <a:ext cx="3888432" cy="5998299"/>
          </a:xfrm>
          <a:prstGeom prst="rect">
            <a:avLst/>
          </a:prstGeom>
          <a:ln>
            <a:noFill/>
          </a:ln>
          <a:effectLst>
            <a:softEdge rad="112500"/>
          </a:effectLst>
        </p:spPr>
      </p:pic>
      <p:sp>
        <p:nvSpPr>
          <p:cNvPr id="9221" name="Slide Number Placeholder 5"/>
          <p:cNvSpPr>
            <a:spLocks noGrp="1"/>
          </p:cNvSpPr>
          <p:nvPr>
            <p:ph type="sldNum" sz="quarter" idx="12"/>
          </p:nvPr>
        </p:nvSpPr>
        <p:spPr>
          <a:noFill/>
        </p:spPr>
        <p:txBody>
          <a:bodyPr/>
          <a:lstStyle/>
          <a:p>
            <a:fld id="{97FB5A1A-3287-43D6-AD0D-8F1B7635F29C}" type="slidenum">
              <a:rPr lang="lv-LV" smtClean="0"/>
              <a:pPr/>
              <a:t>15</a:t>
            </a:fld>
            <a:endParaRPr lang="lv-LV" smtClean="0"/>
          </a:p>
        </p:txBody>
      </p:sp>
      <p:sp>
        <p:nvSpPr>
          <p:cNvPr id="6" name="Rounded Rectangle 5"/>
          <p:cNvSpPr/>
          <p:nvPr/>
        </p:nvSpPr>
        <p:spPr>
          <a:xfrm>
            <a:off x="144016" y="836712"/>
            <a:ext cx="4139952" cy="136815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Jēzus</a:t>
            </a:r>
            <a:r>
              <a:rPr lang="lv-LV" sz="3200" dirty="0" smtClean="0"/>
              <a:t> nāk </a:t>
            </a:r>
            <a:r>
              <a:rPr lang="lv-LV" sz="3200" b="1" dirty="0" smtClean="0"/>
              <a:t>paēdināt</a:t>
            </a:r>
            <a:r>
              <a:rPr lang="lv-LV" sz="3200" dirty="0" smtClean="0"/>
              <a:t> </a:t>
            </a:r>
            <a:r>
              <a:rPr lang="lv-LV" sz="3200" b="1" dirty="0" smtClean="0"/>
              <a:t>garīgi</a:t>
            </a:r>
            <a:r>
              <a:rPr lang="lv-LV" sz="3200" dirty="0" smtClean="0"/>
              <a:t> izsalkušās </a:t>
            </a:r>
            <a:r>
              <a:rPr lang="lv-LV" sz="3200" b="1" dirty="0" smtClean="0"/>
              <a:t>dvēseles</a:t>
            </a:r>
            <a:endParaRPr lang="en-US" sz="3200" b="1" dirty="0">
              <a:solidFill>
                <a:schemeClr val="tx1"/>
              </a:solidFill>
            </a:endParaRPr>
          </a:p>
        </p:txBody>
      </p:sp>
      <p:sp>
        <p:nvSpPr>
          <p:cNvPr id="8" name="Rounded Rectangle 7"/>
          <p:cNvSpPr/>
          <p:nvPr/>
        </p:nvSpPr>
        <p:spPr>
          <a:xfrm>
            <a:off x="72008" y="3501008"/>
            <a:ext cx="3779912" cy="136815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b="1" dirty="0" smtClean="0"/>
              <a:t>Sieviete pārkāpj</a:t>
            </a:r>
            <a:r>
              <a:rPr lang="lv-LV" sz="3200" dirty="0" smtClean="0"/>
              <a:t> visas </a:t>
            </a:r>
            <a:r>
              <a:rPr lang="lv-LV" sz="3200" b="1" dirty="0" smtClean="0"/>
              <a:t>pieklājības normas</a:t>
            </a:r>
            <a:endParaRPr lang="en-US" sz="3200" b="1" dirty="0">
              <a:solidFill>
                <a:schemeClr val="tx1"/>
              </a:solidFill>
            </a:endParaRPr>
          </a:p>
        </p:txBody>
      </p:sp>
      <p:sp>
        <p:nvSpPr>
          <p:cNvPr id="9" name="Rounded Rectangle 8"/>
          <p:cNvSpPr/>
          <p:nvPr/>
        </p:nvSpPr>
        <p:spPr>
          <a:xfrm>
            <a:off x="5436096" y="908720"/>
            <a:ext cx="3600400"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Viņa ir </a:t>
            </a:r>
            <a:r>
              <a:rPr lang="lv-LV" sz="3200" b="1" dirty="0" smtClean="0"/>
              <a:t>izmisusi par savu meitiņu</a:t>
            </a:r>
            <a:endParaRPr lang="en-US" sz="3200" b="1" dirty="0">
              <a:solidFill>
                <a:schemeClr val="tx1"/>
              </a:solidFill>
            </a:endParaRPr>
          </a:p>
        </p:txBody>
      </p:sp>
      <p:sp>
        <p:nvSpPr>
          <p:cNvPr id="10" name="Rounded Rectangle 9"/>
          <p:cNvSpPr/>
          <p:nvPr/>
        </p:nvSpPr>
        <p:spPr>
          <a:xfrm>
            <a:off x="107504" y="5373216"/>
            <a:ext cx="4824536"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viņas </a:t>
            </a:r>
            <a:r>
              <a:rPr lang="lv-LV" sz="3200" b="1" dirty="0" smtClean="0"/>
              <a:t>sirdi</a:t>
            </a:r>
            <a:r>
              <a:rPr lang="lv-LV" sz="3200" dirty="0" smtClean="0"/>
              <a:t> </a:t>
            </a:r>
            <a:r>
              <a:rPr lang="lv-LV" sz="3200" b="1" dirty="0" smtClean="0"/>
              <a:t>vada patiesa pazemīga ticība</a:t>
            </a:r>
            <a:endParaRPr lang="en-US" sz="3200" b="1" dirty="0">
              <a:solidFill>
                <a:schemeClr val="tx1"/>
              </a:solidFill>
            </a:endParaRPr>
          </a:p>
        </p:txBody>
      </p:sp>
      <p:sp>
        <p:nvSpPr>
          <p:cNvPr id="11" name="Rounded Rectangle 10"/>
          <p:cNvSpPr/>
          <p:nvPr/>
        </p:nvSpPr>
        <p:spPr>
          <a:xfrm>
            <a:off x="5436096" y="5517232"/>
            <a:ext cx="3600400"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Viņas </a:t>
            </a:r>
            <a:r>
              <a:rPr lang="lv-LV" sz="3200" b="1" dirty="0" smtClean="0"/>
              <a:t>ticība</a:t>
            </a:r>
            <a:r>
              <a:rPr lang="lv-LV" sz="3200" dirty="0" smtClean="0"/>
              <a:t> tiek </a:t>
            </a:r>
            <a:r>
              <a:rPr lang="lv-LV" sz="3200" b="1" dirty="0" smtClean="0"/>
              <a:t>bagātīgi atalgota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7"/>
                                        </p:tgtEl>
                                        <p:attrNameLst>
                                          <p:attrName>style.visibility</p:attrName>
                                        </p:attrNameLst>
                                      </p:cBhvr>
                                      <p:to>
                                        <p:strVal val="visible"/>
                                      </p:to>
                                    </p:set>
                                    <p:animEffect transition="in" filter="fade">
                                      <p:cBhvr>
                                        <p:cTn id="11" dur="2000"/>
                                        <p:tgtEl>
                                          <p:spTgt spid="1024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lvl="0">
              <a:defRPr/>
            </a:pPr>
            <a:r>
              <a:rPr lang="lv-LV" sz="3600" b="1" dirty="0" smtClean="0"/>
              <a:t>Mt.15:21-28 Pazemīgā </a:t>
            </a:r>
            <a:r>
              <a:rPr lang="lv-LV" sz="3600" b="1" dirty="0" err="1" smtClean="0"/>
              <a:t>sveštautiete</a:t>
            </a:r>
            <a:endParaRPr lang="lv-LV" sz="3600"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6324808"/>
          </a:xfrm>
          <a:prstGeom prst="rect">
            <a:avLst/>
          </a:prstGeom>
          <a:noFill/>
          <a:ln w="9525">
            <a:noFill/>
            <a:miter lim="800000"/>
            <a:headEnd/>
            <a:tailEnd/>
          </a:ln>
        </p:spPr>
        <p:txBody>
          <a:bodyPr>
            <a:spAutoFit/>
          </a:bodyPr>
          <a:lstStyle/>
          <a:p>
            <a:pPr algn="just"/>
            <a:r>
              <a:rPr lang="lv-LV" sz="2700" baseline="30000" dirty="0" smtClean="0"/>
              <a:t>21</a:t>
            </a:r>
            <a:r>
              <a:rPr lang="lv-LV" sz="2700" dirty="0" smtClean="0"/>
              <a:t> Jēzus tos atstāja un devās atpakaļ uz Tīras un </a:t>
            </a:r>
            <a:r>
              <a:rPr lang="lv-LV" sz="2700" dirty="0" err="1" smtClean="0"/>
              <a:t>Sidonas</a:t>
            </a:r>
            <a:r>
              <a:rPr lang="lv-LV" sz="2700" dirty="0" smtClean="0"/>
              <a:t> apvidu. </a:t>
            </a:r>
            <a:r>
              <a:rPr lang="lv-LV" sz="2700" baseline="30000" dirty="0" smtClean="0"/>
              <a:t>22</a:t>
            </a:r>
            <a:r>
              <a:rPr lang="lv-LV" sz="2700" dirty="0" smtClean="0"/>
              <a:t> Un, redzi, kāda </a:t>
            </a:r>
            <a:r>
              <a:rPr lang="lv-LV" sz="2700" dirty="0" err="1" smtClean="0"/>
              <a:t>kanaāniešu</a:t>
            </a:r>
            <a:r>
              <a:rPr lang="lv-LV" sz="2700" dirty="0" smtClean="0"/>
              <a:t> sieviete, kas tur dzīvoja, nāca pie viņa, saukdama: “Kungs, Dāvida dēls, apžēlojies par mani! Manu meitu dēmons briesmīgi moka!” </a:t>
            </a:r>
            <a:r>
              <a:rPr lang="lv-LV" sz="2700" baseline="30000" dirty="0" smtClean="0"/>
              <a:t>23</a:t>
            </a:r>
            <a:r>
              <a:rPr lang="lv-LV" sz="2700" dirty="0" smtClean="0"/>
              <a:t> Bet viņš tai neatbildēja ne vārda. Tad viņa mācekļi pienāca un lūdza: “Palīdzi tai, jo tā kliedz, nākdama aiz mums.” </a:t>
            </a:r>
            <a:r>
              <a:rPr lang="lv-LV" sz="2700" baseline="30000" dirty="0" smtClean="0"/>
              <a:t>24</a:t>
            </a:r>
            <a:r>
              <a:rPr lang="lv-LV" sz="2700" dirty="0" smtClean="0"/>
              <a:t> Jēzus tiem atbildēja: “Es neesmu sūtīts ne pie viena cita kā vienīgi pie </a:t>
            </a:r>
            <a:r>
              <a:rPr lang="lv-LV" sz="2700" dirty="0" err="1" smtClean="0"/>
              <a:t>Israēla</a:t>
            </a:r>
            <a:r>
              <a:rPr lang="lv-LV" sz="2700" dirty="0" smtClean="0"/>
              <a:t> nama pazudušajām avīm.” </a:t>
            </a:r>
            <a:r>
              <a:rPr lang="lv-LV" sz="2700" baseline="30000" dirty="0" smtClean="0"/>
              <a:t>25</a:t>
            </a:r>
            <a:r>
              <a:rPr lang="lv-LV" sz="2700" dirty="0" smtClean="0"/>
              <a:t> Bet sieviete, pienākusi klāt, nometās ceļos viņa priekšā, sacīdama: “Kungs, palīdzi man!” </a:t>
            </a:r>
            <a:r>
              <a:rPr lang="lv-LV" sz="2700" baseline="30000" dirty="0" smtClean="0"/>
              <a:t>26</a:t>
            </a:r>
            <a:r>
              <a:rPr lang="lv-LV" sz="2700" dirty="0" smtClean="0"/>
              <a:t> Viņš atbildēja: “Nav labi bērniem domāto maizi nomest sunīšiem.” – </a:t>
            </a:r>
            <a:r>
              <a:rPr lang="lv-LV" sz="2700" baseline="30000" dirty="0" smtClean="0"/>
              <a:t>27</a:t>
            </a:r>
            <a:r>
              <a:rPr lang="lv-LV" sz="2700" dirty="0" smtClean="0"/>
              <a:t> “Jā, Kungs,” viņa sacīja, “bet sunīši ēd druskas, kas nobirst no viņu kungu galda.” </a:t>
            </a:r>
            <a:r>
              <a:rPr lang="lv-LV" sz="2700" baseline="30000" dirty="0" smtClean="0"/>
              <a:t>28</a:t>
            </a:r>
            <a:r>
              <a:rPr lang="lv-LV" sz="2700" dirty="0" smtClean="0"/>
              <a:t> Tad Jēzus viņai atbildēja: “Ak, sieviete, tava ticība ir liela! Lai notiek, kā tu vēlies.” Un tajā brīdī viņas meita kļuva vesela.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Mk.7:24 Un no turienes cēlies Jēzus nogāja uz Tiras robežām. Un, kādā namā iegājis, Viņš gribēja, lai neviens to nemanītu; bet nevarēja palikt apslēpts.</a:t>
            </a:r>
            <a:endParaRPr lang="en-US" sz="2600" i="1" dirty="0" smtClean="0"/>
          </a:p>
        </p:txBody>
      </p:sp>
      <p:pic>
        <p:nvPicPr>
          <p:cNvPr id="4103" name="Picture 7" descr="http://4.bp.blogspot.com/_qlUnaa0R2mw/R56vFS1-lKI/AAAAAAAABA4/aav7kqhkRjQ/s400/Canaanite_woman___Jesus.jpg"/>
          <p:cNvPicPr>
            <a:picLocks noChangeAspect="1" noChangeArrowheads="1"/>
          </p:cNvPicPr>
          <p:nvPr/>
        </p:nvPicPr>
        <p:blipFill>
          <a:blip r:embed="rId2" cstate="print"/>
          <a:srcRect/>
          <a:stretch>
            <a:fillRect/>
          </a:stretch>
        </p:blipFill>
        <p:spPr bwMode="auto">
          <a:xfrm>
            <a:off x="4416035" y="1196752"/>
            <a:ext cx="4764477" cy="5718372"/>
          </a:xfrm>
          <a:prstGeom prst="rect">
            <a:avLst/>
          </a:prstGeom>
          <a:ln>
            <a:noFill/>
          </a:ln>
          <a:effectLst>
            <a:softEdge rad="112500"/>
          </a:effectLst>
        </p:spPr>
      </p:pic>
      <p:sp>
        <p:nvSpPr>
          <p:cNvPr id="4101" name="Slide Number Placeholder 5"/>
          <p:cNvSpPr>
            <a:spLocks noGrp="1"/>
          </p:cNvSpPr>
          <p:nvPr>
            <p:ph type="sldNum" sz="quarter" idx="12"/>
          </p:nvPr>
        </p:nvSpPr>
        <p:spPr>
          <a:noFill/>
        </p:spPr>
        <p:txBody>
          <a:bodyPr/>
          <a:lstStyle/>
          <a:p>
            <a:fld id="{FC071C02-1B2B-452F-9FF6-4516B4F24E76}" type="slidenum">
              <a:rPr lang="lv-LV" smtClean="0"/>
              <a:pPr/>
              <a:t>3</a:t>
            </a:fld>
            <a:endParaRPr lang="lv-LV" smtClean="0"/>
          </a:p>
        </p:txBody>
      </p:sp>
      <p:sp>
        <p:nvSpPr>
          <p:cNvPr id="6" name="Rounded Rectangle 5"/>
          <p:cNvSpPr/>
          <p:nvPr/>
        </p:nvSpPr>
        <p:spPr>
          <a:xfrm>
            <a:off x="323528" y="1412776"/>
            <a:ext cx="712879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Jēzus ir nācis sludināt evaņģēliju</a:t>
            </a:r>
            <a:endParaRPr lang="en-US" sz="3600" dirty="0">
              <a:solidFill>
                <a:schemeClr val="tx1"/>
              </a:solidFill>
            </a:endParaRPr>
          </a:p>
        </p:txBody>
      </p:sp>
      <p:sp>
        <p:nvSpPr>
          <p:cNvPr id="8" name="Rounded Rectangle 7"/>
          <p:cNvSpPr/>
          <p:nvPr/>
        </p:nvSpPr>
        <p:spPr>
          <a:xfrm>
            <a:off x="251520" y="2636912"/>
            <a:ext cx="4968552"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Jēzus grib izvairīties no pūļa, kas nācis pēc dziedināšanas</a:t>
            </a:r>
            <a:endParaRPr lang="en-US" sz="3600" dirty="0">
              <a:solidFill>
                <a:schemeClr val="tx1"/>
              </a:solidFill>
            </a:endParaRPr>
          </a:p>
        </p:txBody>
      </p:sp>
      <p:sp>
        <p:nvSpPr>
          <p:cNvPr id="9" name="Rounded Rectangle 8"/>
          <p:cNvSpPr/>
          <p:nvPr/>
        </p:nvSpPr>
        <p:spPr>
          <a:xfrm>
            <a:off x="251520" y="4941168"/>
            <a:ext cx="460851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Sieviete bļauj un izjauc Jēzus nodomu</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A Word of Salvation from the Cross | Stepping Stones"/>
          <p:cNvPicPr>
            <a:picLocks noChangeAspect="1" noChangeArrowheads="1"/>
          </p:cNvPicPr>
          <p:nvPr/>
        </p:nvPicPr>
        <p:blipFill>
          <a:blip r:embed="rId2" cstate="print"/>
          <a:srcRect/>
          <a:stretch>
            <a:fillRect/>
          </a:stretch>
        </p:blipFill>
        <p:spPr bwMode="auto">
          <a:xfrm flipH="1">
            <a:off x="4157763" y="836712"/>
            <a:ext cx="4986237" cy="6021289"/>
          </a:xfrm>
          <a:prstGeom prst="rect">
            <a:avLst/>
          </a:prstGeom>
          <a:ln>
            <a:noFill/>
          </a:ln>
          <a:effectLst>
            <a:softEdge rad="112500"/>
          </a:effectLst>
        </p:spPr>
      </p:pic>
      <p:sp>
        <p:nvSpPr>
          <p:cNvPr id="5" name="Rectangle 2"/>
          <p:cNvSpPr txBox="1">
            <a:spLocks noChangeArrowheads="1"/>
          </p:cNvSpPr>
          <p:nvPr/>
        </p:nvSpPr>
        <p:spPr>
          <a:xfrm>
            <a:off x="0" y="0"/>
            <a:ext cx="9144000" cy="90872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000" b="1" i="0" u="none" strike="noStrike" kern="1200" cap="none" spc="0" normalizeH="0" baseline="0" noProof="0" dirty="0" smtClean="0">
                <a:ln>
                  <a:noFill/>
                </a:ln>
                <a:solidFill>
                  <a:schemeClr val="tx1"/>
                </a:solidFill>
                <a:effectLst/>
                <a:uLnTx/>
                <a:uFillTx/>
                <a:latin typeface="+mj-lt"/>
                <a:ea typeface="+mj-ea"/>
                <a:cs typeface="+mj-cs"/>
              </a:rPr>
              <a:t>Kas ir</a:t>
            </a:r>
            <a:r>
              <a:rPr kumimoji="0" lang="lv-LV" sz="4000" b="1" i="0" u="none" strike="noStrike" kern="1200" cap="none" spc="0" normalizeH="0" noProof="0" dirty="0" smtClean="0">
                <a:ln>
                  <a:noFill/>
                </a:ln>
                <a:solidFill>
                  <a:schemeClr val="tx1"/>
                </a:solidFill>
                <a:effectLst/>
                <a:uLnTx/>
                <a:uFillTx/>
                <a:latin typeface="+mj-lt"/>
                <a:ea typeface="+mj-ea"/>
                <a:cs typeface="+mj-cs"/>
              </a:rPr>
              <a:t> Jēzus galvenais uzdevums?</a:t>
            </a:r>
            <a:endParaRPr kumimoji="0" lang="lv-LV" sz="40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 name="Rounded Rectangle 9"/>
          <p:cNvSpPr/>
          <p:nvPr/>
        </p:nvSpPr>
        <p:spPr>
          <a:xfrm>
            <a:off x="755576" y="2060848"/>
            <a:ext cx="4176464" cy="7920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Dziedināt slimos</a:t>
            </a:r>
            <a:endParaRPr lang="en-US" sz="4000" b="1" dirty="0">
              <a:solidFill>
                <a:schemeClr val="tx1"/>
              </a:solidFill>
            </a:endParaRPr>
          </a:p>
        </p:txBody>
      </p:sp>
      <p:sp>
        <p:nvSpPr>
          <p:cNvPr id="8" name="Rounded Rectangle 7"/>
          <p:cNvSpPr/>
          <p:nvPr/>
        </p:nvSpPr>
        <p:spPr>
          <a:xfrm>
            <a:off x="827584" y="3140968"/>
            <a:ext cx="3888432" cy="7920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Izdzīt dēmonus</a:t>
            </a:r>
            <a:endParaRPr lang="en-US" sz="4000" b="1" dirty="0">
              <a:solidFill>
                <a:schemeClr val="tx1"/>
              </a:solidFill>
            </a:endParaRPr>
          </a:p>
        </p:txBody>
      </p:sp>
      <p:sp>
        <p:nvSpPr>
          <p:cNvPr id="12" name="Rounded Rectangle 11"/>
          <p:cNvSpPr/>
          <p:nvPr/>
        </p:nvSpPr>
        <p:spPr>
          <a:xfrm>
            <a:off x="864096" y="1052736"/>
            <a:ext cx="4427984" cy="7920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Paēdināt nabagus</a:t>
            </a:r>
            <a:endParaRPr lang="en-US" sz="4000" b="1" dirty="0">
              <a:solidFill>
                <a:schemeClr val="tx1"/>
              </a:solidFill>
            </a:endParaRPr>
          </a:p>
        </p:txBody>
      </p:sp>
      <p:sp>
        <p:nvSpPr>
          <p:cNvPr id="13" name="Rounded Rectangle 12"/>
          <p:cNvSpPr/>
          <p:nvPr/>
        </p:nvSpPr>
        <p:spPr>
          <a:xfrm>
            <a:off x="827584" y="4221088"/>
            <a:ext cx="4932040" cy="7920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Augšāmcelt mirušos</a:t>
            </a:r>
            <a:endParaRPr lang="en-US" sz="4000" b="1" dirty="0">
              <a:solidFill>
                <a:schemeClr val="tx1"/>
              </a:solidFill>
            </a:endParaRPr>
          </a:p>
        </p:txBody>
      </p:sp>
      <p:sp>
        <p:nvSpPr>
          <p:cNvPr id="14" name="Rounded Rectangle 13"/>
          <p:cNvSpPr/>
          <p:nvPr/>
        </p:nvSpPr>
        <p:spPr>
          <a:xfrm>
            <a:off x="1259632" y="5301208"/>
            <a:ext cx="3528392" cy="115212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4000" dirty="0" smtClean="0">
                <a:solidFill>
                  <a:schemeClr val="tx1"/>
                </a:solidFill>
              </a:rPr>
              <a:t>Glābt cilvēku dvēseles</a:t>
            </a:r>
            <a:endParaRPr lang="en-US" sz="4000" b="1" dirty="0">
              <a:solidFill>
                <a:schemeClr val="tx1"/>
              </a:solidFill>
            </a:endParaRPr>
          </a:p>
        </p:txBody>
      </p:sp>
      <p:pic>
        <p:nvPicPr>
          <p:cNvPr id="16" name="Picture 15" descr="no sign.png"/>
          <p:cNvPicPr>
            <a:picLocks noChangeAspect="1"/>
          </p:cNvPicPr>
          <p:nvPr/>
        </p:nvPicPr>
        <p:blipFill>
          <a:blip r:embed="rId3" cstate="print"/>
          <a:stretch>
            <a:fillRect/>
          </a:stretch>
        </p:blipFill>
        <p:spPr>
          <a:xfrm>
            <a:off x="35496" y="980728"/>
            <a:ext cx="925927" cy="925927"/>
          </a:xfrm>
          <a:prstGeom prst="rect">
            <a:avLst/>
          </a:prstGeom>
        </p:spPr>
      </p:pic>
      <p:pic>
        <p:nvPicPr>
          <p:cNvPr id="17" name="Picture 16" descr="yes.png"/>
          <p:cNvPicPr>
            <a:picLocks noChangeAspect="1"/>
          </p:cNvPicPr>
          <p:nvPr/>
        </p:nvPicPr>
        <p:blipFill>
          <a:blip r:embed="rId4" cstate="print"/>
          <a:stretch>
            <a:fillRect/>
          </a:stretch>
        </p:blipFill>
        <p:spPr>
          <a:xfrm>
            <a:off x="251520" y="5301208"/>
            <a:ext cx="1196752" cy="1196752"/>
          </a:xfrm>
          <a:prstGeom prst="rect">
            <a:avLst/>
          </a:prstGeom>
        </p:spPr>
      </p:pic>
      <p:pic>
        <p:nvPicPr>
          <p:cNvPr id="18" name="Picture 17" descr="no sign.png"/>
          <p:cNvPicPr>
            <a:picLocks noChangeAspect="1"/>
          </p:cNvPicPr>
          <p:nvPr/>
        </p:nvPicPr>
        <p:blipFill>
          <a:blip r:embed="rId3" cstate="print"/>
          <a:stretch>
            <a:fillRect/>
          </a:stretch>
        </p:blipFill>
        <p:spPr>
          <a:xfrm>
            <a:off x="45673" y="1988840"/>
            <a:ext cx="925927" cy="925927"/>
          </a:xfrm>
          <a:prstGeom prst="rect">
            <a:avLst/>
          </a:prstGeom>
        </p:spPr>
      </p:pic>
      <p:pic>
        <p:nvPicPr>
          <p:cNvPr id="19" name="Picture 18" descr="no sign.png"/>
          <p:cNvPicPr>
            <a:picLocks noChangeAspect="1"/>
          </p:cNvPicPr>
          <p:nvPr/>
        </p:nvPicPr>
        <p:blipFill>
          <a:blip r:embed="rId3" cstate="print"/>
          <a:stretch>
            <a:fillRect/>
          </a:stretch>
        </p:blipFill>
        <p:spPr>
          <a:xfrm>
            <a:off x="45673" y="3068960"/>
            <a:ext cx="925927" cy="925927"/>
          </a:xfrm>
          <a:prstGeom prst="rect">
            <a:avLst/>
          </a:prstGeom>
        </p:spPr>
      </p:pic>
      <p:pic>
        <p:nvPicPr>
          <p:cNvPr id="20" name="Picture 19" descr="no sign.png"/>
          <p:cNvPicPr>
            <a:picLocks noChangeAspect="1"/>
          </p:cNvPicPr>
          <p:nvPr/>
        </p:nvPicPr>
        <p:blipFill>
          <a:blip r:embed="rId3" cstate="print"/>
          <a:stretch>
            <a:fillRect/>
          </a:stretch>
        </p:blipFill>
        <p:spPr>
          <a:xfrm>
            <a:off x="45673" y="4149080"/>
            <a:ext cx="925927" cy="9259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2000"/>
                                        <p:tgtEl>
                                          <p:spTgt spid="16"/>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2000"/>
                                        <p:tgtEl>
                                          <p:spTgt spid="18"/>
                                        </p:tgtEl>
                                      </p:cBhvr>
                                    </p:animEffec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2000"/>
                                        <p:tgtEl>
                                          <p:spTgt spid="8"/>
                                        </p:tgtEl>
                                      </p:cBhvr>
                                    </p:animEffect>
                                  </p:childTnLst>
                                </p:cTn>
                              </p:par>
                              <p:par>
                                <p:cTn id="31" presetID="10"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2000"/>
                                        <p:tgtEl>
                                          <p:spTgt spid="19"/>
                                        </p:tgtEl>
                                      </p:cBhvr>
                                    </p:animEffect>
                                  </p:childTnLst>
                                </p:cTn>
                              </p:par>
                            </p:childTnLst>
                          </p:cTn>
                        </p:par>
                        <p:par>
                          <p:cTn id="34" fill="hold">
                            <p:stCondLst>
                              <p:cond delay="85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000"/>
                                        <p:tgtEl>
                                          <p:spTgt spid="20"/>
                                        </p:tgtEl>
                                      </p:cBhvr>
                                    </p:animEffect>
                                  </p:childTnLst>
                                </p:cTn>
                              </p:par>
                            </p:childTnLst>
                          </p:cTn>
                        </p:par>
                        <p:par>
                          <p:cTn id="41" fill="hold">
                            <p:stCondLst>
                              <p:cond delay="105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par>
                                <p:cTn id="45" presetID="10"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10" grpId="0" animBg="1"/>
      <p:bldP spid="8"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0" y="-71438"/>
            <a:ext cx="9144000" cy="2205038"/>
          </a:xfrm>
        </p:spPr>
        <p:txBody>
          <a:bodyPr/>
          <a:lstStyle/>
          <a:p>
            <a:pPr marL="0" indent="0" algn="just">
              <a:spcBef>
                <a:spcPts val="0"/>
              </a:spcBef>
              <a:buFontTx/>
              <a:buNone/>
            </a:pPr>
            <a:r>
              <a:rPr lang="lv-LV" sz="2800" i="1" baseline="30000" dirty="0" smtClean="0"/>
              <a:t>22</a:t>
            </a:r>
            <a:r>
              <a:rPr lang="lv-LV" sz="2800" i="1" dirty="0" smtClean="0"/>
              <a:t> Un, redzi, kāda </a:t>
            </a:r>
            <a:r>
              <a:rPr lang="lv-LV" sz="2800" i="1" dirty="0" err="1" smtClean="0"/>
              <a:t>kanaāniešu</a:t>
            </a:r>
            <a:r>
              <a:rPr lang="lv-LV" sz="2800" i="1" dirty="0" smtClean="0"/>
              <a:t> sieviete, kas tur dzīvoja, nāca pie viņa, saukdama: “Kungs, Dāvida dēls, apžēlojies par mani! Manu meitu dēmons briesmīgi moka!”</a:t>
            </a:r>
            <a:endParaRPr lang="en-US" sz="2200" i="1" dirty="0" smtClean="0"/>
          </a:p>
        </p:txBody>
      </p:sp>
      <p:pic>
        <p:nvPicPr>
          <p:cNvPr id="5125" name="Picture 5" descr="http://t2.gstatic.com/images?q=tbn:ANd9GcR2Lx38N-AQ1NYar5q9dWrYb24Mcomsg8hsTpauRrHND9wqiFcN7CYi5hiv"/>
          <p:cNvPicPr>
            <a:picLocks noChangeAspect="1" noChangeArrowheads="1"/>
          </p:cNvPicPr>
          <p:nvPr/>
        </p:nvPicPr>
        <p:blipFill>
          <a:blip r:embed="rId2" cstate="print"/>
          <a:srcRect b="10809"/>
          <a:stretch>
            <a:fillRect/>
          </a:stretch>
        </p:blipFill>
        <p:spPr bwMode="auto">
          <a:xfrm>
            <a:off x="5508104" y="1628800"/>
            <a:ext cx="3635896" cy="4752528"/>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E9729F29-0106-415D-AAA1-4DA0DC7575F3}" type="slidenum">
              <a:rPr lang="lv-LV" smtClean="0"/>
              <a:pPr/>
              <a:t>5</a:t>
            </a:fld>
            <a:endParaRPr lang="lv-LV" smtClean="0"/>
          </a:p>
        </p:txBody>
      </p:sp>
      <p:sp>
        <p:nvSpPr>
          <p:cNvPr id="6" name="Rounded Rectangle 5"/>
          <p:cNvSpPr/>
          <p:nvPr/>
        </p:nvSpPr>
        <p:spPr>
          <a:xfrm>
            <a:off x="395536" y="5517232"/>
            <a:ext cx="511256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Šī sieviete ir </a:t>
            </a:r>
            <a:r>
              <a:rPr lang="lv-LV" sz="3200" b="1" dirty="0" err="1" smtClean="0">
                <a:solidFill>
                  <a:schemeClr val="tx1"/>
                </a:solidFill>
              </a:rPr>
              <a:t>sveštautiete</a:t>
            </a:r>
            <a:r>
              <a:rPr lang="lv-LV" sz="3200" dirty="0" smtClean="0">
                <a:solidFill>
                  <a:schemeClr val="tx1"/>
                </a:solidFill>
              </a:rPr>
              <a:t>, pagānu tautas pārstāve</a:t>
            </a:r>
            <a:endParaRPr lang="en-US" sz="3200" b="1" dirty="0">
              <a:solidFill>
                <a:schemeClr val="tx1"/>
              </a:solidFill>
            </a:endParaRPr>
          </a:p>
        </p:txBody>
      </p:sp>
      <p:sp>
        <p:nvSpPr>
          <p:cNvPr id="8" name="Rounded Rectangle 7"/>
          <p:cNvSpPr/>
          <p:nvPr/>
        </p:nvSpPr>
        <p:spPr>
          <a:xfrm>
            <a:off x="323528" y="1700808"/>
            <a:ext cx="5112568" cy="187220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Sieviete pārkāpj </a:t>
            </a:r>
            <a:r>
              <a:rPr lang="lv-LV" sz="3200" b="1" dirty="0" smtClean="0">
                <a:solidFill>
                  <a:schemeClr val="tx1"/>
                </a:solidFill>
              </a:rPr>
              <a:t>pieklājības normas </a:t>
            </a:r>
            <a:r>
              <a:rPr lang="lv-LV" sz="3200" dirty="0" smtClean="0">
                <a:solidFill>
                  <a:schemeClr val="tx1"/>
                </a:solidFill>
              </a:rPr>
              <a:t>nevis tāpēc, ka </a:t>
            </a:r>
            <a:r>
              <a:rPr lang="lv-LV" sz="3200" b="1" dirty="0" smtClean="0">
                <a:solidFill>
                  <a:schemeClr val="tx1"/>
                </a:solidFill>
              </a:rPr>
              <a:t>nepieklājīga</a:t>
            </a:r>
            <a:r>
              <a:rPr lang="lv-LV" sz="3200" dirty="0" smtClean="0">
                <a:solidFill>
                  <a:schemeClr val="tx1"/>
                </a:solidFill>
              </a:rPr>
              <a:t>, bet </a:t>
            </a:r>
            <a:r>
              <a:rPr lang="lv-LV" sz="3200" b="1" dirty="0" smtClean="0">
                <a:solidFill>
                  <a:schemeClr val="tx1"/>
                </a:solidFill>
              </a:rPr>
              <a:t>izmisumā</a:t>
            </a:r>
            <a:endParaRPr lang="en-US" sz="3200" b="1" dirty="0">
              <a:solidFill>
                <a:schemeClr val="tx1"/>
              </a:solidFill>
            </a:endParaRPr>
          </a:p>
        </p:txBody>
      </p:sp>
      <p:sp>
        <p:nvSpPr>
          <p:cNvPr id="10" name="Rounded Rectangle 9"/>
          <p:cNvSpPr/>
          <p:nvPr/>
        </p:nvSpPr>
        <p:spPr>
          <a:xfrm>
            <a:off x="323528" y="3789040"/>
            <a:ext cx="4896544" cy="144016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Sieviete ir izmisusi par savu </a:t>
            </a:r>
            <a:r>
              <a:rPr lang="lv-LV" sz="3200" b="1" dirty="0" smtClean="0">
                <a:solidFill>
                  <a:schemeClr val="tx1"/>
                </a:solidFill>
              </a:rPr>
              <a:t>meitu</a:t>
            </a:r>
            <a:r>
              <a:rPr lang="lv-LV" sz="3200" dirty="0" smtClean="0">
                <a:solidFill>
                  <a:schemeClr val="tx1"/>
                </a:solidFill>
              </a:rPr>
              <a:t>, kuru moka </a:t>
            </a:r>
            <a:r>
              <a:rPr lang="lv-LV" sz="3200" b="1" dirty="0" smtClean="0">
                <a:solidFill>
                  <a:schemeClr val="tx1"/>
                </a:solidFill>
              </a:rPr>
              <a:t>dēmons</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6" grpId="0" animBg="1"/>
      <p:bldP spid="8"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620688"/>
            <a:ext cx="9467850" cy="1052513"/>
          </a:xfrm>
        </p:spPr>
        <p:txBody>
          <a:bodyPr/>
          <a:lstStyle/>
          <a:p>
            <a:pPr algn="just" eaLnBrk="1" hangingPunct="1">
              <a:lnSpc>
                <a:spcPct val="80000"/>
              </a:lnSpc>
              <a:buFontTx/>
              <a:buNone/>
            </a:pPr>
            <a:r>
              <a:rPr lang="lv-LV" sz="2700" i="1" baseline="30000" dirty="0" smtClean="0"/>
              <a:t>    25</a:t>
            </a:r>
            <a:r>
              <a:rPr lang="lv-LV" sz="2700" i="1" dirty="0" smtClean="0"/>
              <a:t>Bet sieviete, pienākusi klāt, nometās ceļos viņa priekšā, sacīdama: “Kungs, palīdzi man!” </a:t>
            </a:r>
            <a:r>
              <a:rPr lang="lv-LV" sz="2700" i="1" baseline="30000" dirty="0" smtClean="0"/>
              <a:t>26</a:t>
            </a:r>
            <a:r>
              <a:rPr lang="lv-LV" sz="2700" i="1" dirty="0" smtClean="0"/>
              <a:t> Viņš atbildēja: “Nav labi bērniem domāto maizi nomest sunīšiem.”</a:t>
            </a:r>
          </a:p>
        </p:txBody>
      </p:sp>
      <p:pic>
        <p:nvPicPr>
          <p:cNvPr id="6149" name="Picture 5" descr="http://www.crossroadsinitiative.com/pics/christ_canaanite_woman.jpg"/>
          <p:cNvPicPr>
            <a:picLocks noChangeAspect="1" noChangeArrowheads="1"/>
          </p:cNvPicPr>
          <p:nvPr/>
        </p:nvPicPr>
        <p:blipFill>
          <a:blip r:embed="rId2" cstate="print"/>
          <a:srcRect/>
          <a:stretch>
            <a:fillRect/>
          </a:stretch>
        </p:blipFill>
        <p:spPr bwMode="auto">
          <a:xfrm>
            <a:off x="4834525" y="1772817"/>
            <a:ext cx="4309475" cy="5085184"/>
          </a:xfrm>
          <a:prstGeom prst="rect">
            <a:avLst/>
          </a:prstGeom>
          <a:ln>
            <a:noFill/>
          </a:ln>
          <a:effectLst>
            <a:softEdge rad="112500"/>
          </a:effectLst>
        </p:spPr>
      </p:pic>
      <p:pic>
        <p:nvPicPr>
          <p:cNvPr id="6151" name="Picture 7" descr="http://www.thepetproductguru.com/wp-content/uploads/2012/02/DOG-TABLE-SCRAPS.jpg"/>
          <p:cNvPicPr>
            <a:picLocks noChangeAspect="1" noChangeArrowheads="1"/>
          </p:cNvPicPr>
          <p:nvPr/>
        </p:nvPicPr>
        <p:blipFill>
          <a:blip r:embed="rId3" cstate="print"/>
          <a:srcRect/>
          <a:stretch>
            <a:fillRect/>
          </a:stretch>
        </p:blipFill>
        <p:spPr bwMode="auto">
          <a:xfrm>
            <a:off x="0" y="3506613"/>
            <a:ext cx="4932040" cy="3351387"/>
          </a:xfrm>
          <a:prstGeom prst="rect">
            <a:avLst/>
          </a:prstGeom>
          <a:ln>
            <a:noFill/>
          </a:ln>
          <a:effectLst>
            <a:softEdge rad="112500"/>
          </a:effectLst>
        </p:spPr>
      </p:pic>
      <p:sp>
        <p:nvSpPr>
          <p:cNvPr id="2" name="Slide Number Placeholder 7"/>
          <p:cNvSpPr>
            <a:spLocks noGrp="1"/>
          </p:cNvSpPr>
          <p:nvPr>
            <p:ph type="sldNum" sz="quarter" idx="12"/>
          </p:nvPr>
        </p:nvSpPr>
        <p:spPr>
          <a:noFill/>
        </p:spPr>
        <p:txBody>
          <a:bodyPr/>
          <a:lstStyle/>
          <a:p>
            <a:fld id="{A771EDAC-94C0-4879-B732-E3D829CC380F}" type="slidenum">
              <a:rPr lang="lv-LV" smtClean="0"/>
              <a:pPr/>
              <a:t>6</a:t>
            </a:fld>
            <a:endParaRPr lang="lv-LV" smtClean="0"/>
          </a:p>
        </p:txBody>
      </p:sp>
      <p:sp>
        <p:nvSpPr>
          <p:cNvPr id="8" name="Rounded Rectangle 7"/>
          <p:cNvSpPr/>
          <p:nvPr/>
        </p:nvSpPr>
        <p:spPr>
          <a:xfrm>
            <a:off x="395536" y="1772816"/>
            <a:ext cx="403244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Šī sievietes rīcība </a:t>
            </a:r>
            <a:r>
              <a:rPr lang="lv-LV" sz="3200" b="1" dirty="0" smtClean="0">
                <a:solidFill>
                  <a:schemeClr val="tx1"/>
                </a:solidFill>
              </a:rPr>
              <a:t>izskatās egoistiska</a:t>
            </a:r>
            <a:endParaRPr lang="en-US" sz="3200" b="1" dirty="0">
              <a:solidFill>
                <a:schemeClr val="tx1"/>
              </a:solidFill>
            </a:endParaRPr>
          </a:p>
        </p:txBody>
      </p:sp>
      <p:sp>
        <p:nvSpPr>
          <p:cNvPr id="9" name="Rectangle 2"/>
          <p:cNvSpPr txBox="1">
            <a:spLocks noChangeArrowheads="1"/>
          </p:cNvSpPr>
          <p:nvPr/>
        </p:nvSpPr>
        <p:spPr>
          <a:xfrm>
            <a:off x="468313" y="0"/>
            <a:ext cx="8229600" cy="69269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Pazemības</a:t>
            </a:r>
            <a:r>
              <a:rPr kumimoji="0" lang="lv-LV" sz="4400" b="1" i="0" u="none" strike="noStrike" kern="1200" cap="none" spc="0" normalizeH="0" noProof="0" dirty="0" smtClean="0">
                <a:ln>
                  <a:noFill/>
                </a:ln>
                <a:solidFill>
                  <a:schemeClr val="tx1"/>
                </a:solidFill>
                <a:effectLst/>
                <a:uLnTx/>
                <a:uFillTx/>
                <a:latin typeface="+mj-lt"/>
                <a:ea typeface="+mj-ea"/>
                <a:cs typeface="+mj-cs"/>
              </a:rPr>
              <a:t> pārbaude</a:t>
            </a:r>
            <a:endParaRPr kumimoji="0" lang="lv-LV"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 name="Rounded Rectangle 9"/>
          <p:cNvSpPr/>
          <p:nvPr/>
        </p:nvSpPr>
        <p:spPr>
          <a:xfrm>
            <a:off x="251520" y="2924944"/>
            <a:ext cx="4392488"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Kā būtu ja kāds bļautu dievkalpojumā?</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6151"/>
                                        </p:tgtEl>
                                        <p:attrNameLst>
                                          <p:attrName>style.visibility</p:attrName>
                                        </p:attrNameLst>
                                      </p:cBhvr>
                                      <p:to>
                                        <p:strVal val="visible"/>
                                      </p:to>
                                    </p:set>
                                    <p:animEffect transition="in" filter="fade">
                                      <p:cBhvr>
                                        <p:cTn id="20" dur="2000"/>
                                        <p:tgtEl>
                                          <p:spTgt spid="6151"/>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animBg="1"/>
      <p:bldP spid="9" grpId="0" autoUpdateAnimBg="0"/>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620688"/>
            <a:ext cx="9358313" cy="936650"/>
          </a:xfrm>
        </p:spPr>
        <p:txBody>
          <a:bodyPr/>
          <a:lstStyle/>
          <a:p>
            <a:pPr algn="just" eaLnBrk="1" hangingPunct="1">
              <a:lnSpc>
                <a:spcPct val="80000"/>
              </a:lnSpc>
              <a:buFontTx/>
              <a:buNone/>
            </a:pPr>
            <a:r>
              <a:rPr lang="lv-LV" sz="2800" i="1" dirty="0" smtClean="0"/>
              <a:t>   28 Bet viņa atbildēja un Tam sacīja: "Tā gan ir, Kungs; bet tomēr sunīši ēd apakš galda no bērnu druskām."</a:t>
            </a:r>
            <a:endParaRPr lang="lv-LV" sz="1800" i="1" dirty="0" smtClean="0"/>
          </a:p>
        </p:txBody>
      </p:sp>
      <p:pic>
        <p:nvPicPr>
          <p:cNvPr id="7173" name="Picture 5" descr="http://3.bp.blogspot.com/_wHfkiPnmO0Q/TJyf9n8aabI/AAAAAAAAAHw/w8yA0p1gaBI/s1600/cananite+3.jpg"/>
          <p:cNvPicPr>
            <a:picLocks noChangeAspect="1" noChangeArrowheads="1"/>
          </p:cNvPicPr>
          <p:nvPr/>
        </p:nvPicPr>
        <p:blipFill>
          <a:blip r:embed="rId2" cstate="print"/>
          <a:srcRect l="7098" t="6300" r="5945" b="10751"/>
          <a:stretch>
            <a:fillRect/>
          </a:stretch>
        </p:blipFill>
        <p:spPr bwMode="auto">
          <a:xfrm>
            <a:off x="4499992" y="1340768"/>
            <a:ext cx="4644008" cy="5544616"/>
          </a:xfrm>
          <a:prstGeom prst="rect">
            <a:avLst/>
          </a:prstGeom>
          <a:ln>
            <a:noFill/>
          </a:ln>
          <a:effectLst>
            <a:softEdge rad="112500"/>
          </a:effectLst>
        </p:spPr>
      </p:pic>
      <p:sp>
        <p:nvSpPr>
          <p:cNvPr id="2" name="Slide Number Placeholder 4"/>
          <p:cNvSpPr>
            <a:spLocks noGrp="1"/>
          </p:cNvSpPr>
          <p:nvPr>
            <p:ph type="sldNum" sz="quarter" idx="12"/>
          </p:nvPr>
        </p:nvSpPr>
        <p:spPr>
          <a:noFill/>
        </p:spPr>
        <p:txBody>
          <a:bodyPr/>
          <a:lstStyle/>
          <a:p>
            <a:fld id="{D605A147-8E61-46E3-AA2E-9EC2D8CFB3BC}" type="slidenum">
              <a:rPr lang="lv-LV" smtClean="0"/>
              <a:pPr/>
              <a:t>7</a:t>
            </a:fld>
            <a:endParaRPr lang="lv-LV" smtClean="0"/>
          </a:p>
        </p:txBody>
      </p:sp>
      <p:sp>
        <p:nvSpPr>
          <p:cNvPr id="6" name="Rounded Rectangle 5"/>
          <p:cNvSpPr/>
          <p:nvPr/>
        </p:nvSpPr>
        <p:spPr>
          <a:xfrm>
            <a:off x="611560" y="1556792"/>
            <a:ext cx="3816424" cy="151216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Šī sievietes atbilde ir </a:t>
            </a:r>
            <a:r>
              <a:rPr lang="lv-LV" sz="3200" b="1" dirty="0" smtClean="0">
                <a:solidFill>
                  <a:schemeClr val="tx1"/>
                </a:solidFill>
              </a:rPr>
              <a:t>pazemības paraugskola</a:t>
            </a:r>
            <a:endParaRPr lang="en-US" sz="3200" b="1" dirty="0">
              <a:solidFill>
                <a:schemeClr val="tx1"/>
              </a:solidFill>
            </a:endParaRPr>
          </a:p>
        </p:txBody>
      </p:sp>
      <p:sp>
        <p:nvSpPr>
          <p:cNvPr id="8" name="Rounded Rectangle 7"/>
          <p:cNvSpPr/>
          <p:nvPr/>
        </p:nvSpPr>
        <p:spPr>
          <a:xfrm>
            <a:off x="395536" y="3284984"/>
            <a:ext cx="4392488" cy="144016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Viņa neko nepieprasa, bet pazemīgi </a:t>
            </a:r>
            <a:r>
              <a:rPr lang="lv-LV" sz="3200" b="1" dirty="0" smtClean="0">
                <a:solidFill>
                  <a:schemeClr val="tx1"/>
                </a:solidFill>
              </a:rPr>
              <a:t>pieņem</a:t>
            </a:r>
            <a:r>
              <a:rPr lang="lv-LV" sz="3200" dirty="0" smtClean="0">
                <a:solidFill>
                  <a:schemeClr val="tx1"/>
                </a:solidFill>
              </a:rPr>
              <a:t> to, ka ir </a:t>
            </a:r>
            <a:r>
              <a:rPr lang="lv-LV" sz="3200" b="1" dirty="0" smtClean="0">
                <a:solidFill>
                  <a:schemeClr val="tx1"/>
                </a:solidFill>
              </a:rPr>
              <a:t>sunītis</a:t>
            </a:r>
            <a:endParaRPr lang="en-US" sz="3200" b="1" dirty="0">
              <a:solidFill>
                <a:schemeClr val="tx1"/>
              </a:solidFill>
            </a:endParaRPr>
          </a:p>
        </p:txBody>
      </p:sp>
      <p:sp>
        <p:nvSpPr>
          <p:cNvPr id="9" name="Rectangle 2"/>
          <p:cNvSpPr txBox="1">
            <a:spLocks noChangeArrowheads="1"/>
          </p:cNvSpPr>
          <p:nvPr/>
        </p:nvSpPr>
        <p:spPr>
          <a:xfrm>
            <a:off x="468313" y="0"/>
            <a:ext cx="8229600" cy="69269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Pazemības</a:t>
            </a:r>
            <a:r>
              <a:rPr kumimoji="0" lang="lv-LV" sz="4400" b="1" i="0" u="none" strike="noStrike" kern="1200" cap="none" spc="0" normalizeH="0" noProof="0" dirty="0" smtClean="0">
                <a:ln>
                  <a:noFill/>
                </a:ln>
                <a:solidFill>
                  <a:schemeClr val="tx1"/>
                </a:solidFill>
                <a:effectLst/>
                <a:uLnTx/>
                <a:uFillTx/>
                <a:latin typeface="+mj-lt"/>
                <a:ea typeface="+mj-ea"/>
                <a:cs typeface="+mj-cs"/>
              </a:rPr>
              <a:t> paraugstunda</a:t>
            </a:r>
            <a:endParaRPr kumimoji="0" lang="lv-LV"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 name="Rounded Rectangle 9"/>
          <p:cNvSpPr/>
          <p:nvPr/>
        </p:nvSpPr>
        <p:spPr>
          <a:xfrm>
            <a:off x="395536" y="4941168"/>
            <a:ext cx="4392488" cy="144016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Viņa parāda, ka jau ir “ēdusi” no īstu ticīgo galda īstu barību.</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3"/>
                                        </p:tgtEl>
                                        <p:attrNameLst>
                                          <p:attrName>style.visibility</p:attrName>
                                        </p:attrNameLst>
                                      </p:cBhvr>
                                      <p:to>
                                        <p:strVal val="visible"/>
                                      </p:to>
                                    </p:set>
                                    <p:animEffect transition="in" filter="fade">
                                      <p:cBhvr>
                                        <p:cTn id="16" dur="2000"/>
                                        <p:tgtEl>
                                          <p:spTgt spid="7173"/>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utoUpdateAnimBg="0"/>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252536" y="908720"/>
            <a:ext cx="9144000" cy="126876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Augstprātīgs          </a:t>
            </a:r>
            <a:r>
              <a:rPr kumimoji="0" lang="lv-LV" sz="4400" b="1" i="0" u="none" strike="noStrike" kern="1200" cap="none" spc="0" normalizeH="0" noProof="0" dirty="0" smtClean="0">
                <a:ln>
                  <a:noFill/>
                </a:ln>
                <a:solidFill>
                  <a:schemeClr val="tx1"/>
                </a:solidFill>
                <a:effectLst/>
                <a:uLnTx/>
                <a:uFillTx/>
                <a:latin typeface="+mj-lt"/>
                <a:ea typeface="+mj-ea"/>
                <a:cs typeface="+mj-cs"/>
              </a:rPr>
              <a:t> Pazemīgs</a:t>
            </a:r>
            <a:endParaRPr kumimoji="0" lang="lv-LV"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9" name="Rounded Rectangle 8"/>
          <p:cNvSpPr/>
          <p:nvPr/>
        </p:nvSpPr>
        <p:spPr>
          <a:xfrm>
            <a:off x="395536" y="2132856"/>
            <a:ext cx="3456384" cy="72008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nevar to paciest</a:t>
            </a:r>
            <a:endParaRPr lang="en-US" sz="3200" b="1" dirty="0">
              <a:solidFill>
                <a:schemeClr val="tx1"/>
              </a:solidFill>
            </a:endParaRPr>
          </a:p>
        </p:txBody>
      </p:sp>
      <p:sp>
        <p:nvSpPr>
          <p:cNvPr id="10" name="Rounded Rectangle 9"/>
          <p:cNvSpPr/>
          <p:nvPr/>
        </p:nvSpPr>
        <p:spPr>
          <a:xfrm>
            <a:off x="323528" y="116632"/>
            <a:ext cx="8424936" cy="1008112"/>
          </a:xfrm>
          <a:prstGeom prst="round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Kā cilvēks reaģē, kad viņu apvaino vai </a:t>
            </a:r>
            <a:r>
              <a:rPr lang="lv-LV" sz="3200" dirty="0" smtClean="0"/>
              <a:t>norādi uz viņa kļūdām, nepilnībām vai grēkiem.</a:t>
            </a:r>
            <a:endParaRPr lang="en-US" sz="3200" b="1" dirty="0">
              <a:solidFill>
                <a:schemeClr val="tx1"/>
              </a:solidFill>
            </a:endParaRPr>
          </a:p>
        </p:txBody>
      </p:sp>
      <p:sp>
        <p:nvSpPr>
          <p:cNvPr id="8" name="Rounded Rectangle 7"/>
          <p:cNvSpPr/>
          <p:nvPr/>
        </p:nvSpPr>
        <p:spPr>
          <a:xfrm>
            <a:off x="899592" y="3068960"/>
            <a:ext cx="2520280" cy="72008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sāk ārdīties</a:t>
            </a:r>
            <a:endParaRPr lang="en-US" sz="3200" b="1" dirty="0">
              <a:solidFill>
                <a:schemeClr val="tx1"/>
              </a:solidFill>
            </a:endParaRPr>
          </a:p>
        </p:txBody>
      </p:sp>
      <p:sp>
        <p:nvSpPr>
          <p:cNvPr id="12" name="Rounded Rectangle 11"/>
          <p:cNvSpPr/>
          <p:nvPr/>
        </p:nvSpPr>
        <p:spPr>
          <a:xfrm>
            <a:off x="251520" y="4077072"/>
            <a:ext cx="3960440" cy="2520280"/>
          </a:xfrm>
          <a:prstGeom prst="round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t>jo katra norāde uz viņa nepilnībām apdraud viņa svētumu Dieva un arī cilvēku priekšā</a:t>
            </a:r>
            <a:endParaRPr lang="en-US" sz="3200" b="1" dirty="0">
              <a:solidFill>
                <a:schemeClr val="tx1"/>
              </a:solidFill>
            </a:endParaRPr>
          </a:p>
        </p:txBody>
      </p:sp>
      <p:sp>
        <p:nvSpPr>
          <p:cNvPr id="13" name="Rounded Rectangle 12"/>
          <p:cNvSpPr/>
          <p:nvPr/>
        </p:nvSpPr>
        <p:spPr>
          <a:xfrm>
            <a:off x="5292080" y="1916832"/>
            <a:ext cx="3168352"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paliek mierīgs</a:t>
            </a:r>
            <a:endParaRPr lang="en-US" sz="3200" b="1" dirty="0">
              <a:solidFill>
                <a:schemeClr val="tx1"/>
              </a:solidFill>
            </a:endParaRPr>
          </a:p>
        </p:txBody>
      </p:sp>
      <p:sp>
        <p:nvSpPr>
          <p:cNvPr id="14" name="Rounded Rectangle 13"/>
          <p:cNvSpPr/>
          <p:nvPr/>
        </p:nvSpPr>
        <p:spPr>
          <a:xfrm>
            <a:off x="5292080" y="2636912"/>
            <a:ext cx="3168352" cy="57606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paliek nosvērts</a:t>
            </a:r>
            <a:endParaRPr lang="en-US" sz="3200" b="1" dirty="0">
              <a:solidFill>
                <a:schemeClr val="tx1"/>
              </a:solidFill>
            </a:endParaRPr>
          </a:p>
        </p:txBody>
      </p:sp>
      <p:sp>
        <p:nvSpPr>
          <p:cNvPr id="15" name="Rounded Rectangle 14"/>
          <p:cNvSpPr/>
          <p:nvPr/>
        </p:nvSpPr>
        <p:spPr>
          <a:xfrm>
            <a:off x="4427984" y="3284984"/>
            <a:ext cx="4644008" cy="3528392"/>
          </a:xfrm>
          <a:prstGeom prst="round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ts val="3000"/>
              </a:lnSpc>
            </a:pPr>
            <a:r>
              <a:rPr lang="lv-LV" sz="3200" dirty="0" smtClean="0"/>
              <a:t>brālis ir par mani nomodā grib lai atgriežos no sava grēka un nenonāku ellē. Ja es saku, ka man grēku nav, tad es noraidu Jēzus palīdzību. Jēzus taču ir grēcinieku pestītājs</a:t>
            </a:r>
            <a:endParaRPr lang="lv-LV"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nimBg="1"/>
      <p:bldP spid="10" grpId="0" animBg="1"/>
      <p:bldP spid="8"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68313" y="0"/>
            <a:ext cx="8229600" cy="83671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400" b="1" i="0" u="none" strike="noStrike" kern="1200" cap="none" spc="0" normalizeH="0" baseline="0" noProof="0" dirty="0" smtClean="0">
                <a:ln>
                  <a:noFill/>
                </a:ln>
                <a:solidFill>
                  <a:schemeClr val="tx1"/>
                </a:solidFill>
                <a:effectLst/>
                <a:uLnTx/>
                <a:uFillTx/>
                <a:latin typeface="+mj-lt"/>
                <a:ea typeface="+mj-ea"/>
                <a:cs typeface="+mj-cs"/>
              </a:rPr>
              <a:t>Ticība tiek atalgota</a:t>
            </a:r>
          </a:p>
        </p:txBody>
      </p:sp>
      <p:sp>
        <p:nvSpPr>
          <p:cNvPr id="9" name="Rounded Rectangle 8"/>
          <p:cNvSpPr/>
          <p:nvPr/>
        </p:nvSpPr>
        <p:spPr>
          <a:xfrm>
            <a:off x="899592" y="3789040"/>
            <a:ext cx="4464496"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Tā ir ticība, kas piekrīt Dieva spriedumam</a:t>
            </a:r>
            <a:endParaRPr lang="en-US" sz="3200" b="1" dirty="0">
              <a:solidFill>
                <a:schemeClr val="tx1"/>
              </a:solidFill>
            </a:endParaRPr>
          </a:p>
        </p:txBody>
      </p:sp>
      <p:sp>
        <p:nvSpPr>
          <p:cNvPr id="10" name="Rounded Rectangle 9"/>
          <p:cNvSpPr/>
          <p:nvPr/>
        </p:nvSpPr>
        <p:spPr>
          <a:xfrm>
            <a:off x="395536" y="2420888"/>
            <a:ext cx="5544616" cy="100811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Viņa parāda: Es esmu pilnīgi atkarīga no Dieva žēlastības</a:t>
            </a:r>
            <a:endParaRPr lang="en-US" sz="3200" b="1" dirty="0">
              <a:solidFill>
                <a:schemeClr val="tx1"/>
              </a:solidFill>
            </a:endParaRPr>
          </a:p>
        </p:txBody>
      </p:sp>
      <p:sp>
        <p:nvSpPr>
          <p:cNvPr id="11" name="Rounded Rectangle 10"/>
          <p:cNvSpPr/>
          <p:nvPr/>
        </p:nvSpPr>
        <p:spPr>
          <a:xfrm>
            <a:off x="323528" y="5013176"/>
            <a:ext cx="5544616" cy="136815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lv-LV" sz="3200" dirty="0" smtClean="0">
                <a:solidFill>
                  <a:schemeClr val="tx1"/>
                </a:solidFill>
              </a:rPr>
              <a:t>Viņa atzīst, ka nav pelnījusi Dieva žēlastību, tomēr viņa pēc tā lūdz</a:t>
            </a:r>
            <a:endParaRPr lang="en-US" sz="3200" b="1" dirty="0">
              <a:solidFill>
                <a:schemeClr val="tx1"/>
              </a:solidFill>
            </a:endParaRPr>
          </a:p>
        </p:txBody>
      </p:sp>
      <p:pic>
        <p:nvPicPr>
          <p:cNvPr id="6" name="Picture 5" descr="http://2.bp.blogspot.com/-dqHx4oV7oTM/T1rp3_hwggI/AAAAAAAADoI/AGu_rGm5Yso/s400/mulher-samaritana1.jpg"/>
          <p:cNvPicPr>
            <a:picLocks noChangeAspect="1" noChangeArrowheads="1"/>
          </p:cNvPicPr>
          <p:nvPr/>
        </p:nvPicPr>
        <p:blipFill>
          <a:blip r:embed="rId2" cstate="print"/>
          <a:srcRect/>
          <a:stretch>
            <a:fillRect/>
          </a:stretch>
        </p:blipFill>
        <p:spPr bwMode="auto">
          <a:xfrm>
            <a:off x="5975648" y="1949299"/>
            <a:ext cx="3168352" cy="4864077"/>
          </a:xfrm>
          <a:prstGeom prst="rect">
            <a:avLst/>
          </a:prstGeom>
          <a:ln>
            <a:noFill/>
          </a:ln>
          <a:effectLst>
            <a:softEdge rad="112500"/>
          </a:effectLst>
        </p:spPr>
      </p:pic>
      <p:sp>
        <p:nvSpPr>
          <p:cNvPr id="7" name="Rectangle 3"/>
          <p:cNvSpPr txBox="1">
            <a:spLocks noChangeArrowheads="1"/>
          </p:cNvSpPr>
          <p:nvPr/>
        </p:nvSpPr>
        <p:spPr bwMode="auto">
          <a:xfrm>
            <a:off x="-396875" y="692696"/>
            <a:ext cx="9540875" cy="12049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80000"/>
              </a:lnSpc>
              <a:spcBef>
                <a:spcPct val="20000"/>
              </a:spcBef>
              <a:spcAft>
                <a:spcPct val="0"/>
              </a:spcAft>
              <a:buClrTx/>
              <a:buSzTx/>
              <a:buFontTx/>
              <a:buNone/>
              <a:tabLst/>
              <a:defRPr/>
            </a:pPr>
            <a:r>
              <a:rPr kumimoji="0" lang="lv-LV" sz="2800" b="0" i="1" u="none" strike="noStrike" kern="0" cap="none" spc="0" normalizeH="0" baseline="30000" noProof="0" smtClean="0">
                <a:ln>
                  <a:noFill/>
                </a:ln>
                <a:solidFill>
                  <a:schemeClr val="tx1"/>
                </a:solidFill>
                <a:effectLst/>
                <a:uLnTx/>
                <a:uFillTx/>
                <a:latin typeface="+mn-lt"/>
                <a:ea typeface="+mn-ea"/>
                <a:cs typeface="+mn-cs"/>
              </a:rPr>
              <a:t>      27</a:t>
            </a:r>
            <a:r>
              <a:rPr kumimoji="0" lang="lv-LV" sz="2800" b="0" i="1" u="none" strike="noStrike" kern="0" cap="none" spc="0" normalizeH="0" baseline="0" noProof="0" smtClean="0">
                <a:ln>
                  <a:noFill/>
                </a:ln>
                <a:solidFill>
                  <a:schemeClr val="tx1"/>
                </a:solidFill>
                <a:effectLst/>
                <a:uLnTx/>
                <a:uFillTx/>
                <a:latin typeface="+mn-lt"/>
                <a:ea typeface="+mn-ea"/>
                <a:cs typeface="+mn-cs"/>
              </a:rPr>
              <a:t> “Jā, Kungs,” viņa sacīja, “bet sunīši ēd druskas, kas nobirst no viņu kungu galda.” </a:t>
            </a:r>
            <a:r>
              <a:rPr kumimoji="0" lang="lv-LV" sz="2800" b="0" i="1" u="none" strike="noStrike" kern="0" cap="none" spc="0" normalizeH="0" baseline="30000" noProof="0" smtClean="0">
                <a:ln>
                  <a:noFill/>
                </a:ln>
                <a:solidFill>
                  <a:schemeClr val="tx1"/>
                </a:solidFill>
                <a:effectLst/>
                <a:uLnTx/>
                <a:uFillTx/>
                <a:latin typeface="+mn-lt"/>
                <a:ea typeface="+mn-ea"/>
                <a:cs typeface="+mn-cs"/>
              </a:rPr>
              <a:t>28</a:t>
            </a:r>
            <a:r>
              <a:rPr kumimoji="0" lang="lv-LV" sz="2800" b="0" i="1" u="none" strike="noStrike" kern="0" cap="none" spc="0" normalizeH="0" baseline="0" noProof="0" smtClean="0">
                <a:ln>
                  <a:noFill/>
                </a:ln>
                <a:solidFill>
                  <a:schemeClr val="tx1"/>
                </a:solidFill>
                <a:effectLst/>
                <a:uLnTx/>
                <a:uFillTx/>
                <a:latin typeface="+mn-lt"/>
                <a:ea typeface="+mn-ea"/>
                <a:cs typeface="+mn-cs"/>
              </a:rPr>
              <a:t> Tad Jēzus viņai atbildēja: “Ak, sieviete, tava ticība ir liela! Lai notiek, kā tu vēlies.” Un tajā brīdī viņas meita kļuva vesela.</a:t>
            </a:r>
            <a:endParaRPr kumimoji="0" lang="lv-LV" sz="26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nimBg="1"/>
      <p:bldP spid="10" grpId="0" animBg="1"/>
      <p:bldP spid="11" grpId="0" animBg="1"/>
      <p:bldP spid="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4438</TotalTime>
  <Words>958</Words>
  <Application>Microsoft Office PowerPoint</Application>
  <PresentationFormat>On-screen Show (4:3)</PresentationFormat>
  <Paragraphs>77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Slide 1</vt:lpstr>
      <vt:lpstr>Mt.15:21-28 Pazemīgā sveštautiete</vt:lpstr>
      <vt:lpstr>Slide 3</vt:lpstr>
      <vt:lpstr>Slide 4</vt:lpstr>
      <vt:lpstr>Slide 5</vt:lpstr>
      <vt:lpstr>Slide 6</vt:lpstr>
      <vt:lpstr>Slide 7</vt:lpstr>
      <vt:lpstr>Slide 8</vt:lpstr>
      <vt:lpstr>Slide 9</vt:lpstr>
      <vt:lpstr>Slide 10</vt:lpstr>
      <vt:lpstr>Mt.26 Pētera ceļš uz pazemību</vt:lpstr>
      <vt:lpstr>Jņ.18 Pētera nesavaldība</vt:lpstr>
      <vt:lpstr>Slide 13</vt:lpstr>
      <vt:lpstr>Slide 14</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99</cp:revision>
  <dcterms:created xsi:type="dcterms:W3CDTF">2010-10-07T14:46:11Z</dcterms:created>
  <dcterms:modified xsi:type="dcterms:W3CDTF">2023-08-28T07:16:41Z</dcterms:modified>
</cp:coreProperties>
</file>