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7" r:id="rId3"/>
    <p:sldId id="290" r:id="rId4"/>
    <p:sldId id="261" r:id="rId5"/>
    <p:sldId id="292" r:id="rId6"/>
    <p:sldId id="289" r:id="rId7"/>
    <p:sldId id="281" r:id="rId8"/>
    <p:sldId id="268" r:id="rId9"/>
    <p:sldId id="273" r:id="rId10"/>
    <p:sldId id="274"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50" d="100"/>
          <a:sy n="50" d="100"/>
        </p:scale>
        <p:origin x="-1180" y="-47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A74099-D9A5-4950-A2EB-5628CE8E2B8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01214EB-89E5-420F-8542-EA1DA14DCE4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39BDE7-F0D1-476C-AFF0-649E2CE7CF7C}"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0"/>
          <p:cNvSpPr>
            <a:spLocks noGrp="1" noChangeArrowheads="1"/>
          </p:cNvSpPr>
          <p:nvPr>
            <p:ph type="dt" sz="half" idx="10"/>
          </p:nvPr>
        </p:nvSpPr>
        <p:spPr/>
        <p:txBody>
          <a:bodyPr/>
          <a:lstStyle>
            <a:lvl1pPr>
              <a:defRPr/>
            </a:lvl1pPr>
          </a:lstStyle>
          <a:p>
            <a:pPr>
              <a:defRPr/>
            </a:pPr>
            <a:fld id="{7A2C4C8D-FEFA-4EDB-828F-CF447A2837AA}" type="datetime1">
              <a:rPr lang="lv-LV"/>
              <a:pPr>
                <a:defRPr/>
              </a:pPr>
              <a:t>01.06.2019</a:t>
            </a:fld>
            <a:endParaRPr lang="lv-LV"/>
          </a:p>
        </p:txBody>
      </p:sp>
      <p:sp>
        <p:nvSpPr>
          <p:cNvPr id="7" name="Rectangle 41"/>
          <p:cNvSpPr>
            <a:spLocks noGrp="1" noChangeArrowheads="1"/>
          </p:cNvSpPr>
          <p:nvPr>
            <p:ph type="ftr" sz="quarter" idx="11"/>
          </p:nvPr>
        </p:nvSpPr>
        <p:spPr/>
        <p:txBody>
          <a:bodyPr/>
          <a:lstStyle>
            <a:lvl1pPr>
              <a:defRPr/>
            </a:lvl1pPr>
          </a:lstStyle>
          <a:p>
            <a:pPr>
              <a:defRPr/>
            </a:pPr>
            <a:endParaRPr lang="lv-LV"/>
          </a:p>
        </p:txBody>
      </p:sp>
      <p:sp>
        <p:nvSpPr>
          <p:cNvPr id="8" name="Rectangle 42"/>
          <p:cNvSpPr>
            <a:spLocks noGrp="1" noChangeArrowheads="1"/>
          </p:cNvSpPr>
          <p:nvPr>
            <p:ph type="sldNum" sz="quarter" idx="12"/>
          </p:nvPr>
        </p:nvSpPr>
        <p:spPr/>
        <p:txBody>
          <a:bodyPr/>
          <a:lstStyle>
            <a:lvl1pPr>
              <a:defRPr/>
            </a:lvl1pPr>
          </a:lstStyle>
          <a:p>
            <a:pPr>
              <a:defRPr/>
            </a:pPr>
            <a:fld id="{CE65C3C3-0F9C-4F25-92AB-7AC38148A74B}"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9FC9386-D16A-4C8E-A07B-BEC5D49EE6D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55C8071-17AC-4D6A-BFAF-2AA3FBB1E63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19C0E7C-7C40-4BD5-BA43-581A88AA996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59E5622-A166-4787-85C9-3AE9EC79762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3D0FAE9-EDF2-4D5D-AD83-1581CE9F887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A0B1613-06EB-425B-BD06-7A821F814258}"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82D4151-2D3C-414C-95DC-1850F08FD95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71A5C6F-352E-4419-8DFE-8D3301F25ED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6BFF8CF-F4A3-4B3D-AB2F-EA2AB7646C3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Lk.24:44-53 Debesbraukšana</a:t>
            </a:r>
          </a:p>
        </p:txBody>
      </p:sp>
      <p:pic>
        <p:nvPicPr>
          <p:cNvPr id="2051"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2.jūn.2019.</a:t>
            </a:r>
            <a:endParaRPr lang="lv-LV" sz="2000" dirty="0"/>
          </a:p>
        </p:txBody>
      </p:sp>
      <p:pic>
        <p:nvPicPr>
          <p:cNvPr id="5" name="Picture 7"/>
          <p:cNvPicPr>
            <a:picLocks noChangeAspect="1" noChangeArrowheads="1"/>
          </p:cNvPicPr>
          <p:nvPr/>
        </p:nvPicPr>
        <p:blipFill>
          <a:blip r:embed="rId3" cstate="print"/>
          <a:srcRect/>
          <a:stretch>
            <a:fillRect/>
          </a:stretch>
        </p:blipFill>
        <p:spPr bwMode="auto">
          <a:xfrm>
            <a:off x="251520" y="844666"/>
            <a:ext cx="8640960" cy="57990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pPr>
            <a:r>
              <a:rPr lang="lv-LV" sz="2800" i="1" smtClean="0"/>
              <a:t>   52 Bet tie Viņu pielūdza un atgriezās Jeruzālemē ar lielu prieku, 53 un bija allaž Templī, teica un slavēja Dievu.</a:t>
            </a:r>
            <a:endParaRPr lang="en-US" sz="2800" smtClean="0"/>
          </a:p>
          <a:p>
            <a:pPr algn="just" eaLnBrk="1" hangingPunct="1">
              <a:lnSpc>
                <a:spcPct val="80000"/>
              </a:lnSpc>
              <a:buFontTx/>
              <a:buNone/>
            </a:pPr>
            <a:endParaRPr lang="lv-LV" sz="1800" i="1" smtClean="0"/>
          </a:p>
        </p:txBody>
      </p:sp>
      <p:sp>
        <p:nvSpPr>
          <p:cNvPr id="7" name="Rectangle 6"/>
          <p:cNvSpPr>
            <a:spLocks noChangeArrowheads="1"/>
          </p:cNvSpPr>
          <p:nvPr/>
        </p:nvSpPr>
        <p:spPr bwMode="auto">
          <a:xfrm>
            <a:off x="0" y="785813"/>
            <a:ext cx="9144000" cy="3540125"/>
          </a:xfrm>
          <a:prstGeom prst="rect">
            <a:avLst/>
          </a:prstGeom>
          <a:noFill/>
          <a:ln w="9525">
            <a:noFill/>
            <a:miter lim="800000"/>
            <a:headEnd/>
            <a:tailEnd/>
          </a:ln>
        </p:spPr>
        <p:txBody>
          <a:bodyPr>
            <a:spAutoFit/>
          </a:bodyPr>
          <a:lstStyle/>
          <a:p>
            <a:pPr>
              <a:buFontTx/>
              <a:buChar char="•"/>
            </a:pPr>
            <a:r>
              <a:rPr lang="lv-LV" sz="2800"/>
              <a:t>Kā gan </a:t>
            </a:r>
            <a:r>
              <a:rPr lang="lv-LV" sz="2800" b="1"/>
              <a:t>mācekļi</a:t>
            </a:r>
            <a:r>
              <a:rPr lang="lv-LV" sz="2800"/>
              <a:t> varēja ko </a:t>
            </a:r>
            <a:r>
              <a:rPr lang="lv-LV" sz="2800" b="1"/>
              <a:t>citu darīt</a:t>
            </a:r>
            <a:r>
              <a:rPr lang="lv-LV" sz="2800"/>
              <a:t>, </a:t>
            </a:r>
            <a:r>
              <a:rPr lang="lv-LV" sz="2800" b="1"/>
              <a:t>kā vien</a:t>
            </a:r>
            <a:r>
              <a:rPr lang="lv-LV" sz="2800"/>
              <a:t> Viņu </a:t>
            </a:r>
            <a:r>
              <a:rPr lang="lv-LV" sz="2800" b="1"/>
              <a:t>pielūgt</a:t>
            </a:r>
            <a:r>
              <a:rPr lang="lv-LV" sz="2800"/>
              <a:t> </a:t>
            </a:r>
            <a:r>
              <a:rPr lang="lv-LV" sz="2800" b="1"/>
              <a:t>pēc</a:t>
            </a:r>
            <a:r>
              <a:rPr lang="lv-LV" sz="2800"/>
              <a:t> tā </a:t>
            </a:r>
            <a:r>
              <a:rPr lang="lv-LV" sz="2800" b="1"/>
              <a:t>visa</a:t>
            </a:r>
            <a:r>
              <a:rPr lang="lv-LV" sz="2800"/>
              <a:t>, ko </a:t>
            </a:r>
            <a:r>
              <a:rPr lang="lv-LV" sz="2800" b="1"/>
              <a:t>Viņš</a:t>
            </a:r>
            <a:r>
              <a:rPr lang="lv-LV" sz="2800"/>
              <a:t> ir </a:t>
            </a:r>
            <a:r>
              <a:rPr lang="lv-LV" sz="2800" b="1"/>
              <a:t>darījis.</a:t>
            </a:r>
          </a:p>
          <a:p>
            <a:pPr>
              <a:buFontTx/>
              <a:buChar char="•"/>
            </a:pPr>
            <a:r>
              <a:rPr lang="lv-LV" sz="2800" b="1"/>
              <a:t>Zinādami</a:t>
            </a:r>
            <a:r>
              <a:rPr lang="lv-LV" sz="2800"/>
              <a:t>, ka arī </a:t>
            </a:r>
            <a:r>
              <a:rPr lang="lv-LV" sz="2800" b="1"/>
              <a:t>debesīs esot</a:t>
            </a:r>
            <a:r>
              <a:rPr lang="lv-LV" sz="2800"/>
              <a:t>, Jēzus </a:t>
            </a:r>
            <a:r>
              <a:rPr lang="lv-LV" sz="2800" b="1"/>
              <a:t>turpinās</a:t>
            </a:r>
            <a:r>
              <a:rPr lang="lv-LV" sz="2800"/>
              <a:t> par viņiem </a:t>
            </a:r>
            <a:r>
              <a:rPr lang="lv-LV" sz="2800" b="1"/>
              <a:t>rūpēties</a:t>
            </a:r>
            <a:r>
              <a:rPr lang="lv-LV" sz="2800"/>
              <a:t>, un </a:t>
            </a:r>
            <a:r>
              <a:rPr lang="lv-LV" sz="2800" b="1"/>
              <a:t>dodas</a:t>
            </a:r>
            <a:r>
              <a:rPr lang="lv-LV" sz="2800"/>
              <a:t> viņiem </a:t>
            </a:r>
            <a:r>
              <a:rPr lang="lv-LV" sz="2800" b="1"/>
              <a:t>vietu sataisīt</a:t>
            </a:r>
            <a:r>
              <a:rPr lang="lv-LV" sz="2800"/>
              <a:t>, kurā viņi reiz </a:t>
            </a:r>
            <a:r>
              <a:rPr lang="lv-LV" sz="2800" b="1"/>
              <a:t>paši nonāks</a:t>
            </a:r>
            <a:r>
              <a:rPr lang="lv-LV" sz="2800"/>
              <a:t>.</a:t>
            </a:r>
          </a:p>
          <a:p>
            <a:pPr>
              <a:buFontTx/>
              <a:buChar char="•"/>
            </a:pPr>
            <a:r>
              <a:rPr lang="lv-LV" sz="2800"/>
              <a:t>Mācekļi </a:t>
            </a:r>
            <a:r>
              <a:rPr lang="lv-LV" sz="2800" b="1"/>
              <a:t>atgriezās</a:t>
            </a:r>
            <a:r>
              <a:rPr lang="lv-LV" sz="2800"/>
              <a:t> </a:t>
            </a:r>
            <a:r>
              <a:rPr lang="lv-LV" sz="2800" b="1"/>
              <a:t>Jeruzalemē</a:t>
            </a:r>
            <a:r>
              <a:rPr lang="lv-LV" sz="2800"/>
              <a:t> ar lielu </a:t>
            </a:r>
            <a:r>
              <a:rPr lang="lv-LV" sz="2800" b="1"/>
              <a:t>prieku </a:t>
            </a:r>
            <a:r>
              <a:rPr lang="lv-LV" sz="2800"/>
              <a:t>un </a:t>
            </a:r>
            <a:r>
              <a:rPr lang="lv-LV" sz="2800" b="1"/>
              <a:t>gaidīja</a:t>
            </a:r>
            <a:r>
              <a:rPr lang="lv-LV" sz="2800"/>
              <a:t>, kad </a:t>
            </a:r>
            <a:r>
              <a:rPr lang="lv-LV" sz="2800" b="1"/>
              <a:t>Jēzus nāks atpakaļ, </a:t>
            </a:r>
            <a:r>
              <a:rPr lang="lv-LV" sz="2800"/>
              <a:t> lai arī viņi varētu </a:t>
            </a:r>
            <a:r>
              <a:rPr lang="lv-LV" sz="2800" b="1"/>
              <a:t>saņemt</a:t>
            </a:r>
            <a:r>
              <a:rPr lang="lv-LV" sz="2800"/>
              <a:t> to </a:t>
            </a:r>
            <a:r>
              <a:rPr lang="lv-LV" sz="2800" b="1"/>
              <a:t>godību</a:t>
            </a:r>
            <a:r>
              <a:rPr lang="lv-LV" sz="2800"/>
              <a:t>, ko </a:t>
            </a:r>
            <a:r>
              <a:rPr lang="lv-LV" sz="2800" b="1"/>
              <a:t>Jēzus</a:t>
            </a:r>
            <a:r>
              <a:rPr lang="lv-LV" sz="2800"/>
              <a:t> viņiem </a:t>
            </a:r>
            <a:r>
              <a:rPr lang="lv-LV" sz="2800" b="1"/>
              <a:t>sagatavojis</a:t>
            </a:r>
            <a:r>
              <a:rPr lang="lv-LV" sz="2800"/>
              <a:t>. </a:t>
            </a:r>
          </a:p>
        </p:txBody>
      </p:sp>
      <p:pic>
        <p:nvPicPr>
          <p:cNvPr id="11268" name="Picture 4"/>
          <p:cNvPicPr>
            <a:picLocks noChangeAspect="1" noChangeArrowheads="1"/>
          </p:cNvPicPr>
          <p:nvPr/>
        </p:nvPicPr>
        <p:blipFill>
          <a:blip r:embed="rId2"/>
          <a:srcRect/>
          <a:stretch>
            <a:fillRect/>
          </a:stretch>
        </p:blipFill>
        <p:spPr bwMode="auto">
          <a:xfrm>
            <a:off x="1428728" y="4286256"/>
            <a:ext cx="6072230" cy="25717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8"/>
                                        </p:tgtEl>
                                        <p:attrNameLst>
                                          <p:attrName>style.visibility</p:attrName>
                                        </p:attrNameLst>
                                      </p:cBhvr>
                                      <p:to>
                                        <p:strVal val="visible"/>
                                      </p:to>
                                    </p:set>
                                    <p:animEffect transition="in" filter="fade">
                                      <p:cBhvr>
                                        <p:cTn id="11" dur="2000"/>
                                        <p:tgtEl>
                                          <p:spTgt spid="1126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42875"/>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500063"/>
            <a:ext cx="6286500" cy="6494462"/>
          </a:xfrm>
          <a:prstGeom prst="rect">
            <a:avLst/>
          </a:prstGeom>
          <a:noFill/>
          <a:ln w="9525">
            <a:noFill/>
            <a:miter lim="800000"/>
            <a:headEnd/>
            <a:tailEnd/>
          </a:ln>
        </p:spPr>
        <p:txBody>
          <a:bodyPr>
            <a:spAutoFit/>
          </a:bodyPr>
          <a:lstStyle/>
          <a:p>
            <a:pPr>
              <a:buFontTx/>
              <a:buChar char="•"/>
            </a:pPr>
            <a:r>
              <a:rPr lang="lv-LV" sz="3200" b="1"/>
              <a:t>Debesbraukšanas</a:t>
            </a:r>
            <a:r>
              <a:rPr lang="lv-LV" sz="3200"/>
              <a:t> diena ir gan ar savām </a:t>
            </a:r>
            <a:r>
              <a:rPr lang="lv-LV" sz="3200" b="1"/>
              <a:t>sērām</a:t>
            </a:r>
            <a:r>
              <a:rPr lang="lv-LV" sz="3200"/>
              <a:t>, gan ar savu </a:t>
            </a:r>
            <a:r>
              <a:rPr lang="lv-LV" sz="3200" b="1"/>
              <a:t>priecīgo vēsti</a:t>
            </a:r>
            <a:r>
              <a:rPr lang="lv-LV" sz="3200"/>
              <a:t>.</a:t>
            </a:r>
          </a:p>
          <a:p>
            <a:pPr>
              <a:buFontTx/>
              <a:buChar char="•"/>
            </a:pPr>
            <a:r>
              <a:rPr lang="lv-LV" sz="3200"/>
              <a:t>No </a:t>
            </a:r>
            <a:r>
              <a:rPr lang="lv-LV" sz="3200" b="1"/>
              <a:t>1 puses</a:t>
            </a:r>
            <a:r>
              <a:rPr lang="lv-LV" sz="3200"/>
              <a:t>, tā </a:t>
            </a:r>
            <a:r>
              <a:rPr lang="lv-LV" sz="3200" b="1"/>
              <a:t>Jēzus</a:t>
            </a:r>
            <a:r>
              <a:rPr lang="lv-LV" sz="3200"/>
              <a:t> </a:t>
            </a:r>
            <a:r>
              <a:rPr lang="lv-LV" sz="3200" b="1"/>
              <a:t>mācekļiem</a:t>
            </a:r>
            <a:r>
              <a:rPr lang="lv-LV" sz="3200"/>
              <a:t> parāda, ka viņiem ir </a:t>
            </a:r>
            <a:r>
              <a:rPr lang="lv-LV" sz="3200" b="1"/>
              <a:t>jānostājas pašiem</a:t>
            </a:r>
            <a:r>
              <a:rPr lang="lv-LV" sz="3200"/>
              <a:t> uz </a:t>
            </a:r>
            <a:r>
              <a:rPr lang="lv-LV" sz="3200" b="1"/>
              <a:t>savām kājām</a:t>
            </a:r>
            <a:r>
              <a:rPr lang="lv-LV" sz="3200"/>
              <a:t>, un </a:t>
            </a:r>
            <a:r>
              <a:rPr lang="lv-LV" sz="3200" b="1"/>
              <a:t>jādodas</a:t>
            </a:r>
            <a:r>
              <a:rPr lang="lv-LV" sz="3200"/>
              <a:t> pildīt </a:t>
            </a:r>
            <a:r>
              <a:rPr lang="lv-LV" sz="3200" b="1"/>
              <a:t>misijas uzdevums</a:t>
            </a:r>
            <a:r>
              <a:rPr lang="lv-LV" sz="3200"/>
              <a:t>.</a:t>
            </a:r>
          </a:p>
          <a:p>
            <a:pPr>
              <a:buFontTx/>
              <a:buChar char="•"/>
            </a:pPr>
            <a:r>
              <a:rPr lang="lv-LV" sz="3200"/>
              <a:t>No </a:t>
            </a:r>
            <a:r>
              <a:rPr lang="lv-LV" sz="3200" b="1"/>
              <a:t>2. puses</a:t>
            </a:r>
            <a:r>
              <a:rPr lang="lv-LV" sz="3200"/>
              <a:t> tā ir </a:t>
            </a:r>
            <a:r>
              <a:rPr lang="lv-LV" sz="3200" b="1"/>
              <a:t>priecīga diena</a:t>
            </a:r>
            <a:r>
              <a:rPr lang="lv-LV" sz="3200"/>
              <a:t>, jo </a:t>
            </a:r>
            <a:r>
              <a:rPr lang="lv-LV" sz="3200" b="1"/>
              <a:t>Jēzus apsola</a:t>
            </a:r>
            <a:r>
              <a:rPr lang="lv-LV" sz="3200"/>
              <a:t> būt ar </a:t>
            </a:r>
            <a:r>
              <a:rPr lang="lv-LV" sz="3200" b="1"/>
              <a:t>mums - mācekļiem</a:t>
            </a:r>
            <a:r>
              <a:rPr lang="lv-LV" sz="3200"/>
              <a:t> kopā līdz </a:t>
            </a:r>
            <a:r>
              <a:rPr lang="lv-LV" sz="3200" b="1"/>
              <a:t>pasaules galam</a:t>
            </a:r>
            <a:r>
              <a:rPr lang="lv-LV" sz="3200"/>
              <a:t> un debesu valstībā </a:t>
            </a:r>
            <a:r>
              <a:rPr lang="lv-LV" sz="3200" b="1"/>
              <a:t>vietu sagatavot</a:t>
            </a:r>
            <a:r>
              <a:rPr lang="lv-LV" sz="3200"/>
              <a:t>. Āmen</a:t>
            </a:r>
          </a:p>
        </p:txBody>
      </p:sp>
      <p:pic>
        <p:nvPicPr>
          <p:cNvPr id="12292" name="Picture 4"/>
          <p:cNvPicPr>
            <a:picLocks noChangeAspect="1" noChangeArrowheads="1"/>
          </p:cNvPicPr>
          <p:nvPr/>
        </p:nvPicPr>
        <p:blipFill>
          <a:blip r:embed="rId2"/>
          <a:srcRect b="5078"/>
          <a:stretch>
            <a:fillRect/>
          </a:stretch>
        </p:blipFill>
        <p:spPr bwMode="auto">
          <a:xfrm>
            <a:off x="5929322" y="1142984"/>
            <a:ext cx="3214678" cy="51435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2"/>
                                        </p:tgtEl>
                                        <p:attrNameLst>
                                          <p:attrName>style.visibility</p:attrName>
                                        </p:attrNameLst>
                                      </p:cBhvr>
                                      <p:to>
                                        <p:strVal val="visible"/>
                                      </p:to>
                                    </p:set>
                                    <p:animEffect transition="in" filter="fade">
                                      <p:cBhvr>
                                        <p:cTn id="11" dur="2000"/>
                                        <p:tgtEl>
                                          <p:spTgt spid="1229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Lk.24:44-53 Debesbraukšana</a:t>
            </a:r>
          </a:p>
        </p:txBody>
      </p:sp>
      <p:pic>
        <p:nvPicPr>
          <p:cNvPr id="3075"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2.jūn.2019.</a:t>
            </a:r>
            <a:endParaRPr lang="lv-LV" sz="2000" dirty="0"/>
          </a:p>
        </p:txBody>
      </p:sp>
      <p:sp>
        <p:nvSpPr>
          <p:cNvPr id="3077" name="Rectangle 5"/>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pPr algn="just"/>
            <a:r>
              <a:rPr lang="lv-LV" sz="2600" dirty="0"/>
              <a:t>44 Tad viņš teica: "Šie ir mani vārdi, ko es jums sacīju, kad biju pie jums! Visam jāpiepildās, kas par mani sacīts Mozus bauslībā, praviešos un psalmos." 45 Tad viņš lika viņu prātam atvērties, ka tie saprastu Rakstus, 46 un sacīja: "Tā ir rakstīts, ka Kristus cietīs un augšāmcelsies no mirušajiem trešajā dienā, 47 un viņa vārdā visām tautām, sākot no </a:t>
            </a:r>
            <a:r>
              <a:rPr lang="lv-LV" sz="2600" dirty="0" err="1"/>
              <a:t>Jeruzālemes</a:t>
            </a:r>
            <a:r>
              <a:rPr lang="lv-LV" sz="2600" dirty="0"/>
              <a:t>, tiks sludināta atgriešanās, lai saņemtu grēku piedošanu; 48 jūs tam esat liecinieki. 49   Un, redzi, es jums sūtu sava Tēva apsolījumu. Bet jūs palieciet pilsētā, līdz tapsiet ietērpti spēkā no augšienes.“50   Viņš tos izveda ārā līdz pat </a:t>
            </a:r>
            <a:r>
              <a:rPr lang="lv-LV" sz="2600" dirty="0" err="1"/>
              <a:t>Bētanijai</a:t>
            </a:r>
            <a:r>
              <a:rPr lang="lv-LV" sz="2600" dirty="0"/>
              <a:t> un, savas rokas pacēlis, svētīja. 51 Kad viņš tos svētīja, notika, ka viņš attālinājās no tiem un tika pacelts debesīs. </a:t>
            </a:r>
            <a:r>
              <a:rPr lang="lv-LV" sz="2600"/>
              <a:t>52 Tad tie viņu pielūdza un ļoti priecīgi atgriezās </a:t>
            </a:r>
            <a:r>
              <a:rPr lang="lv-LV" sz="2600" dirty="0" err="1"/>
              <a:t>Jeruzālemē</a:t>
            </a:r>
            <a:r>
              <a:rPr lang="lv-LV" sz="2600" dirty="0"/>
              <a:t>, 53 un pastāvīgi bija templī, slavēdami Dievu.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3</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3</a:t>
            </a:fld>
            <a:endParaRPr lang="lv-LV" sz="1400"/>
          </a:p>
        </p:txBody>
      </p:sp>
      <p:sp>
        <p:nvSpPr>
          <p:cNvPr id="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latin typeface="+mj-lt"/>
                <a:ea typeface="+mj-ea"/>
                <a:cs typeface="+mj-cs"/>
              </a:rPr>
              <a:t>Debesbraukšanas diena</a:t>
            </a:r>
            <a:endParaRPr lang="lv-LV" sz="4400" b="1" dirty="0">
              <a:latin typeface="+mj-lt"/>
              <a:ea typeface="+mj-ea"/>
              <a:cs typeface="+mj-cs"/>
            </a:endParaRPr>
          </a:p>
        </p:txBody>
      </p:sp>
      <p:sp>
        <p:nvSpPr>
          <p:cNvPr id="8" name="Rectangle 7"/>
          <p:cNvSpPr>
            <a:spLocks noChangeArrowheads="1"/>
          </p:cNvSpPr>
          <p:nvPr/>
        </p:nvSpPr>
        <p:spPr bwMode="auto">
          <a:xfrm>
            <a:off x="0" y="2214554"/>
            <a:ext cx="9144000" cy="3970318"/>
          </a:xfrm>
          <a:prstGeom prst="rect">
            <a:avLst/>
          </a:prstGeom>
          <a:noFill/>
          <a:ln w="9525">
            <a:noFill/>
            <a:miter lim="800000"/>
            <a:headEnd/>
            <a:tailEnd/>
          </a:ln>
        </p:spPr>
        <p:txBody>
          <a:bodyPr wrap="square">
            <a:spAutoFit/>
          </a:bodyPr>
          <a:lstStyle/>
          <a:p>
            <a:pPr algn="just" eaLnBrk="0" hangingPunct="0">
              <a:buFont typeface="Arial" pitchFamily="34" charset="0"/>
              <a:buChar char="•"/>
            </a:pPr>
            <a:r>
              <a:rPr lang="lv-LV" sz="3600" dirty="0" smtClean="0">
                <a:cs typeface="Arial" charset="0"/>
              </a:rPr>
              <a:t>Mt.28:16-20</a:t>
            </a:r>
          </a:p>
          <a:p>
            <a:pPr algn="just" eaLnBrk="0" hangingPunct="0">
              <a:buFont typeface="Arial" pitchFamily="34" charset="0"/>
              <a:buChar char="•"/>
            </a:pPr>
            <a:r>
              <a:rPr lang="lv-LV" sz="3600" dirty="0" smtClean="0">
                <a:cs typeface="Arial" charset="0"/>
              </a:rPr>
              <a:t>Lk.24:44-53</a:t>
            </a:r>
            <a:endParaRPr lang="lv-LV" sz="3600" dirty="0" smtClean="0">
              <a:cs typeface="Arial" charset="0"/>
            </a:endParaRPr>
          </a:p>
          <a:p>
            <a:pPr algn="just" eaLnBrk="0" hangingPunct="0">
              <a:buFont typeface="Arial" pitchFamily="34" charset="0"/>
              <a:buChar char="•"/>
            </a:pPr>
            <a:r>
              <a:rPr lang="lv-LV" sz="3600" dirty="0" smtClean="0">
                <a:cs typeface="Arial" charset="0"/>
              </a:rPr>
              <a:t>Mk.16:15-19</a:t>
            </a:r>
          </a:p>
          <a:p>
            <a:pPr algn="just" eaLnBrk="0" hangingPunct="0">
              <a:buFont typeface="Arial" pitchFamily="34" charset="0"/>
              <a:buChar char="•"/>
            </a:pPr>
            <a:r>
              <a:rPr lang="lv-LV" sz="3600" dirty="0" smtClean="0">
                <a:cs typeface="Arial" charset="0"/>
              </a:rPr>
              <a:t>Ap.d.1:1-8</a:t>
            </a:r>
          </a:p>
          <a:p>
            <a:pPr algn="just" eaLnBrk="0" hangingPunct="0">
              <a:buFont typeface="Arial" pitchFamily="34" charset="0"/>
              <a:buChar char="•"/>
            </a:pPr>
            <a:endParaRPr lang="lv-LV" sz="3600" dirty="0" smtClean="0">
              <a:cs typeface="Arial" charset="0"/>
            </a:endParaRPr>
          </a:p>
          <a:p>
            <a:pPr algn="just" eaLnBrk="0" hangingPunct="0">
              <a:buFont typeface="Arial" pitchFamily="34" charset="0"/>
              <a:buChar char="•"/>
            </a:pPr>
            <a:r>
              <a:rPr lang="lv-LV" sz="3600" dirty="0" smtClean="0">
                <a:cs typeface="Arial" charset="0"/>
              </a:rPr>
              <a:t>Lai iegūtu kopainu – jāskatās uz visām šīm rakstu vietām un jāliek </a:t>
            </a:r>
            <a:r>
              <a:rPr lang="lv-LV" sz="3600" dirty="0" err="1" smtClean="0">
                <a:cs typeface="Arial" charset="0"/>
              </a:rPr>
              <a:t>puzles</a:t>
            </a:r>
            <a:r>
              <a:rPr lang="lv-LV" sz="3600" dirty="0" smtClean="0">
                <a:cs typeface="Arial" charset="0"/>
              </a:rPr>
              <a:t> gabaliņi kopā.</a:t>
            </a:r>
          </a:p>
        </p:txBody>
      </p:sp>
      <p:pic>
        <p:nvPicPr>
          <p:cNvPr id="10" name="Picture 7"/>
          <p:cNvPicPr>
            <a:picLocks noChangeAspect="1" noChangeArrowheads="1"/>
          </p:cNvPicPr>
          <p:nvPr/>
        </p:nvPicPr>
        <p:blipFill>
          <a:blip r:embed="rId2" cstate="print"/>
          <a:srcRect/>
          <a:stretch>
            <a:fillRect/>
          </a:stretch>
        </p:blipFill>
        <p:spPr bwMode="auto">
          <a:xfrm>
            <a:off x="2928926" y="1500174"/>
            <a:ext cx="6000760" cy="3500462"/>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8">
                                            <p:txEl>
                                              <p:pRg st="1" end="1"/>
                                            </p:txEl>
                                          </p:spTgt>
                                        </p:tgtEl>
                                        <p:attrNameLst>
                                          <p:attrName>style.visibility</p:attrName>
                                        </p:attrNameLst>
                                      </p:cBhvr>
                                      <p:to>
                                        <p:strVal val="visible"/>
                                      </p:to>
                                    </p:set>
                                    <p:anim calcmode="lin" valueType="num">
                                      <p:cBhvr additive="base">
                                        <p:cTn id="1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 calcmode="lin" valueType="num">
                                      <p:cBhvr additive="base">
                                        <p:cTn id="2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 calcmode="lin" valueType="num">
                                      <p:cBhvr additive="base">
                                        <p:cTn id="26"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 calcmode="lin" valueType="num">
                                      <p:cBhvr additive="base">
                                        <p:cTn id="31"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44 Pēc tam Viņš tiem sacīja: "Šie ir tie vārdi, ko Es jums esmu sacījis, vēl pie jums būdams, ka visam bija notikt, kas par Mani rakstīts Mozus bauslībā, praviešos un psalmos." 45 Tad Viņš tiem saprašanu atdarīja, ka tie rakstus saprata, 46 un tiem sacīja: "Tā stāv rakstīts, ka Kristum bija ciest un augšāmcelties no mirušajiem trešā dienā</a:t>
            </a:r>
            <a:endParaRPr lang="en-US" sz="2600" i="1" smtClean="0"/>
          </a:p>
        </p:txBody>
      </p:sp>
      <p:sp>
        <p:nvSpPr>
          <p:cNvPr id="7" name="Rectangle 6"/>
          <p:cNvSpPr>
            <a:spLocks noChangeArrowheads="1"/>
          </p:cNvSpPr>
          <p:nvPr/>
        </p:nvSpPr>
        <p:spPr bwMode="auto">
          <a:xfrm>
            <a:off x="0" y="2349500"/>
            <a:ext cx="5857875" cy="4400550"/>
          </a:xfrm>
          <a:prstGeom prst="rect">
            <a:avLst/>
          </a:prstGeom>
          <a:noFill/>
          <a:ln w="9525">
            <a:noFill/>
            <a:miter lim="800000"/>
            <a:headEnd/>
            <a:tailEnd/>
          </a:ln>
        </p:spPr>
        <p:txBody>
          <a:bodyPr>
            <a:spAutoFit/>
          </a:bodyPr>
          <a:lstStyle/>
          <a:p>
            <a:pPr>
              <a:buFontTx/>
              <a:buChar char="•"/>
            </a:pPr>
            <a:r>
              <a:rPr lang="lv-LV" sz="2800"/>
              <a:t>Par </a:t>
            </a:r>
            <a:r>
              <a:rPr lang="lv-LV" sz="2800" b="1"/>
              <a:t>kādiem rakstiem</a:t>
            </a:r>
            <a:r>
              <a:rPr lang="lv-LV" sz="2800"/>
              <a:t> tad te ir </a:t>
            </a:r>
            <a:r>
              <a:rPr lang="lv-LV" sz="2800" b="1"/>
              <a:t>runa</a:t>
            </a:r>
            <a:r>
              <a:rPr lang="lv-LV" sz="2800"/>
              <a:t>? Par </a:t>
            </a:r>
            <a:r>
              <a:rPr lang="lv-LV" sz="2800" b="1"/>
              <a:t>Veco Derību</a:t>
            </a:r>
          </a:p>
          <a:p>
            <a:pPr>
              <a:buFontTx/>
              <a:buChar char="•"/>
            </a:pPr>
            <a:r>
              <a:rPr lang="lv-LV" sz="2800" b="1"/>
              <a:t>VD</a:t>
            </a:r>
            <a:r>
              <a:rPr lang="lv-LV" sz="2800"/>
              <a:t> ir </a:t>
            </a:r>
            <a:r>
              <a:rPr lang="lv-LV" sz="2800" b="1"/>
              <a:t>456</a:t>
            </a:r>
            <a:r>
              <a:rPr lang="lv-LV" sz="2800"/>
              <a:t> </a:t>
            </a:r>
            <a:r>
              <a:rPr lang="lv-LV" sz="2800" b="1"/>
              <a:t>pravietojumi</a:t>
            </a:r>
            <a:r>
              <a:rPr lang="lv-LV" sz="2800"/>
              <a:t> par Kristu</a:t>
            </a:r>
          </a:p>
          <a:p>
            <a:pPr>
              <a:buFontTx/>
              <a:buChar char="•"/>
            </a:pPr>
            <a:r>
              <a:rPr lang="lv-LV" sz="2800" b="1"/>
              <a:t>VD cilvēki</a:t>
            </a:r>
            <a:r>
              <a:rPr lang="lv-LV" sz="2800"/>
              <a:t> bija tieši tādā </a:t>
            </a:r>
            <a:r>
              <a:rPr lang="lv-LV" sz="2800" b="1"/>
              <a:t>pašā ticībā</a:t>
            </a:r>
            <a:r>
              <a:rPr lang="lv-LV" sz="2800"/>
              <a:t> uz </a:t>
            </a:r>
            <a:r>
              <a:rPr lang="lv-LV" sz="2800" b="1"/>
              <a:t>Mesiju</a:t>
            </a:r>
            <a:r>
              <a:rPr lang="lv-LV" sz="2800"/>
              <a:t>, kā </a:t>
            </a:r>
            <a:r>
              <a:rPr lang="lv-LV" sz="2800" b="1"/>
              <a:t>mēs</a:t>
            </a:r>
            <a:r>
              <a:rPr lang="lv-LV" sz="2800"/>
              <a:t>. Viņi tikai </a:t>
            </a:r>
            <a:r>
              <a:rPr lang="lv-LV" sz="2800" b="1"/>
              <a:t>ticēja</a:t>
            </a:r>
            <a:r>
              <a:rPr lang="lv-LV" sz="2800"/>
              <a:t> uz to, kas </a:t>
            </a:r>
            <a:r>
              <a:rPr lang="lv-LV" sz="2800" b="1"/>
              <a:t>vēl notiks</a:t>
            </a:r>
            <a:r>
              <a:rPr lang="lv-LV" sz="2800"/>
              <a:t>, </a:t>
            </a:r>
            <a:r>
              <a:rPr lang="lv-LV" sz="2800" b="1"/>
              <a:t>mēs</a:t>
            </a:r>
            <a:r>
              <a:rPr lang="lv-LV" sz="2800"/>
              <a:t> uz to, kas </a:t>
            </a:r>
            <a:r>
              <a:rPr lang="lv-LV" sz="2800" b="1"/>
              <a:t>jau noticis</a:t>
            </a:r>
            <a:r>
              <a:rPr lang="lv-LV" sz="2800"/>
              <a:t>.</a:t>
            </a:r>
          </a:p>
          <a:p>
            <a:pPr>
              <a:buFontTx/>
              <a:buChar char="•"/>
            </a:pPr>
            <a:r>
              <a:rPr lang="lv-LV" sz="2800" b="1"/>
              <a:t>Mums</a:t>
            </a:r>
            <a:r>
              <a:rPr lang="lv-LV" sz="2800"/>
              <a:t> katrā ziņā ir </a:t>
            </a:r>
            <a:r>
              <a:rPr lang="lv-LV" sz="2800" b="1"/>
              <a:t>vieglāk, b</a:t>
            </a:r>
            <a:r>
              <a:rPr lang="lv-LV" sz="2800"/>
              <a:t>et </a:t>
            </a:r>
            <a:r>
              <a:rPr lang="lv-LV" sz="2800" b="1"/>
              <a:t>noteikti</a:t>
            </a:r>
            <a:r>
              <a:rPr lang="lv-LV" sz="2800"/>
              <a:t> svētīgu </a:t>
            </a:r>
            <a:r>
              <a:rPr lang="lv-LV" sz="2800" b="1"/>
              <a:t>ticību</a:t>
            </a:r>
            <a:r>
              <a:rPr lang="lv-LV" sz="2800"/>
              <a:t> mēs varam atrast pie </a:t>
            </a:r>
            <a:r>
              <a:rPr lang="lv-LV" sz="2800" b="1"/>
              <a:t>daudziem VD cilvēkiem.</a:t>
            </a:r>
            <a:endParaRPr lang="lv-LV" sz="2800"/>
          </a:p>
        </p:txBody>
      </p:sp>
      <p:pic>
        <p:nvPicPr>
          <p:cNvPr id="3076" name="Picture 4"/>
          <p:cNvPicPr>
            <a:picLocks noChangeAspect="1" noChangeArrowheads="1"/>
          </p:cNvPicPr>
          <p:nvPr/>
        </p:nvPicPr>
        <p:blipFill>
          <a:blip r:embed="rId2"/>
          <a:srcRect/>
          <a:stretch>
            <a:fillRect/>
          </a:stretch>
        </p:blipFill>
        <p:spPr bwMode="auto">
          <a:xfrm>
            <a:off x="5643570" y="2214555"/>
            <a:ext cx="3500430" cy="46434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fade">
                                      <p:cBhvr>
                                        <p:cTn id="11" dur="2000"/>
                                        <p:tgtEl>
                                          <p:spTgt spid="30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785926"/>
            <a:ext cx="8229600" cy="793733"/>
          </a:xfrm>
        </p:spPr>
        <p:txBody>
          <a:bodyPr/>
          <a:lstStyle/>
          <a:p>
            <a:r>
              <a:rPr lang="lv-LV" dirty="0" smtClean="0"/>
              <a:t>2 galvenie uzdevumi:</a:t>
            </a:r>
            <a:endParaRPr lang="en-US" dirty="0"/>
          </a:p>
        </p:txBody>
      </p:sp>
      <p:sp>
        <p:nvSpPr>
          <p:cNvPr id="3" name="Text Placeholder 2"/>
          <p:cNvSpPr>
            <a:spLocks noGrp="1"/>
          </p:cNvSpPr>
          <p:nvPr>
            <p:ph type="body" sz="half" idx="1"/>
          </p:nvPr>
        </p:nvSpPr>
        <p:spPr>
          <a:xfrm>
            <a:off x="0" y="2571744"/>
            <a:ext cx="9144000" cy="571504"/>
          </a:xfrm>
        </p:spPr>
        <p:txBody>
          <a:bodyPr>
            <a:noAutofit/>
          </a:bodyPr>
          <a:lstStyle/>
          <a:p>
            <a:pPr>
              <a:buNone/>
            </a:pPr>
            <a:r>
              <a:rPr lang="lv-LV" sz="2400" b="1" i="1" dirty="0" smtClean="0">
                <a:latin typeface="Arial" pitchFamily="34" charset="0"/>
                <a:cs typeface="Arial" pitchFamily="34" charset="0"/>
              </a:rPr>
              <a:t>	“1.tās kristīdami Tēva, Dēla un Svētā Gara Vārdā,</a:t>
            </a:r>
            <a:endParaRPr lang="en-US" sz="2400" dirty="0" smtClean="0">
              <a:latin typeface="Arial" pitchFamily="34" charset="0"/>
              <a:cs typeface="Arial" pitchFamily="34" charset="0"/>
            </a:endParaRPr>
          </a:p>
          <a:p>
            <a:pPr>
              <a:buNone/>
            </a:pPr>
            <a:r>
              <a:rPr lang="lv-LV" sz="2400" b="1" i="1" dirty="0" smtClean="0">
                <a:latin typeface="Arial" pitchFamily="34" charset="0"/>
                <a:cs typeface="Arial" pitchFamily="34" charset="0"/>
              </a:rPr>
              <a:t>	2.tās mācīdami turēt visu, ko Es jums esmu pavēlējis”</a:t>
            </a:r>
            <a:r>
              <a:rPr lang="lv-LV" sz="1200" dirty="0" smtClean="0">
                <a:latin typeface="Arial" pitchFamily="34" charset="0"/>
                <a:cs typeface="Arial" pitchFamily="34" charset="0"/>
              </a:rPr>
              <a:t> </a:t>
            </a:r>
            <a:endParaRPr lang="en-US" sz="1200" dirty="0" smtClean="0">
              <a:latin typeface="Arial" pitchFamily="34" charset="0"/>
              <a:cs typeface="Arial" pitchFamily="34" charset="0"/>
            </a:endParaRPr>
          </a:p>
        </p:txBody>
      </p:sp>
      <p:pic>
        <p:nvPicPr>
          <p:cNvPr id="5" name="Picture 6" descr="http://t1.gstatic.com/images?q=tbn:ANd9GcR2n6-DJEs8i36Hojzl9ne75UZMJVh-4TX6_VjeTvu_kcd4GvRn1Q"/>
          <p:cNvPicPr>
            <a:picLocks noChangeAspect="1" noChangeArrowheads="1"/>
          </p:cNvPicPr>
          <p:nvPr/>
        </p:nvPicPr>
        <p:blipFill>
          <a:blip r:embed="rId2" cstate="print"/>
          <a:srcRect/>
          <a:stretch>
            <a:fillRect/>
          </a:stretch>
        </p:blipFill>
        <p:spPr bwMode="auto">
          <a:xfrm>
            <a:off x="4357686" y="3643314"/>
            <a:ext cx="4786314" cy="3214686"/>
          </a:xfrm>
          <a:prstGeom prst="rect">
            <a:avLst/>
          </a:prstGeom>
          <a:ln>
            <a:noFill/>
          </a:ln>
          <a:effectLst>
            <a:softEdge rad="112500"/>
          </a:effectLst>
        </p:spPr>
      </p:pic>
      <p:pic>
        <p:nvPicPr>
          <p:cNvPr id="51202" name="Picture 2" descr="Image result for baptism"/>
          <p:cNvPicPr>
            <a:picLocks noChangeAspect="1" noChangeArrowheads="1"/>
          </p:cNvPicPr>
          <p:nvPr/>
        </p:nvPicPr>
        <p:blipFill>
          <a:blip r:embed="rId3"/>
          <a:srcRect/>
          <a:stretch>
            <a:fillRect/>
          </a:stretch>
        </p:blipFill>
        <p:spPr bwMode="auto">
          <a:xfrm>
            <a:off x="0" y="3643290"/>
            <a:ext cx="4286247" cy="3214710"/>
          </a:xfrm>
          <a:prstGeom prst="rect">
            <a:avLst/>
          </a:prstGeom>
          <a:ln>
            <a:noFill/>
          </a:ln>
          <a:effectLst>
            <a:softEdge rad="112500"/>
          </a:effectLst>
        </p:spPr>
      </p:pic>
      <p:sp>
        <p:nvSpPr>
          <p:cNvPr id="6" name="Rectangle 2"/>
          <p:cNvSpPr txBox="1">
            <a:spLocks noChangeArrowheads="1"/>
          </p:cNvSpPr>
          <p:nvPr/>
        </p:nvSpPr>
        <p:spPr bwMode="auto">
          <a:xfrm>
            <a:off x="714348" y="-142893"/>
            <a:ext cx="8175625"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accent4">
                    <a:lumMod val="10000"/>
                  </a:schemeClr>
                </a:solidFill>
                <a:effectLst/>
                <a:uLnTx/>
                <a:uFillTx/>
                <a:latin typeface="+mj-lt"/>
                <a:ea typeface="+mj-ea"/>
                <a:cs typeface="+mj-cs"/>
              </a:rPr>
              <a:t>Mt.28:19 Jēzus lielā Pavēle</a:t>
            </a:r>
          </a:p>
        </p:txBody>
      </p:sp>
      <p:sp>
        <p:nvSpPr>
          <p:cNvPr id="7" name="Rectangle 6"/>
          <p:cNvSpPr>
            <a:spLocks noChangeArrowheads="1"/>
          </p:cNvSpPr>
          <p:nvPr/>
        </p:nvSpPr>
        <p:spPr bwMode="auto">
          <a:xfrm>
            <a:off x="0" y="571480"/>
            <a:ext cx="9144000" cy="1384995"/>
          </a:xfrm>
          <a:prstGeom prst="rect">
            <a:avLst/>
          </a:prstGeom>
          <a:noFill/>
          <a:ln w="9525">
            <a:noFill/>
            <a:miter lim="800000"/>
            <a:headEnd/>
            <a:tailEnd/>
          </a:ln>
        </p:spPr>
        <p:txBody>
          <a:bodyPr wrap="square">
            <a:spAutoFit/>
          </a:bodyPr>
          <a:lstStyle/>
          <a:p>
            <a:pPr algn="ctr"/>
            <a:r>
              <a:rPr lang="lv-LV" sz="2800" b="1" dirty="0">
                <a:solidFill>
                  <a:schemeClr val="accent4">
                    <a:lumMod val="10000"/>
                  </a:schemeClr>
                </a:solidFill>
              </a:rPr>
              <a:t>„</a:t>
            </a:r>
            <a:r>
              <a:rPr lang="lv-LV" sz="2800" b="1" i="1" dirty="0">
                <a:solidFill>
                  <a:schemeClr val="accent4">
                    <a:lumMod val="10000"/>
                  </a:schemeClr>
                </a:solidFill>
              </a:rPr>
              <a:t>Tāpēc ejiet un dariet par mācekļiem visas tautas, tās kristīdami Tēva, Dēla un Svētā Gara Vārdā, tās mācīdami turēt visu, ko es esmu jums pavēlējis.</a:t>
            </a:r>
            <a:r>
              <a:rPr lang="lv-LV" sz="2800" b="1" dirty="0">
                <a:solidFill>
                  <a:schemeClr val="accent4">
                    <a:lumMod val="10000"/>
                  </a:schemeClr>
                </a:solidFill>
              </a:rPr>
              <a:t>”</a:t>
            </a:r>
            <a:endParaRPr lang="en-US" sz="2800" b="1" dirty="0">
              <a:solidFill>
                <a:schemeClr val="accent4">
                  <a:lumMod val="10000"/>
                </a:schemeClr>
              </a:solidFill>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additive="base">
                                        <p:cTn id="2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1202"/>
                                        </p:tgtEl>
                                        <p:attrNameLst>
                                          <p:attrName>style.visibility</p:attrName>
                                        </p:attrNameLst>
                                      </p:cBhvr>
                                      <p:to>
                                        <p:strVal val="visible"/>
                                      </p:to>
                                    </p:set>
                                    <p:animEffect transition="in" filter="fade">
                                      <p:cBhvr>
                                        <p:cTn id="32" dur="2000"/>
                                        <p:tgtEl>
                                          <p:spTgt spid="51202"/>
                                        </p:tgtEl>
                                      </p:cBhvr>
                                    </p:animEffect>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214563"/>
            <a:ext cx="9144000" cy="4462462"/>
          </a:xfrm>
          <a:prstGeom prst="rect">
            <a:avLst/>
          </a:prstGeom>
          <a:noFill/>
          <a:ln w="9525">
            <a:noFill/>
            <a:miter lim="800000"/>
            <a:headEnd/>
            <a:tailEnd/>
          </a:ln>
        </p:spPr>
        <p:txBody>
          <a:bodyPr>
            <a:spAutoFit/>
          </a:bodyPr>
          <a:lstStyle/>
          <a:p>
            <a:pPr>
              <a:buFont typeface="Wingdings" pitchFamily="2" charset="2"/>
              <a:buNone/>
            </a:pPr>
            <a:r>
              <a:rPr lang="lv-LV" sz="3600"/>
              <a:t>“</a:t>
            </a:r>
            <a:r>
              <a:rPr lang="sv-SE" sz="3600" i="1"/>
              <a:t>Kas tic un top kristīts, tas tiks izglābts, </a:t>
            </a:r>
            <a:endParaRPr lang="lv-LV" sz="3600" i="1"/>
          </a:p>
          <a:p>
            <a:pPr>
              <a:buFont typeface="Wingdings" pitchFamily="2" charset="2"/>
              <a:buNone/>
            </a:pPr>
            <a:r>
              <a:rPr lang="sv-SE" sz="3600" i="1"/>
              <a:t>bet, kas netic, tiks pazudināts.</a:t>
            </a:r>
            <a:r>
              <a:rPr lang="lv-LV" sz="3600"/>
              <a:t>” (Mk.16:16).</a:t>
            </a:r>
            <a:endParaRPr lang="lv-LV" sz="3200" i="1"/>
          </a:p>
          <a:p>
            <a:pPr>
              <a:buFont typeface="Wingdings" pitchFamily="2" charset="2"/>
              <a:buChar char="§"/>
            </a:pPr>
            <a:endParaRPr lang="lv-LV" sz="2000"/>
          </a:p>
          <a:p>
            <a:pPr>
              <a:buFont typeface="Wingdings" pitchFamily="2" charset="2"/>
              <a:buChar char="§"/>
            </a:pPr>
            <a:r>
              <a:rPr lang="lv-LV" sz="3200"/>
              <a:t>Bieži vien cilvēki mēģina </a:t>
            </a:r>
            <a:r>
              <a:rPr lang="lv-LV" sz="3200" b="1"/>
              <a:t>Dievam aizbildināties</a:t>
            </a:r>
            <a:r>
              <a:rPr lang="lv-LV" sz="3200"/>
              <a:t> </a:t>
            </a:r>
          </a:p>
          <a:p>
            <a:r>
              <a:rPr lang="lv-LV" sz="3200"/>
              <a:t>ar </a:t>
            </a:r>
            <a:r>
              <a:rPr lang="lv-LV" sz="3200" b="1"/>
              <a:t>kristību, iesvētību un laulību apliecības</a:t>
            </a:r>
            <a:r>
              <a:rPr lang="lv-LV" sz="3200"/>
              <a:t>. </a:t>
            </a:r>
          </a:p>
          <a:p>
            <a:pPr>
              <a:buFont typeface="Wingdings" pitchFamily="2" charset="2"/>
              <a:buChar char="§"/>
            </a:pPr>
            <a:r>
              <a:rPr lang="lv-LV" sz="3200"/>
              <a:t>Kristība </a:t>
            </a:r>
            <a:r>
              <a:rPr lang="lv-LV" sz="3200" b="1"/>
              <a:t>nav apdrošināšanas polise vai amulets pret velnu</a:t>
            </a:r>
            <a:r>
              <a:rPr lang="lv-LV" sz="3200"/>
              <a:t>. </a:t>
            </a:r>
          </a:p>
          <a:p>
            <a:pPr>
              <a:buFont typeface="Wingdings" pitchFamily="2" charset="2"/>
              <a:buChar char="§"/>
            </a:pPr>
            <a:r>
              <a:rPr lang="lv-LV" sz="3200" b="1"/>
              <a:t>Kristība bez ticības nedarbojas, tā ir bezjēdzīga!</a:t>
            </a:r>
            <a:r>
              <a:rPr lang="lv-LV" sz="3200"/>
              <a:t> </a:t>
            </a:r>
          </a:p>
        </p:txBody>
      </p:sp>
      <p:sp>
        <p:nvSpPr>
          <p:cNvPr id="92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C9DFE05-7ABC-4722-984A-4FBA303AC0AF}" type="slidenum">
              <a:rPr lang="lv-LV" sz="1400"/>
              <a:pPr algn="r"/>
              <a:t>6</a:t>
            </a:fld>
            <a:endParaRPr lang="lv-LV" sz="1400"/>
          </a:p>
        </p:txBody>
      </p:sp>
      <p:sp>
        <p:nvSpPr>
          <p:cNvPr id="6147" name="Rectangle 2"/>
          <p:cNvSpPr>
            <a:spLocks noChangeArrowheads="1"/>
          </p:cNvSpPr>
          <p:nvPr/>
        </p:nvSpPr>
        <p:spPr bwMode="auto">
          <a:xfrm>
            <a:off x="-642938" y="714375"/>
            <a:ext cx="8229601" cy="692150"/>
          </a:xfrm>
          <a:prstGeom prst="rect">
            <a:avLst/>
          </a:prstGeom>
          <a:noFill/>
          <a:ln w="9525">
            <a:noFill/>
            <a:miter lim="800000"/>
            <a:headEnd/>
            <a:tailEnd/>
          </a:ln>
        </p:spPr>
        <p:txBody>
          <a:bodyPr anchor="ctr"/>
          <a:lstStyle/>
          <a:p>
            <a:pPr algn="ctr"/>
            <a:r>
              <a:rPr lang="lv-LV" sz="4400" b="1"/>
              <a:t>Kristība un Ticība</a:t>
            </a:r>
          </a:p>
        </p:txBody>
      </p:sp>
      <p:pic>
        <p:nvPicPr>
          <p:cNvPr id="5" name="Picture 7"/>
          <p:cNvPicPr>
            <a:picLocks noChangeAspect="1" noChangeArrowheads="1"/>
          </p:cNvPicPr>
          <p:nvPr/>
        </p:nvPicPr>
        <p:blipFill>
          <a:blip r:embed="rId2" cstate="print"/>
          <a:srcRect/>
          <a:stretch>
            <a:fillRect/>
          </a:stretch>
        </p:blipFill>
        <p:spPr bwMode="auto">
          <a:xfrm>
            <a:off x="6858016" y="-1"/>
            <a:ext cx="2285984" cy="22145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 calcmode="lin" valueType="num">
                                      <p:cBhvr additive="base">
                                        <p:cTn id="2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3000"/>
                            </p:stCondLst>
                            <p:childTnLst>
                              <p:par>
                                <p:cTn id="31" presetID="2" presetClass="entr" presetSubtype="4" fill="hold" nodeType="after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5" fill="hold" nodeType="withGroup">
                            <p:stCondLst>
                              <p:cond delay="3500"/>
                            </p:stCondLst>
                            <p:childTnLst>
                              <p:par>
                                <p:cTn id="36" presetID="2" presetClass="entr" presetSubtype="4" fill="hold" nodeType="afterEffect">
                                  <p:stCondLst>
                                    <p:cond delay="0"/>
                                  </p:stCondLst>
                                  <p:childTnLst>
                                    <p:set>
                                      <p:cBhvr>
                                        <p:cTn id="37" dur="1" fill="hold">
                                          <p:stCondLst>
                                            <p:cond delay="0"/>
                                          </p:stCondLst>
                                        </p:cTn>
                                        <p:tgtEl>
                                          <p:spTgt spid="6">
                                            <p:txEl>
                                              <p:pRg st="6" end="6"/>
                                            </p:txEl>
                                          </p:spTgt>
                                        </p:tgtEl>
                                        <p:attrNameLst>
                                          <p:attrName>style.visibility</p:attrName>
                                        </p:attrNameLst>
                                      </p:cBhvr>
                                      <p:to>
                                        <p:strVal val="visible"/>
                                      </p:to>
                                    </p:set>
                                    <p:anim calcmode="lin" valueType="num">
                                      <p:cBhvr additive="base">
                                        <p:cTn id="3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C2A77002-7AD9-4261-AF57-C132776A882A}" type="slidenum">
              <a:rPr lang="en-US" smtClean="0"/>
              <a:pPr/>
              <a:t>7</a:t>
            </a:fld>
            <a:endParaRPr lang="en-US" smtClean="0"/>
          </a:p>
        </p:txBody>
      </p:sp>
      <p:sp>
        <p:nvSpPr>
          <p:cNvPr id="38915" name="Rectangle 3"/>
          <p:cNvSpPr>
            <a:spLocks noGrp="1" noChangeArrowheads="1"/>
          </p:cNvSpPr>
          <p:nvPr>
            <p:ph type="title"/>
          </p:nvPr>
        </p:nvSpPr>
        <p:spPr>
          <a:xfrm>
            <a:off x="0" y="46038"/>
            <a:ext cx="9144000" cy="503237"/>
          </a:xfrm>
        </p:spPr>
        <p:txBody>
          <a:bodyPr/>
          <a:lstStyle/>
          <a:p>
            <a:pPr marL="762000" indent="-762000" eaLnBrk="1" hangingPunct="1"/>
            <a:r>
              <a:rPr lang="lv-LV" sz="4800" b="1" dirty="0" smtClean="0">
                <a:solidFill>
                  <a:schemeClr val="tx1"/>
                </a:solidFill>
              </a:rPr>
              <a:t>Kā </a:t>
            </a:r>
            <a:r>
              <a:rPr lang="lv-LV" sz="4800" b="1" dirty="0" smtClean="0">
                <a:solidFill>
                  <a:schemeClr val="tx1"/>
                </a:solidFill>
              </a:rPr>
              <a:t>mācīt</a:t>
            </a:r>
            <a:r>
              <a:rPr lang="lv-LV" sz="4800" b="1" dirty="0" smtClean="0">
                <a:solidFill>
                  <a:schemeClr val="tx1"/>
                </a:solidFill>
              </a:rPr>
              <a:t>?</a:t>
            </a:r>
            <a:r>
              <a:rPr lang="en-US" sz="4000" b="1" dirty="0" smtClean="0">
                <a:solidFill>
                  <a:schemeClr val="tx1"/>
                </a:solidFill>
              </a:rPr>
              <a:t> </a:t>
            </a:r>
          </a:p>
        </p:txBody>
      </p:sp>
      <p:sp>
        <p:nvSpPr>
          <p:cNvPr id="38916" name="Rectangle 4"/>
          <p:cNvSpPr>
            <a:spLocks noGrp="1" noChangeArrowheads="1"/>
          </p:cNvSpPr>
          <p:nvPr>
            <p:ph type="body" idx="1"/>
          </p:nvPr>
        </p:nvSpPr>
        <p:spPr>
          <a:xfrm>
            <a:off x="0" y="692150"/>
            <a:ext cx="9144000" cy="6021388"/>
          </a:xfrm>
        </p:spPr>
        <p:txBody>
          <a:bodyPr/>
          <a:lstStyle/>
          <a:p>
            <a:pPr marL="609600" indent="-609600" eaLnBrk="1" hangingPunct="1">
              <a:lnSpc>
                <a:spcPct val="90000"/>
              </a:lnSpc>
            </a:pPr>
            <a:r>
              <a:rPr lang="lv-LV" sz="2800" i="1" dirty="0" smtClean="0"/>
              <a:t>“...Jēzus Vārdā jums būs sludināt atgriešanos un grēku piedošanu visām tautām</a:t>
            </a:r>
            <a:r>
              <a:rPr lang="lv-LV" sz="2800" dirty="0" smtClean="0"/>
              <a:t>” (Lk.24:47)</a:t>
            </a:r>
          </a:p>
          <a:p>
            <a:pPr marL="609600" indent="-609600" eaLnBrk="1" hangingPunct="1">
              <a:lnSpc>
                <a:spcPct val="90000"/>
              </a:lnSpc>
              <a:buFontTx/>
              <a:buNone/>
            </a:pPr>
            <a:r>
              <a:rPr lang="lv-LV" sz="2800" dirty="0" smtClean="0"/>
              <a:t>1.Sludināt atgriešanos</a:t>
            </a:r>
            <a:r>
              <a:rPr lang="lv-LV" sz="2800" b="1" dirty="0" smtClean="0">
                <a:solidFill>
                  <a:srgbClr val="FF0000"/>
                </a:solidFill>
              </a:rPr>
              <a:t> </a:t>
            </a:r>
            <a:r>
              <a:rPr lang="lv-LV" sz="2800" dirty="0" smtClean="0"/>
              <a:t>(</a:t>
            </a:r>
            <a:r>
              <a:rPr lang="lv-LV" sz="2800" b="1" dirty="0" smtClean="0"/>
              <a:t>Bauslība</a:t>
            </a:r>
            <a:r>
              <a:rPr lang="lv-LV" sz="2800" dirty="0" smtClean="0"/>
              <a:t>)</a:t>
            </a:r>
          </a:p>
          <a:p>
            <a:pPr marL="609600" indent="-609600" eaLnBrk="1" hangingPunct="1">
              <a:lnSpc>
                <a:spcPct val="90000"/>
              </a:lnSpc>
              <a:buFontTx/>
              <a:buNone/>
            </a:pPr>
            <a:r>
              <a:rPr lang="lv-LV" sz="2800" dirty="0" smtClean="0"/>
              <a:t>2.Sludināt</a:t>
            </a:r>
            <a:r>
              <a:rPr lang="lv-LV" sz="2800" b="1" dirty="0" smtClean="0"/>
              <a:t> </a:t>
            </a:r>
            <a:r>
              <a:rPr lang="lv-LV" sz="2800" dirty="0" smtClean="0"/>
              <a:t>grēku piedošanu (</a:t>
            </a:r>
            <a:r>
              <a:rPr lang="lv-LV" sz="2800" b="1" dirty="0" smtClean="0"/>
              <a:t>Evaņģēlijs</a:t>
            </a:r>
            <a:r>
              <a:rPr lang="lv-LV" sz="2800" dirty="0" smtClean="0"/>
              <a:t>).</a:t>
            </a:r>
          </a:p>
          <a:p>
            <a:pPr>
              <a:buFont typeface="Wingdings" pitchFamily="2" charset="2"/>
              <a:buChar char="§"/>
            </a:pPr>
            <a:r>
              <a:rPr lang="lv-LV" sz="2400" b="1" dirty="0" smtClean="0">
                <a:effectLst>
                  <a:outerShdw blurRad="38100" dist="38100" dir="2700000" algn="tl">
                    <a:srgbClr val="C0C0C0"/>
                  </a:outerShdw>
                </a:effectLst>
              </a:rPr>
              <a:t>No sākuma cilvēks ir jāiesprediķo ellē, un pēc tam debesīs.</a:t>
            </a:r>
          </a:p>
          <a:p>
            <a:pPr>
              <a:buFont typeface="Wingdings" pitchFamily="2" charset="2"/>
              <a:buChar char="§"/>
            </a:pPr>
            <a:r>
              <a:rPr lang="lv-LV" sz="2400" dirty="0" smtClean="0">
                <a:effectLst>
                  <a:outerShdw blurRad="38100" dist="38100" dir="2700000" algn="tl">
                    <a:srgbClr val="C0C0C0"/>
                  </a:outerShdw>
                </a:effectLst>
              </a:rPr>
              <a:t>Ceļš uz </a:t>
            </a:r>
            <a:r>
              <a:rPr lang="lv-LV" sz="2400" b="1" dirty="0" smtClean="0">
                <a:effectLst>
                  <a:outerShdw blurRad="38100" dist="38100" dir="2700000" algn="tl">
                    <a:srgbClr val="C0C0C0"/>
                  </a:outerShdw>
                </a:effectLst>
              </a:rPr>
              <a:t>svētīgu ticību</a:t>
            </a:r>
            <a:r>
              <a:rPr lang="lv-LV" sz="2400" dirty="0" smtClean="0">
                <a:effectLst>
                  <a:outerShdw blurRad="38100" dist="38100" dir="2700000" algn="tl">
                    <a:srgbClr val="C0C0C0"/>
                  </a:outerShdw>
                </a:effectLst>
              </a:rPr>
              <a:t> ved caur </a:t>
            </a:r>
            <a:r>
              <a:rPr lang="lv-LV" sz="2400" b="1" dirty="0" smtClean="0">
                <a:effectLst>
                  <a:outerShdw blurRad="38100" dist="38100" dir="2700000" algn="tl">
                    <a:srgbClr val="C0C0C0"/>
                  </a:outerShdw>
                </a:effectLst>
              </a:rPr>
              <a:t>grēku nožēlu.</a:t>
            </a:r>
          </a:p>
        </p:txBody>
      </p:sp>
      <p:pic>
        <p:nvPicPr>
          <p:cNvPr id="38917" name="Picture 5" descr="TABLETS"/>
          <p:cNvPicPr>
            <a:picLocks noChangeAspect="1" noChangeArrowheads="1"/>
          </p:cNvPicPr>
          <p:nvPr/>
        </p:nvPicPr>
        <p:blipFill>
          <a:blip r:embed="rId2"/>
          <a:srcRect/>
          <a:stretch>
            <a:fillRect/>
          </a:stretch>
        </p:blipFill>
        <p:spPr bwMode="auto">
          <a:xfrm>
            <a:off x="6011863" y="1484313"/>
            <a:ext cx="1187450" cy="576262"/>
          </a:xfrm>
          <a:prstGeom prst="rect">
            <a:avLst/>
          </a:prstGeom>
          <a:noFill/>
          <a:ln w="9525">
            <a:noFill/>
            <a:miter lim="800000"/>
            <a:headEnd/>
            <a:tailEnd/>
          </a:ln>
        </p:spPr>
      </p:pic>
      <p:pic>
        <p:nvPicPr>
          <p:cNvPr id="38918" name="Picture 6" descr="CROSS003"/>
          <p:cNvPicPr>
            <a:picLocks noChangeAspect="1" noChangeArrowheads="1"/>
          </p:cNvPicPr>
          <p:nvPr/>
        </p:nvPicPr>
        <p:blipFill>
          <a:blip r:embed="rId3"/>
          <a:srcRect/>
          <a:stretch>
            <a:fillRect/>
          </a:stretch>
        </p:blipFill>
        <p:spPr bwMode="auto">
          <a:xfrm>
            <a:off x="7429500" y="1071563"/>
            <a:ext cx="1071563" cy="1357312"/>
          </a:xfrm>
          <a:prstGeom prst="rect">
            <a:avLst/>
          </a:prstGeom>
          <a:noFill/>
          <a:ln w="9525">
            <a:noFill/>
            <a:miter lim="800000"/>
            <a:headEnd/>
            <a:tailEnd/>
          </a:ln>
        </p:spPr>
      </p:pic>
      <p:pic>
        <p:nvPicPr>
          <p:cNvPr id="9" name="Picture 4" descr="rokas"/>
          <p:cNvPicPr>
            <a:picLocks noChangeAspect="1" noChangeArrowheads="1"/>
          </p:cNvPicPr>
          <p:nvPr/>
        </p:nvPicPr>
        <p:blipFill>
          <a:blip r:embed="rId4"/>
          <a:srcRect/>
          <a:stretch>
            <a:fillRect/>
          </a:stretch>
        </p:blipFill>
        <p:spPr bwMode="auto">
          <a:xfrm>
            <a:off x="6804025" y="3500439"/>
            <a:ext cx="2339975" cy="3357562"/>
          </a:xfrm>
          <a:prstGeom prst="rect">
            <a:avLst/>
          </a:prstGeom>
          <a:noFill/>
          <a:ln w="9525">
            <a:noFill/>
            <a:miter lim="800000"/>
            <a:headEnd/>
            <a:tailEnd/>
          </a:ln>
        </p:spPr>
      </p:pic>
      <p:pic>
        <p:nvPicPr>
          <p:cNvPr id="10" name="Picture 9" descr="B&amp;E"/>
          <p:cNvPicPr>
            <a:picLocks noChangeAspect="1" noChangeArrowheads="1"/>
          </p:cNvPicPr>
          <p:nvPr/>
        </p:nvPicPr>
        <p:blipFill>
          <a:blip r:embed="rId5"/>
          <a:srcRect t="12546"/>
          <a:stretch>
            <a:fillRect/>
          </a:stretch>
        </p:blipFill>
        <p:spPr bwMode="auto">
          <a:xfrm>
            <a:off x="0" y="3500438"/>
            <a:ext cx="7164388" cy="33575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plus(in)">
                                      <p:cBhvr>
                                        <p:cTn id="7" dur="2000"/>
                                        <p:tgtEl>
                                          <p:spTgt spid="38915"/>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38916">
                                            <p:txEl>
                                              <p:pRg st="0" end="0"/>
                                            </p:txEl>
                                          </p:spTgt>
                                        </p:tgtEl>
                                        <p:attrNameLst>
                                          <p:attrName>style.visibility</p:attrName>
                                        </p:attrNameLst>
                                      </p:cBhvr>
                                      <p:to>
                                        <p:strVal val="visible"/>
                                      </p:to>
                                    </p:set>
                                    <p:animEffect transition="in" filter="randombar(horizontal)">
                                      <p:cBhvr>
                                        <p:cTn id="11" dur="500"/>
                                        <p:tgtEl>
                                          <p:spTgt spid="38916">
                                            <p:txEl>
                                              <p:pRg st="0" end="0"/>
                                            </p:txEl>
                                          </p:spTgt>
                                        </p:tgtEl>
                                      </p:cBhvr>
                                    </p:animEffect>
                                  </p:childTnLst>
                                </p:cTn>
                              </p:par>
                            </p:childTnLst>
                          </p:cTn>
                        </p:par>
                        <p:par>
                          <p:cTn id="12" fill="hold">
                            <p:stCondLst>
                              <p:cond delay="2500"/>
                            </p:stCondLst>
                            <p:childTnLst>
                              <p:par>
                                <p:cTn id="13" presetID="14" presetClass="entr" presetSubtype="10" fill="hold" grpId="0" nodeType="afterEffect">
                                  <p:stCondLst>
                                    <p:cond delay="0"/>
                                  </p:stCondLst>
                                  <p:childTnLst>
                                    <p:set>
                                      <p:cBhvr>
                                        <p:cTn id="14" dur="1" fill="hold">
                                          <p:stCondLst>
                                            <p:cond delay="0"/>
                                          </p:stCondLst>
                                        </p:cTn>
                                        <p:tgtEl>
                                          <p:spTgt spid="38916">
                                            <p:txEl>
                                              <p:pRg st="1" end="1"/>
                                            </p:txEl>
                                          </p:spTgt>
                                        </p:tgtEl>
                                        <p:attrNameLst>
                                          <p:attrName>style.visibility</p:attrName>
                                        </p:attrNameLst>
                                      </p:cBhvr>
                                      <p:to>
                                        <p:strVal val="visible"/>
                                      </p:to>
                                    </p:set>
                                    <p:animEffect transition="in" filter="randombar(horizontal)">
                                      <p:cBhvr>
                                        <p:cTn id="15" dur="500"/>
                                        <p:tgtEl>
                                          <p:spTgt spid="38916">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8917"/>
                                        </p:tgtEl>
                                        <p:attrNameLst>
                                          <p:attrName>style.visibility</p:attrName>
                                        </p:attrNameLst>
                                      </p:cBhvr>
                                      <p:to>
                                        <p:strVal val="visible"/>
                                      </p:to>
                                    </p:set>
                                    <p:animEffect transition="in" filter="dissolve">
                                      <p:cBhvr>
                                        <p:cTn id="18" dur="500"/>
                                        <p:tgtEl>
                                          <p:spTgt spid="38917"/>
                                        </p:tgtEl>
                                      </p:cBhvr>
                                    </p:animEffect>
                                  </p:childTnLst>
                                </p:cTn>
                              </p:par>
                            </p:childTnLst>
                          </p:cTn>
                        </p:par>
                        <p:par>
                          <p:cTn id="19" fill="hold">
                            <p:stCondLst>
                              <p:cond delay="3000"/>
                            </p:stCondLst>
                            <p:childTnLst>
                              <p:par>
                                <p:cTn id="20" presetID="14" presetClass="entr" presetSubtype="10" fill="hold" grpId="0" nodeType="afterEffect">
                                  <p:stCondLst>
                                    <p:cond delay="0"/>
                                  </p:stCondLst>
                                  <p:childTnLst>
                                    <p:set>
                                      <p:cBhvr>
                                        <p:cTn id="21" dur="1" fill="hold">
                                          <p:stCondLst>
                                            <p:cond delay="0"/>
                                          </p:stCondLst>
                                        </p:cTn>
                                        <p:tgtEl>
                                          <p:spTgt spid="38916">
                                            <p:txEl>
                                              <p:pRg st="2" end="2"/>
                                            </p:txEl>
                                          </p:spTgt>
                                        </p:tgtEl>
                                        <p:attrNameLst>
                                          <p:attrName>style.visibility</p:attrName>
                                        </p:attrNameLst>
                                      </p:cBhvr>
                                      <p:to>
                                        <p:strVal val="visible"/>
                                      </p:to>
                                    </p:set>
                                    <p:animEffect transition="in" filter="randombar(horizontal)">
                                      <p:cBhvr>
                                        <p:cTn id="22" dur="500"/>
                                        <p:tgtEl>
                                          <p:spTgt spid="38916">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8918"/>
                                        </p:tgtEl>
                                        <p:attrNameLst>
                                          <p:attrName>style.visibility</p:attrName>
                                        </p:attrNameLst>
                                      </p:cBhvr>
                                      <p:to>
                                        <p:strVal val="visible"/>
                                      </p:to>
                                    </p:set>
                                    <p:animEffect transition="in" filter="fade">
                                      <p:cBhvr>
                                        <p:cTn id="25" dur="2000"/>
                                        <p:tgtEl>
                                          <p:spTgt spid="38918"/>
                                        </p:tgtEl>
                                      </p:cBhvr>
                                    </p:animEffect>
                                  </p:childTnLst>
                                </p:cTn>
                              </p:par>
                            </p:childTnLst>
                          </p:cTn>
                        </p:par>
                        <p:par>
                          <p:cTn id="26" fill="hold">
                            <p:stCondLst>
                              <p:cond delay="5000"/>
                            </p:stCondLst>
                            <p:childTnLst>
                              <p:par>
                                <p:cTn id="27" presetID="9"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dissolve">
                                      <p:cBhvr>
                                        <p:cTn id="29" dur="500"/>
                                        <p:tgtEl>
                                          <p:spTgt spid="10"/>
                                        </p:tgtEl>
                                      </p:cBhvr>
                                    </p:animEffect>
                                  </p:childTnLst>
                                </p:cTn>
                              </p:par>
                              <p:par>
                                <p:cTn id="30" presetID="5" presetClass="entr" presetSubtype="1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heckerboard(across)">
                                      <p:cBhvr>
                                        <p:cTn id="32" dur="500"/>
                                        <p:tgtEl>
                                          <p:spTgt spid="9"/>
                                        </p:tgtEl>
                                      </p:cBhvr>
                                    </p:animEffect>
                                  </p:childTnLst>
                                </p:cTn>
                              </p:par>
                            </p:childTnLst>
                          </p:cTn>
                        </p:par>
                        <p:par>
                          <p:cTn id="33" fill="hold">
                            <p:stCondLst>
                              <p:cond delay="5500"/>
                            </p:stCondLst>
                            <p:childTnLst>
                              <p:par>
                                <p:cTn id="34" presetID="14" presetClass="entr" presetSubtype="10" fill="hold" grpId="0" nodeType="afterEffect">
                                  <p:stCondLst>
                                    <p:cond delay="0"/>
                                  </p:stCondLst>
                                  <p:childTnLst>
                                    <p:set>
                                      <p:cBhvr>
                                        <p:cTn id="35" dur="1" fill="hold">
                                          <p:stCondLst>
                                            <p:cond delay="0"/>
                                          </p:stCondLst>
                                        </p:cTn>
                                        <p:tgtEl>
                                          <p:spTgt spid="38916">
                                            <p:txEl>
                                              <p:pRg st="3" end="3"/>
                                            </p:txEl>
                                          </p:spTgt>
                                        </p:tgtEl>
                                        <p:attrNameLst>
                                          <p:attrName>style.visibility</p:attrName>
                                        </p:attrNameLst>
                                      </p:cBhvr>
                                      <p:to>
                                        <p:strVal val="visible"/>
                                      </p:to>
                                    </p:set>
                                    <p:animEffect transition="in" filter="randombar(horizontal)">
                                      <p:cBhvr>
                                        <p:cTn id="36" dur="500"/>
                                        <p:tgtEl>
                                          <p:spTgt spid="38916">
                                            <p:txEl>
                                              <p:pRg st="3" end="3"/>
                                            </p:txEl>
                                          </p:spTgt>
                                        </p:tgtEl>
                                      </p:cBhvr>
                                    </p:animEffect>
                                  </p:childTnLst>
                                </p:cTn>
                              </p:par>
                            </p:childTnLst>
                          </p:cTn>
                        </p:par>
                        <p:par>
                          <p:cTn id="37" fill="hold">
                            <p:stCondLst>
                              <p:cond delay="6000"/>
                            </p:stCondLst>
                            <p:childTnLst>
                              <p:par>
                                <p:cTn id="38" presetID="14" presetClass="entr" presetSubtype="10" fill="hold" grpId="0" nodeType="afterEffect">
                                  <p:stCondLst>
                                    <p:cond delay="0"/>
                                  </p:stCondLst>
                                  <p:childTnLst>
                                    <p:set>
                                      <p:cBhvr>
                                        <p:cTn id="39" dur="1" fill="hold">
                                          <p:stCondLst>
                                            <p:cond delay="0"/>
                                          </p:stCondLst>
                                        </p:cTn>
                                        <p:tgtEl>
                                          <p:spTgt spid="38916">
                                            <p:txEl>
                                              <p:pRg st="4" end="4"/>
                                            </p:txEl>
                                          </p:spTgt>
                                        </p:tgtEl>
                                        <p:attrNameLst>
                                          <p:attrName>style.visibility</p:attrName>
                                        </p:attrNameLst>
                                      </p:cBhvr>
                                      <p:to>
                                        <p:strVal val="visible"/>
                                      </p:to>
                                    </p:set>
                                    <p:animEffect transition="in" filter="randombar(horizontal)">
                                      <p:cBhvr>
                                        <p:cTn id="40" dur="500"/>
                                        <p:tgtEl>
                                          <p:spTgt spid="389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p:bldP spid="38916"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0"/>
            <a:ext cx="9429750" cy="2205038"/>
          </a:xfrm>
        </p:spPr>
        <p:txBody>
          <a:bodyPr/>
          <a:lstStyle/>
          <a:p>
            <a:pPr algn="just">
              <a:buFontTx/>
              <a:buNone/>
            </a:pPr>
            <a:r>
              <a:rPr lang="lv-LV" sz="2800" i="1" smtClean="0"/>
              <a:t>   49 Un redzi, Es jums sūtu Sava Tēva apsolījumu. Bet palieciet jūs pilsētā, līdz kamēr tiksit apģērbti ar spēku no augšienes."</a:t>
            </a:r>
            <a:endParaRPr lang="en-US" sz="2800" smtClean="0"/>
          </a:p>
          <a:p>
            <a:pPr algn="just">
              <a:buFontTx/>
              <a:buNone/>
            </a:pPr>
            <a:endParaRPr lang="en-US" sz="2200" i="1" smtClean="0"/>
          </a:p>
        </p:txBody>
      </p:sp>
      <p:sp>
        <p:nvSpPr>
          <p:cNvPr id="7" name="Rectangle 6"/>
          <p:cNvSpPr>
            <a:spLocks noChangeArrowheads="1"/>
          </p:cNvSpPr>
          <p:nvPr/>
        </p:nvSpPr>
        <p:spPr bwMode="auto">
          <a:xfrm>
            <a:off x="0" y="1357313"/>
            <a:ext cx="6572250" cy="4832350"/>
          </a:xfrm>
          <a:prstGeom prst="rect">
            <a:avLst/>
          </a:prstGeom>
          <a:noFill/>
          <a:ln w="9525">
            <a:noFill/>
            <a:miter lim="800000"/>
            <a:headEnd/>
            <a:tailEnd/>
          </a:ln>
        </p:spPr>
        <p:txBody>
          <a:bodyPr>
            <a:spAutoFit/>
          </a:bodyPr>
          <a:lstStyle/>
          <a:p>
            <a:pPr>
              <a:buFontTx/>
              <a:buChar char="•"/>
            </a:pPr>
            <a:r>
              <a:rPr lang="lv-LV" sz="2800"/>
              <a:t>Jēzus </a:t>
            </a:r>
            <a:r>
              <a:rPr lang="lv-LV" sz="2800" b="1"/>
              <a:t>norāda</a:t>
            </a:r>
            <a:r>
              <a:rPr lang="lv-LV" sz="2800"/>
              <a:t> uz </a:t>
            </a:r>
            <a:r>
              <a:rPr lang="lv-LV" sz="2800" b="1"/>
              <a:t>gaidāmajiem</a:t>
            </a:r>
            <a:r>
              <a:rPr lang="lv-LV" sz="2800"/>
              <a:t> </a:t>
            </a:r>
            <a:r>
              <a:rPr lang="lv-LV" sz="2800" b="1"/>
              <a:t>Vasarasvētku</a:t>
            </a:r>
            <a:r>
              <a:rPr lang="lv-LV" sz="2800"/>
              <a:t> </a:t>
            </a:r>
            <a:r>
              <a:rPr lang="lv-LV" sz="2800" b="1"/>
              <a:t>notikumiem.</a:t>
            </a:r>
          </a:p>
          <a:p>
            <a:pPr>
              <a:buFontTx/>
              <a:buChar char="•"/>
            </a:pPr>
            <a:r>
              <a:rPr lang="lv-LV" sz="2800"/>
              <a:t>Mācekļi to </a:t>
            </a:r>
            <a:r>
              <a:rPr lang="lv-LV" sz="2800" b="1"/>
              <a:t>ļoti</a:t>
            </a:r>
            <a:r>
              <a:rPr lang="lv-LV" sz="2800"/>
              <a:t> </a:t>
            </a:r>
            <a:r>
              <a:rPr lang="lv-LV" sz="2800" b="1"/>
              <a:t>labi saprata, ka uzdevums</a:t>
            </a:r>
            <a:r>
              <a:rPr lang="lv-LV" sz="2800"/>
              <a:t> viņiem </a:t>
            </a:r>
            <a:r>
              <a:rPr lang="lv-LV" sz="2800" b="1"/>
              <a:t>pašiem</a:t>
            </a:r>
            <a:r>
              <a:rPr lang="lv-LV" sz="2800"/>
              <a:t> būs </a:t>
            </a:r>
            <a:r>
              <a:rPr lang="lv-LV" sz="2800" b="1"/>
              <a:t>neiespējams</a:t>
            </a:r>
            <a:r>
              <a:rPr lang="lv-LV" sz="2800"/>
              <a:t> izpildīt, viņiem ir </a:t>
            </a:r>
            <a:r>
              <a:rPr lang="lv-LV" sz="2800" b="1"/>
              <a:t>vajadzīgs</a:t>
            </a:r>
            <a:r>
              <a:rPr lang="lv-LV" sz="2800"/>
              <a:t> </a:t>
            </a:r>
            <a:r>
              <a:rPr lang="lv-LV" sz="2800" b="1"/>
              <a:t>spēks</a:t>
            </a:r>
            <a:r>
              <a:rPr lang="lv-LV" sz="2800"/>
              <a:t> no </a:t>
            </a:r>
            <a:r>
              <a:rPr lang="lv-LV" sz="2800" b="1"/>
              <a:t>augšienes</a:t>
            </a:r>
            <a:r>
              <a:rPr lang="lv-LV" sz="2800"/>
              <a:t> – Sv. Gara spēks, </a:t>
            </a:r>
            <a:r>
              <a:rPr lang="lv-LV" sz="2800" b="1"/>
              <a:t>kas nāks</a:t>
            </a:r>
            <a:r>
              <a:rPr lang="lv-LV" sz="2800"/>
              <a:t>.</a:t>
            </a:r>
          </a:p>
          <a:p>
            <a:pPr>
              <a:buFontTx/>
              <a:buChar char="•"/>
            </a:pPr>
            <a:r>
              <a:rPr lang="lv-LV" sz="2800"/>
              <a:t>Arī </a:t>
            </a:r>
            <a:r>
              <a:rPr lang="lv-LV" sz="2800" b="1"/>
              <a:t>mums</a:t>
            </a:r>
            <a:r>
              <a:rPr lang="lv-LV" sz="2800"/>
              <a:t> visās </a:t>
            </a:r>
            <a:r>
              <a:rPr lang="lv-LV" sz="2800" b="1"/>
              <a:t>lietās</a:t>
            </a:r>
            <a:r>
              <a:rPr lang="lv-LV" sz="2800"/>
              <a:t>, kur </a:t>
            </a:r>
            <a:r>
              <a:rPr lang="lv-LV" sz="2800" b="1"/>
              <a:t>spēka trūkst</a:t>
            </a:r>
            <a:r>
              <a:rPr lang="lv-LV" sz="2800"/>
              <a:t>, tas </a:t>
            </a:r>
            <a:r>
              <a:rPr lang="lv-LV" sz="2800" b="1"/>
              <a:t>jāizlūdzas</a:t>
            </a:r>
            <a:r>
              <a:rPr lang="lv-LV" sz="2800"/>
              <a:t> no augšienes.</a:t>
            </a:r>
          </a:p>
          <a:p>
            <a:pPr>
              <a:buFontTx/>
              <a:buChar char="•"/>
            </a:pPr>
            <a:r>
              <a:rPr lang="lv-LV" sz="2800" i="1"/>
              <a:t>Jo Mans jūgs ir patīkams un Mana nasta viegla.</a:t>
            </a:r>
            <a:r>
              <a:rPr lang="lv-LV" sz="2800"/>
              <a:t>" (Mt.11:29-30)</a:t>
            </a:r>
          </a:p>
        </p:txBody>
      </p:sp>
      <p:pic>
        <p:nvPicPr>
          <p:cNvPr id="9220" name="Picture 4"/>
          <p:cNvPicPr>
            <a:picLocks noChangeAspect="1" noChangeArrowheads="1"/>
          </p:cNvPicPr>
          <p:nvPr/>
        </p:nvPicPr>
        <p:blipFill>
          <a:blip r:embed="rId2"/>
          <a:srcRect/>
          <a:stretch>
            <a:fillRect/>
          </a:stretch>
        </p:blipFill>
        <p:spPr bwMode="auto">
          <a:xfrm>
            <a:off x="6143636" y="1000108"/>
            <a:ext cx="3000364" cy="56296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fade">
                                      <p:cBhvr>
                                        <p:cTn id="11" dur="2000"/>
                                        <p:tgtEl>
                                          <p:spTgt spid="922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800" i="1" smtClean="0"/>
              <a:t>  50 Un Viņš tos izveda līdz Betānijai un, Savas rokas pacēlis, tos svētīja. 51 Un notika, kad Viņš tos svētīja, Viņš no tiem šķīrās un tapa uzcelts debesīs.</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143000"/>
            <a:ext cx="5940425" cy="5694363"/>
          </a:xfrm>
          <a:prstGeom prst="rect">
            <a:avLst/>
          </a:prstGeom>
          <a:noFill/>
          <a:ln w="9525">
            <a:noFill/>
            <a:miter lim="800000"/>
            <a:headEnd/>
            <a:tailEnd/>
          </a:ln>
        </p:spPr>
        <p:txBody>
          <a:bodyPr>
            <a:spAutoFit/>
          </a:bodyPr>
          <a:lstStyle/>
          <a:p>
            <a:pPr>
              <a:buFontTx/>
              <a:buChar char="•"/>
            </a:pPr>
            <a:r>
              <a:rPr lang="lv-LV" sz="2800" b="1"/>
              <a:t>Pēdējā lieta</a:t>
            </a:r>
            <a:r>
              <a:rPr lang="lv-LV" sz="2800"/>
              <a:t>, ko </a:t>
            </a:r>
            <a:r>
              <a:rPr lang="lv-LV" sz="2800" b="1"/>
              <a:t>Jēzus dara, </a:t>
            </a:r>
            <a:r>
              <a:rPr lang="lv-LV" sz="2800"/>
              <a:t>atvadoties, </a:t>
            </a:r>
            <a:r>
              <a:rPr lang="lv-LV" sz="2800" b="1"/>
              <a:t>svētī mācekļus</a:t>
            </a:r>
            <a:r>
              <a:rPr lang="lv-LV" sz="2800"/>
              <a:t>. </a:t>
            </a:r>
          </a:p>
          <a:p>
            <a:pPr>
              <a:buFontTx/>
              <a:buChar char="•"/>
            </a:pPr>
            <a:r>
              <a:rPr lang="lv-LV" sz="2800"/>
              <a:t>Viņš </a:t>
            </a:r>
            <a:r>
              <a:rPr lang="lv-LV" sz="2800" b="1"/>
              <a:t>atvadoties</a:t>
            </a:r>
            <a:r>
              <a:rPr lang="lv-LV" sz="2800"/>
              <a:t> dod </a:t>
            </a:r>
            <a:r>
              <a:rPr lang="lv-LV" sz="2800" b="1"/>
              <a:t>pavēli</a:t>
            </a:r>
            <a:r>
              <a:rPr lang="lv-LV" sz="2800"/>
              <a:t>. Un arī </a:t>
            </a:r>
            <a:r>
              <a:rPr lang="lv-LV" sz="2800" b="1"/>
              <a:t>mēs esam</a:t>
            </a:r>
            <a:r>
              <a:rPr lang="lv-LV" sz="2800"/>
              <a:t> pie šīs pavēles </a:t>
            </a:r>
            <a:r>
              <a:rPr lang="lv-LV" sz="2800" b="1"/>
              <a:t>klātesoši</a:t>
            </a:r>
            <a:r>
              <a:rPr lang="lv-LV" sz="2800"/>
              <a:t>.</a:t>
            </a:r>
          </a:p>
          <a:p>
            <a:pPr>
              <a:buFontTx/>
              <a:buChar char="•"/>
            </a:pPr>
            <a:r>
              <a:rPr lang="lv-LV" sz="2800"/>
              <a:t>Un </a:t>
            </a:r>
            <a:r>
              <a:rPr lang="lv-LV" sz="2800" b="1"/>
              <a:t>pavēli dodams</a:t>
            </a:r>
            <a:r>
              <a:rPr lang="lv-LV" sz="2800"/>
              <a:t>, </a:t>
            </a:r>
            <a:r>
              <a:rPr lang="lv-LV" sz="2800" b="1"/>
              <a:t>rokas paceldams</a:t>
            </a:r>
            <a:r>
              <a:rPr lang="lv-LV" sz="2800"/>
              <a:t>, viņš </a:t>
            </a:r>
            <a:r>
              <a:rPr lang="lv-LV" sz="2800" b="1"/>
              <a:t>svētī apustuļus un arī mūs, Viņa mācekļus</a:t>
            </a:r>
            <a:r>
              <a:rPr lang="lv-LV" sz="2800"/>
              <a:t>. </a:t>
            </a:r>
          </a:p>
          <a:p>
            <a:pPr>
              <a:buFontTx/>
              <a:buChar char="•"/>
            </a:pPr>
            <a:r>
              <a:rPr lang="lv-LV" sz="2800"/>
              <a:t>Jēzus ir </a:t>
            </a:r>
            <a:r>
              <a:rPr lang="lv-LV" sz="2800" b="1"/>
              <a:t>iegājis</a:t>
            </a:r>
            <a:r>
              <a:rPr lang="lv-LV" sz="2800"/>
              <a:t> patiesajā </a:t>
            </a:r>
            <a:r>
              <a:rPr lang="lv-LV" sz="2800" b="1"/>
              <a:t>Dieva svētnīcā</a:t>
            </a:r>
            <a:r>
              <a:rPr lang="lv-LV" sz="2800"/>
              <a:t>, ne tikai </a:t>
            </a:r>
            <a:r>
              <a:rPr lang="lv-LV" sz="2800" b="1"/>
              <a:t>atspulgā</a:t>
            </a:r>
            <a:r>
              <a:rPr lang="lv-LV" sz="2800"/>
              <a:t> vai </a:t>
            </a:r>
            <a:r>
              <a:rPr lang="lv-LV" sz="2800" b="1"/>
              <a:t>attēlā</a:t>
            </a:r>
            <a:r>
              <a:rPr lang="lv-LV" sz="2800"/>
              <a:t>, kas </a:t>
            </a:r>
            <a:r>
              <a:rPr lang="lv-LV" sz="2800" b="1"/>
              <a:t>mums ir</a:t>
            </a:r>
            <a:r>
              <a:rPr lang="lv-LV" sz="2800"/>
              <a:t> šeit virs zemes. </a:t>
            </a:r>
          </a:p>
          <a:p>
            <a:pPr>
              <a:buFontTx/>
              <a:buChar char="•"/>
            </a:pPr>
            <a:r>
              <a:rPr lang="lv-LV" sz="2800"/>
              <a:t>Viņš </a:t>
            </a:r>
            <a:r>
              <a:rPr lang="lv-LV" sz="2800" b="1"/>
              <a:t>lūdz</a:t>
            </a:r>
            <a:r>
              <a:rPr lang="lv-LV" sz="2800"/>
              <a:t>, lai arī </a:t>
            </a:r>
            <a:r>
              <a:rPr lang="lv-LV" sz="2800" b="1"/>
              <a:t>mācekļi</a:t>
            </a:r>
            <a:r>
              <a:rPr lang="lv-LV" sz="2800"/>
              <a:t> Viņam varētu </a:t>
            </a:r>
            <a:r>
              <a:rPr lang="lv-LV" sz="2800" b="1"/>
              <a:t>iet līdzi</a:t>
            </a:r>
            <a:r>
              <a:rPr lang="lv-LV" sz="2800"/>
              <a:t>.</a:t>
            </a:r>
          </a:p>
        </p:txBody>
      </p:sp>
      <p:pic>
        <p:nvPicPr>
          <p:cNvPr id="10244" name="Picture 4"/>
          <p:cNvPicPr>
            <a:picLocks noChangeAspect="1" noChangeArrowheads="1"/>
          </p:cNvPicPr>
          <p:nvPr/>
        </p:nvPicPr>
        <p:blipFill>
          <a:blip r:embed="rId2"/>
          <a:srcRect/>
          <a:stretch>
            <a:fillRect/>
          </a:stretch>
        </p:blipFill>
        <p:spPr bwMode="auto">
          <a:xfrm>
            <a:off x="5719745" y="1500174"/>
            <a:ext cx="3424255" cy="48577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4"/>
                                        </p:tgtEl>
                                        <p:attrNameLst>
                                          <p:attrName>style.visibility</p:attrName>
                                        </p:attrNameLst>
                                      </p:cBhvr>
                                      <p:to>
                                        <p:strVal val="visible"/>
                                      </p:to>
                                    </p:set>
                                    <p:animEffect transition="in" filter="fade">
                                      <p:cBhvr>
                                        <p:cTn id="11" dur="2000"/>
                                        <p:tgtEl>
                                          <p:spTgt spid="1024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4883</TotalTime>
  <Words>723</Words>
  <Application>Microsoft Office PowerPoint</Application>
  <PresentationFormat>On-screen Show (4:3)</PresentationFormat>
  <Paragraphs>60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Default Design</vt:lpstr>
      <vt:lpstr>Lk.24:44-53 Debesbraukšana</vt:lpstr>
      <vt:lpstr>Lk.24:44-53 Debesbraukšana</vt:lpstr>
      <vt:lpstr>Slide 3</vt:lpstr>
      <vt:lpstr>Slide 4</vt:lpstr>
      <vt:lpstr>2 galvenie uzdevumi:</vt:lpstr>
      <vt:lpstr>Slide 6</vt:lpstr>
      <vt:lpstr>Kā mācīt? </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74</cp:revision>
  <dcterms:created xsi:type="dcterms:W3CDTF">2010-10-07T14:46:11Z</dcterms:created>
  <dcterms:modified xsi:type="dcterms:W3CDTF">2019-06-04T07:46:25Z</dcterms:modified>
</cp:coreProperties>
</file>