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90" r:id="rId3"/>
    <p:sldId id="294" r:id="rId4"/>
    <p:sldId id="293" r:id="rId5"/>
    <p:sldId id="279" r:id="rId6"/>
    <p:sldId id="272" r:id="rId7"/>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20"/>
    <p:restoredTop sz="94660"/>
  </p:normalViewPr>
  <p:slideViewPr>
    <p:cSldViewPr>
      <p:cViewPr>
        <p:scale>
          <a:sx n="70" d="100"/>
          <a:sy n="70" d="100"/>
        </p:scale>
        <p:origin x="-1386" y="-168"/>
      </p:cViewPr>
      <p:guideLst>
        <p:guide orient="horz" pos="2160"/>
        <p:guide pos="2880"/>
      </p:guideLst>
    </p:cSldViewPr>
  </p:slideViewPr>
  <p:notesTextViewPr>
    <p:cViewPr>
      <p:scale>
        <a:sx n="100" d="100"/>
        <a:sy n="100" d="100"/>
      </p:scale>
      <p:origin x="0" y="0"/>
    </p:cViewPr>
  </p:notesTextViewPr>
  <p:sorterViewPr>
    <p:cViewPr>
      <p:scale>
        <a:sx n="90" d="100"/>
        <a:sy n="9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E3322135-4DEE-41BA-800B-FAEE97733135}"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56A0BCE6-E8EB-4155-8C7D-545388DFC2C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6A64AF3B-0699-414B-B2A9-B2473E631E2A}"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5F352886-FFF2-4F5D-B9E2-B66790136884}"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E3630771-61A1-48D2-B4A0-E6723A43DEB5}"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74523720-8ED8-4CCC-9EBC-71F96930F01D}"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090505B0-9749-436B-99E9-6B29EEB9BB74}"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CCC2DCD7-44AD-4230-8F55-85B6CC2FAA9A}"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A7D4C3C3-CBD7-42F6-9AAF-39D2F64C0E33}"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66E3EA3D-D362-4F2E-8AB3-C8738740C0C3}"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0520EA8E-EE5A-4B12-8944-0C900C8D3A83}"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BEAC7"/>
            </a:gs>
            <a:gs pos="17999">
              <a:srgbClr val="FEE7F2"/>
            </a:gs>
            <a:gs pos="36000">
              <a:srgbClr val="FAC77D"/>
            </a:gs>
            <a:gs pos="61000">
              <a:srgbClr val="FBA97D"/>
            </a:gs>
            <a:gs pos="82001">
              <a:srgbClr val="FBD49C"/>
            </a:gs>
            <a:gs pos="100000">
              <a:srgbClr val="FEE7F2"/>
            </a:gs>
          </a:gsLst>
          <a:lin ang="5400000"/>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7ED29677-9700-4A69-841F-95D09A623A6F}"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11188" y="0"/>
            <a:ext cx="8175625" cy="1071563"/>
          </a:xfrm>
        </p:spPr>
        <p:txBody>
          <a:bodyPr/>
          <a:lstStyle/>
          <a:p>
            <a:pPr eaLnBrk="1" hangingPunct="1"/>
            <a:r>
              <a:rPr lang="lv-LV" sz="4000" b="1" smtClean="0">
                <a:solidFill>
                  <a:schemeClr val="tx1"/>
                </a:solidFill>
              </a:rPr>
              <a:t>2.Sam.12:1-10,13 Grēksūdze</a:t>
            </a:r>
          </a:p>
        </p:txBody>
      </p:sp>
      <p:pic>
        <p:nvPicPr>
          <p:cNvPr id="2051" name="Picture 3" descr="DOVE019"/>
          <p:cNvPicPr>
            <a:picLocks noChangeAspect="1" noChangeArrowheads="1"/>
          </p:cNvPicPr>
          <p:nvPr/>
        </p:nvPicPr>
        <p:blipFill>
          <a:blip r:embed="rId2" cstate="print"/>
          <a:srcRect/>
          <a:stretch>
            <a:fillRect/>
          </a:stretch>
        </p:blipFill>
        <p:spPr bwMode="auto">
          <a:xfrm>
            <a:off x="214313" y="0"/>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29500" y="0"/>
            <a:ext cx="1714500" cy="400050"/>
          </a:xfrm>
          <a:prstGeom prst="rect">
            <a:avLst/>
          </a:prstGeom>
          <a:noFill/>
          <a:ln w="9525">
            <a:noFill/>
            <a:miter lim="800000"/>
            <a:headEnd/>
            <a:tailEnd/>
          </a:ln>
        </p:spPr>
        <p:txBody>
          <a:bodyPr>
            <a:spAutoFit/>
          </a:bodyPr>
          <a:lstStyle/>
          <a:p>
            <a:pPr>
              <a:spcBef>
                <a:spcPct val="50000"/>
              </a:spcBef>
            </a:pPr>
            <a:r>
              <a:rPr lang="lv-LV" sz="2000" dirty="0" smtClean="0"/>
              <a:t>4</a:t>
            </a:r>
            <a:r>
              <a:rPr lang="lv-LV" sz="2000" dirty="0" smtClean="0"/>
              <a:t>.jan.2020.</a:t>
            </a:r>
            <a:endParaRPr lang="lv-LV" sz="2000" dirty="0"/>
          </a:p>
        </p:txBody>
      </p:sp>
      <p:pic>
        <p:nvPicPr>
          <p:cNvPr id="5" name="Picture 8"/>
          <p:cNvPicPr>
            <a:picLocks noChangeAspect="1" noChangeArrowheads="1"/>
          </p:cNvPicPr>
          <p:nvPr/>
        </p:nvPicPr>
        <p:blipFill>
          <a:blip r:embed="rId3" cstate="print"/>
          <a:srcRect/>
          <a:stretch>
            <a:fillRect/>
          </a:stretch>
        </p:blipFill>
        <p:spPr bwMode="auto">
          <a:xfrm>
            <a:off x="1012828" y="1214422"/>
            <a:ext cx="7416824" cy="556362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054" name="Text Box 6"/>
          <p:cNvSpPr txBox="1">
            <a:spLocks noChangeArrowheads="1"/>
          </p:cNvSpPr>
          <p:nvPr/>
        </p:nvSpPr>
        <p:spPr bwMode="auto">
          <a:xfrm>
            <a:off x="6357938" y="785813"/>
            <a:ext cx="2786062" cy="400050"/>
          </a:xfrm>
          <a:prstGeom prst="rect">
            <a:avLst/>
          </a:prstGeom>
          <a:noFill/>
          <a:ln w="9525">
            <a:noFill/>
            <a:miter lim="800000"/>
            <a:headEnd/>
            <a:tailEnd/>
          </a:ln>
        </p:spPr>
        <p:txBody>
          <a:bodyPr>
            <a:spAutoFit/>
          </a:bodyPr>
          <a:lstStyle/>
          <a:p>
            <a:pPr>
              <a:spcBef>
                <a:spcPct val="50000"/>
              </a:spcBef>
            </a:pPr>
            <a:r>
              <a:rPr lang="lv-LV" sz="2000"/>
              <a:t>Māc. Roberts Otomers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14313" y="0"/>
            <a:ext cx="9358313" cy="692150"/>
          </a:xfrm>
        </p:spPr>
        <p:txBody>
          <a:bodyPr/>
          <a:lstStyle/>
          <a:p>
            <a:pPr algn="just" eaLnBrk="1" hangingPunct="1">
              <a:lnSpc>
                <a:spcPct val="80000"/>
              </a:lnSpc>
              <a:buFontTx/>
              <a:buNone/>
            </a:pPr>
            <a:r>
              <a:rPr lang="lv-LV" sz="2000" i="1" smtClean="0"/>
              <a:t>   </a:t>
            </a:r>
            <a:r>
              <a:rPr lang="lv-LV" sz="2800" i="1" smtClean="0"/>
              <a:t>Jņ.16:8 Un atnācis Svētais Gars pārliecinās pasauli par grēku, taisnību un tiesu</a:t>
            </a:r>
            <a:endParaRPr lang="lv-LV" sz="2600" smtClean="0"/>
          </a:p>
        </p:txBody>
      </p:sp>
      <p:sp>
        <p:nvSpPr>
          <p:cNvPr id="7" name="Rectangle 6"/>
          <p:cNvSpPr>
            <a:spLocks noChangeArrowheads="1"/>
          </p:cNvSpPr>
          <p:nvPr/>
        </p:nvSpPr>
        <p:spPr bwMode="auto">
          <a:xfrm>
            <a:off x="0" y="1163638"/>
            <a:ext cx="6143625" cy="5694362"/>
          </a:xfrm>
          <a:prstGeom prst="rect">
            <a:avLst/>
          </a:prstGeom>
          <a:noFill/>
          <a:ln w="9525">
            <a:noFill/>
            <a:miter lim="800000"/>
            <a:headEnd/>
            <a:tailEnd/>
          </a:ln>
        </p:spPr>
        <p:txBody>
          <a:bodyPr>
            <a:spAutoFit/>
          </a:bodyPr>
          <a:lstStyle/>
          <a:p>
            <a:pPr>
              <a:buFontTx/>
              <a:buChar char="•"/>
            </a:pPr>
            <a:r>
              <a:rPr lang="lv-LV" sz="2800"/>
              <a:t>Kad ķēniņš </a:t>
            </a:r>
            <a:r>
              <a:rPr lang="lv-LV" sz="2800" b="1"/>
              <a:t>Dāvids grēkoja, v</a:t>
            </a:r>
            <a:r>
              <a:rPr lang="lv-LV" sz="2800"/>
              <a:t>iņš </a:t>
            </a:r>
            <a:r>
              <a:rPr lang="lv-LV" sz="2800" b="1"/>
              <a:t>ne</a:t>
            </a:r>
            <a:r>
              <a:rPr lang="lv-LV" sz="2800"/>
              <a:t> </a:t>
            </a:r>
            <a:r>
              <a:rPr lang="lv-LV" sz="2800" b="1"/>
              <a:t>saprata, nedz juta grēku</a:t>
            </a:r>
            <a:r>
              <a:rPr lang="lv-LV" sz="2800"/>
              <a:t>, ka ir </a:t>
            </a:r>
            <a:r>
              <a:rPr lang="lv-LV" sz="2800" b="1"/>
              <a:t>grēkojis</a:t>
            </a:r>
            <a:r>
              <a:rPr lang="lv-LV" sz="2800"/>
              <a:t>.</a:t>
            </a:r>
          </a:p>
          <a:p>
            <a:pPr>
              <a:buFontTx/>
              <a:buChar char="•"/>
            </a:pPr>
            <a:r>
              <a:rPr lang="lv-LV" sz="2800"/>
              <a:t>Dāvids </a:t>
            </a:r>
            <a:r>
              <a:rPr lang="lv-LV" sz="2800" b="1"/>
              <a:t>iekāroja Batsebu</a:t>
            </a:r>
            <a:r>
              <a:rPr lang="lv-LV" sz="2800"/>
              <a:t>, un </a:t>
            </a:r>
            <a:r>
              <a:rPr lang="lv-LV" sz="2800" b="1"/>
              <a:t>aizsūtīja</a:t>
            </a:r>
            <a:r>
              <a:rPr lang="lv-LV" sz="2800"/>
              <a:t> drošā </a:t>
            </a:r>
            <a:r>
              <a:rPr lang="lv-LV" sz="2800" b="1"/>
              <a:t>nāvē</a:t>
            </a:r>
            <a:r>
              <a:rPr lang="lv-LV" sz="2800"/>
              <a:t> viņas </a:t>
            </a:r>
            <a:r>
              <a:rPr lang="lv-LV" sz="2800" b="1"/>
              <a:t>vīru</a:t>
            </a:r>
            <a:r>
              <a:rPr lang="lv-LV" sz="2800"/>
              <a:t>, lai </a:t>
            </a:r>
            <a:r>
              <a:rPr lang="lv-LV" sz="2800" b="1"/>
              <a:t>vēlāk</a:t>
            </a:r>
            <a:r>
              <a:rPr lang="lv-LV" sz="2800"/>
              <a:t> </a:t>
            </a:r>
            <a:r>
              <a:rPr lang="lv-LV" sz="2800" b="1"/>
              <a:t>varētu</a:t>
            </a:r>
            <a:r>
              <a:rPr lang="lv-LV" sz="2800"/>
              <a:t> viņu </a:t>
            </a:r>
            <a:r>
              <a:rPr lang="lv-LV" sz="2800" b="1"/>
              <a:t>aprecēt</a:t>
            </a:r>
            <a:r>
              <a:rPr lang="lv-LV" sz="2800"/>
              <a:t>.</a:t>
            </a:r>
          </a:p>
          <a:p>
            <a:pPr>
              <a:buFontTx/>
              <a:buChar char="•"/>
            </a:pPr>
            <a:r>
              <a:rPr lang="lv-LV" sz="2800"/>
              <a:t>Tikai tad, kad </a:t>
            </a:r>
            <a:r>
              <a:rPr lang="lv-LV" sz="2800" b="1"/>
              <a:t>pravietis Nātans</a:t>
            </a:r>
            <a:r>
              <a:rPr lang="lv-LV" sz="2800"/>
              <a:t> Dāvidam uz to </a:t>
            </a:r>
            <a:r>
              <a:rPr lang="lv-LV" sz="2800" b="1"/>
              <a:t>ar lielu gudrību un Sv. Gara</a:t>
            </a:r>
            <a:r>
              <a:rPr lang="lv-LV" sz="2800"/>
              <a:t> </a:t>
            </a:r>
            <a:r>
              <a:rPr lang="lv-LV" sz="2800" b="1"/>
              <a:t>palīdzību norādīja</a:t>
            </a:r>
            <a:r>
              <a:rPr lang="lv-LV" sz="2800"/>
              <a:t>, viņš beidzot </a:t>
            </a:r>
            <a:r>
              <a:rPr lang="lv-LV" sz="2800" b="1"/>
              <a:t>saprata</a:t>
            </a:r>
            <a:r>
              <a:rPr lang="lv-LV" sz="2800"/>
              <a:t>, ka ir </a:t>
            </a:r>
            <a:r>
              <a:rPr lang="lv-LV" sz="2800" b="1"/>
              <a:t>grēkojis.</a:t>
            </a:r>
          </a:p>
          <a:p>
            <a:pPr>
              <a:buFontTx/>
              <a:buChar char="•"/>
            </a:pPr>
            <a:r>
              <a:rPr lang="lv-LV" sz="2800"/>
              <a:t>Tas bija ļoti </a:t>
            </a:r>
            <a:r>
              <a:rPr lang="lv-LV" sz="2800" b="1"/>
              <a:t>drosmīgs Nātana solis</a:t>
            </a:r>
            <a:r>
              <a:rPr lang="lv-LV" sz="2800"/>
              <a:t>.</a:t>
            </a:r>
          </a:p>
          <a:p>
            <a:pPr>
              <a:buFontTx/>
              <a:buChar char="•"/>
            </a:pPr>
            <a:r>
              <a:rPr lang="lv-LV" sz="2800" b="1"/>
              <a:t>Gribētos</a:t>
            </a:r>
            <a:r>
              <a:rPr lang="lv-LV" sz="2800"/>
              <a:t>, lai </a:t>
            </a:r>
            <a:r>
              <a:rPr lang="lv-LV" sz="2800" b="1"/>
              <a:t>nav jārunā par grēku</a:t>
            </a:r>
            <a:r>
              <a:rPr lang="lv-LV" sz="2800"/>
              <a:t>, bet </a:t>
            </a:r>
            <a:r>
              <a:rPr lang="lv-LV" sz="2800" b="1"/>
              <a:t>nevar nerunāt!</a:t>
            </a:r>
          </a:p>
        </p:txBody>
      </p:sp>
      <p:pic>
        <p:nvPicPr>
          <p:cNvPr id="6150" name="Picture 6" descr="http://t3.gstatic.com/images?q=tbn:ANd9GcT_7534mCNsYfe5Y2fJfjAYRtLwYk83M-H-FxyO2wHOvKOoTQ-l"/>
          <p:cNvPicPr>
            <a:picLocks noChangeAspect="1" noChangeArrowheads="1"/>
          </p:cNvPicPr>
          <p:nvPr/>
        </p:nvPicPr>
        <p:blipFill>
          <a:blip r:embed="rId2" cstate="print"/>
          <a:srcRect/>
          <a:stretch>
            <a:fillRect/>
          </a:stretch>
        </p:blipFill>
        <p:spPr bwMode="auto">
          <a:xfrm>
            <a:off x="5919614" y="3172986"/>
            <a:ext cx="3224386" cy="3685014"/>
          </a:xfrm>
          <a:prstGeom prst="rect">
            <a:avLst/>
          </a:prstGeom>
          <a:ln>
            <a:noFill/>
          </a:ln>
          <a:effectLst>
            <a:softEdge rad="112500"/>
          </a:effectLst>
        </p:spPr>
      </p:pic>
      <p:sp>
        <p:nvSpPr>
          <p:cNvPr id="8" name="Rectangle 7"/>
          <p:cNvSpPr>
            <a:spLocks noChangeArrowheads="1"/>
          </p:cNvSpPr>
          <p:nvPr/>
        </p:nvSpPr>
        <p:spPr bwMode="auto">
          <a:xfrm>
            <a:off x="0" y="692150"/>
            <a:ext cx="9144000" cy="523875"/>
          </a:xfrm>
          <a:prstGeom prst="rect">
            <a:avLst/>
          </a:prstGeom>
          <a:noFill/>
          <a:ln w="9525">
            <a:noFill/>
            <a:miter lim="800000"/>
            <a:headEnd/>
            <a:tailEnd/>
          </a:ln>
        </p:spPr>
        <p:txBody>
          <a:bodyPr>
            <a:spAutoFit/>
          </a:bodyPr>
          <a:lstStyle/>
          <a:p>
            <a:pPr>
              <a:buFontTx/>
              <a:buChar char="•"/>
            </a:pPr>
            <a:r>
              <a:rPr lang="lv-LV" sz="2800" b="1"/>
              <a:t>Bez Sv. Gara</a:t>
            </a:r>
            <a:r>
              <a:rPr lang="lv-LV" sz="2800"/>
              <a:t> </a:t>
            </a:r>
            <a:r>
              <a:rPr lang="lv-LV" sz="2800" b="1"/>
              <a:t>neviens cilvēks nepazīst savu grēku</a:t>
            </a:r>
            <a:r>
              <a:rPr lang="lv-LV" sz="2800"/>
              <a:t>!</a:t>
            </a:r>
          </a:p>
        </p:txBody>
      </p:sp>
      <p:pic>
        <p:nvPicPr>
          <p:cNvPr id="20483" name="Picture 3"/>
          <p:cNvPicPr>
            <a:picLocks noChangeAspect="1" noChangeArrowheads="1"/>
          </p:cNvPicPr>
          <p:nvPr/>
        </p:nvPicPr>
        <p:blipFill>
          <a:blip r:embed="rId3" cstate="print"/>
          <a:srcRect/>
          <a:stretch>
            <a:fillRect/>
          </a:stretch>
        </p:blipFill>
        <p:spPr bwMode="auto">
          <a:xfrm>
            <a:off x="5929322" y="1196751"/>
            <a:ext cx="3214678" cy="2104537"/>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 calcmode="lin" valueType="num">
                                      <p:cBhvr additive="base">
                                        <p:cTn id="1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6150"/>
                                        </p:tgtEl>
                                        <p:attrNameLst>
                                          <p:attrName>style.visibility</p:attrName>
                                        </p:attrNameLst>
                                      </p:cBhvr>
                                      <p:to>
                                        <p:strVal val="visible"/>
                                      </p:to>
                                    </p:set>
                                    <p:animEffect transition="in" filter="fade">
                                      <p:cBhvr>
                                        <p:cTn id="21" dur="2000"/>
                                        <p:tgtEl>
                                          <p:spTgt spid="6150"/>
                                        </p:tgtEl>
                                      </p:cBhvr>
                                    </p:animEffect>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par>
                                <p:cTn id="27" presetID="10" presetClass="entr" presetSubtype="0" fill="hold" nodeType="withEffect">
                                  <p:stCondLst>
                                    <p:cond delay="0"/>
                                  </p:stCondLst>
                                  <p:childTnLst>
                                    <p:set>
                                      <p:cBhvr>
                                        <p:cTn id="28" dur="1" fill="hold">
                                          <p:stCondLst>
                                            <p:cond delay="0"/>
                                          </p:stCondLst>
                                        </p:cTn>
                                        <p:tgtEl>
                                          <p:spTgt spid="20483"/>
                                        </p:tgtEl>
                                        <p:attrNameLst>
                                          <p:attrName>style.visibility</p:attrName>
                                        </p:attrNameLst>
                                      </p:cBhvr>
                                      <p:to>
                                        <p:strVal val="visible"/>
                                      </p:to>
                                    </p:set>
                                    <p:animEffect transition="in" filter="fade">
                                      <p:cBhvr>
                                        <p:cTn id="29" dur="2000"/>
                                        <p:tgtEl>
                                          <p:spTgt spid="20483"/>
                                        </p:tgtEl>
                                      </p:cBhvr>
                                    </p:animEffect>
                                  </p:childTnLst>
                                </p:cTn>
                              </p:par>
                            </p:childTnLst>
                          </p:cTn>
                        </p:par>
                        <p:par>
                          <p:cTn id="30" fill="hold">
                            <p:stCondLst>
                              <p:cond delay="5000"/>
                            </p:stCondLst>
                            <p:childTnLst>
                              <p:par>
                                <p:cTn id="31" presetID="2" presetClass="entr" presetSubtype="4" fill="hold" nodeType="afterEffect">
                                  <p:stCondLst>
                                    <p:cond delay="0"/>
                                  </p:stCondLst>
                                  <p:childTnLst>
                                    <p:set>
                                      <p:cBhvr>
                                        <p:cTn id="32" dur="1" fill="hold">
                                          <p:stCondLst>
                                            <p:cond delay="0"/>
                                          </p:stCondLst>
                                        </p:cTn>
                                        <p:tgtEl>
                                          <p:spTgt spid="7">
                                            <p:txEl>
                                              <p:pRg st="2" end="2"/>
                                            </p:txEl>
                                          </p:spTgt>
                                        </p:tgtEl>
                                        <p:attrNameLst>
                                          <p:attrName>style.visibility</p:attrName>
                                        </p:attrNameLst>
                                      </p:cBhvr>
                                      <p:to>
                                        <p:strVal val="visible"/>
                                      </p:to>
                                    </p:set>
                                    <p:anim calcmode="lin" valueType="num">
                                      <p:cBhvr additive="base">
                                        <p:cTn id="33"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5" fill="hold">
                            <p:stCondLst>
                              <p:cond delay="5500"/>
                            </p:stCondLst>
                            <p:childTnLst>
                              <p:par>
                                <p:cTn id="36" presetID="2" presetClass="entr" presetSubtype="4" fill="hold" nodeType="afterEffect">
                                  <p:stCondLst>
                                    <p:cond delay="0"/>
                                  </p:stCondLst>
                                  <p:childTnLst>
                                    <p:set>
                                      <p:cBhvr>
                                        <p:cTn id="37" dur="1" fill="hold">
                                          <p:stCondLst>
                                            <p:cond delay="0"/>
                                          </p:stCondLst>
                                        </p:cTn>
                                        <p:tgtEl>
                                          <p:spTgt spid="7">
                                            <p:txEl>
                                              <p:pRg st="3" end="3"/>
                                            </p:txEl>
                                          </p:spTgt>
                                        </p:tgtEl>
                                        <p:attrNameLst>
                                          <p:attrName>style.visibility</p:attrName>
                                        </p:attrNameLst>
                                      </p:cBhvr>
                                      <p:to>
                                        <p:strVal val="visible"/>
                                      </p:to>
                                    </p:set>
                                    <p:anim calcmode="lin" valueType="num">
                                      <p:cBhvr additive="base">
                                        <p:cTn id="38"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40" fill="hold">
                            <p:stCondLst>
                              <p:cond delay="6000"/>
                            </p:stCondLst>
                            <p:childTnLst>
                              <p:par>
                                <p:cTn id="41" presetID="2" presetClass="entr" presetSubtype="4" fill="hold" nodeType="afterEffect">
                                  <p:stCondLst>
                                    <p:cond delay="0"/>
                                  </p:stCondLst>
                                  <p:childTnLst>
                                    <p:set>
                                      <p:cBhvr>
                                        <p:cTn id="42" dur="1" fill="hold">
                                          <p:stCondLst>
                                            <p:cond delay="0"/>
                                          </p:stCondLst>
                                        </p:cTn>
                                        <p:tgtEl>
                                          <p:spTgt spid="7">
                                            <p:txEl>
                                              <p:pRg st="4" end="4"/>
                                            </p:txEl>
                                          </p:spTgt>
                                        </p:tgtEl>
                                        <p:attrNameLst>
                                          <p:attrName>style.visibility</p:attrName>
                                        </p:attrNameLst>
                                      </p:cBhvr>
                                      <p:to>
                                        <p:strVal val="visible"/>
                                      </p:to>
                                    </p:set>
                                    <p:anim calcmode="lin" valueType="num">
                                      <p:cBhvr additive="base">
                                        <p:cTn id="43"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6"/>
          <p:cNvSpPr>
            <a:spLocks noChangeArrowheads="1"/>
          </p:cNvSpPr>
          <p:nvPr/>
        </p:nvSpPr>
        <p:spPr bwMode="auto">
          <a:xfrm>
            <a:off x="0" y="609600"/>
            <a:ext cx="9144000" cy="6248400"/>
          </a:xfrm>
          <a:prstGeom prst="rect">
            <a:avLst/>
          </a:prstGeom>
          <a:noFill/>
          <a:ln w="9525">
            <a:noFill/>
            <a:miter lim="800000"/>
            <a:headEnd/>
            <a:tailEnd/>
          </a:ln>
        </p:spPr>
        <p:txBody>
          <a:bodyPr>
            <a:spAutoFit/>
          </a:bodyPr>
          <a:lstStyle/>
          <a:p>
            <a:r>
              <a:rPr lang="lv-LV" sz="2500" i="1"/>
              <a:t>1 Un Tas Kungs sūtīja Nātānu pie Dāvida. Kad viņš bija pie viņa nonācis, tad viņš tam sacīja: "Divi vīri bija vienā pilsētā - viens bagāts un otrs nabags. 2 Bagātajam bija ļoti daudz sīklopu un liellopu, 3 bet nabagajam no visa tā nebija itin nekā kā vienīgi viens pats jēriņš, vēl gluži mazs, ko viņš bija pircis un izaudzējis un kas bija pie viņa izaudzis kopā ar viņa bērniem; tas ēda no viņa maizes rieciena un dzēra no viņa kausa, un pie viņa krūtīm gulēja, un šī mazā aitiņa bija viņam kā paša meita. 4 Un, kad kādā dienā pie bagātā vīra ieradās viesis, tad viņam bija žēl ņemt ko no sava sīklopu un liellopu pulka, lai sagatavotu mielastu viesim, kas bija pie viņa atnācis, bet viņš ņēma nabagā vīra aitiņu un to sataisīja savam ciemiņam." 5 Tad Dāvids iedegās ļoti lielās dusmās pret to vīru, un viņš sacīja Nātānam: "Tik tiešām, ka Tas Kungs ir dzīvs, tas vīrs, kas to ir darījis, ir nāvi pelnījis! 6 Un to jēriņu lai tas izlīgdams atdod četrkārtīgi, tādēļ ka viņš tā ir rīkojies un nav bijis līdzcietīgs!"</a:t>
            </a:r>
            <a:endParaRPr lang="lv-LV" sz="2500"/>
          </a:p>
        </p:txBody>
      </p:sp>
      <p:sp>
        <p:nvSpPr>
          <p:cNvPr id="3" name="Rectangle 2"/>
          <p:cNvSpPr txBox="1">
            <a:spLocks noChangeArrowheads="1"/>
          </p:cNvSpPr>
          <p:nvPr/>
        </p:nvSpPr>
        <p:spPr>
          <a:xfrm>
            <a:off x="0" y="0"/>
            <a:ext cx="8215313" cy="1071563"/>
          </a:xfrm>
          <a:prstGeom prst="rect">
            <a:avLst/>
          </a:prstGeom>
        </p:spPr>
        <p:txBody>
          <a:bodyPr/>
          <a:lstStyle/>
          <a:p>
            <a:pPr algn="ctr">
              <a:defRPr/>
            </a:pPr>
            <a:r>
              <a:rPr lang="lv-LV" sz="4000" b="1" kern="0" dirty="0">
                <a:latin typeface="+mj-lt"/>
                <a:ea typeface="+mj-ea"/>
                <a:cs typeface="+mj-cs"/>
              </a:rPr>
              <a:t>Nātana gudrība</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6"/>
          <p:cNvSpPr>
            <a:spLocks noChangeArrowheads="1"/>
          </p:cNvSpPr>
          <p:nvPr/>
        </p:nvSpPr>
        <p:spPr bwMode="auto">
          <a:xfrm>
            <a:off x="0" y="434975"/>
            <a:ext cx="9144000" cy="6494463"/>
          </a:xfrm>
          <a:prstGeom prst="rect">
            <a:avLst/>
          </a:prstGeom>
          <a:noFill/>
          <a:ln w="9525">
            <a:noFill/>
            <a:miter lim="800000"/>
            <a:headEnd/>
            <a:tailEnd/>
          </a:ln>
        </p:spPr>
        <p:txBody>
          <a:bodyPr>
            <a:spAutoFit/>
          </a:bodyPr>
          <a:lstStyle/>
          <a:p>
            <a:r>
              <a:rPr lang="lv-LV" sz="2600" i="1"/>
              <a:t>7 Tad Nātāns atbildēja Dāvidam: "Tu esi tas vīrs! Tā saka Tas Kungs, Israēla Dievs: Es esmu tevi svaidījis par ķēniņu Israēlam, un Es esmu tevi izglābis no Saula rokas. 8 Un Es esmu tev devis tava kunga namu un tava kunga sievas tavā klēpī, un Es esmu tev arī devis Israēla un Jūdas namu, un, ja ar to visu nepietiktu, tad Es vēl šo un to pielikšu. 9 Kāpēc tad tu esi noniecinājis Tā Kunga vārdu, darīdams to, kas ļauns Viņa acīs? Tu esi nogalinājis hetieti Ūriju ar zobenu, un viņa sievu tu esi ņēmis sev par sievu, bet viņu pašu tu esi nokāvis ar Amona bērnu zobenu. 10 Bet tagad zobens vairs neatstāsies no tava nama uz mūžīgiem laikiem, tāpēc ka tu esi Mani nonievājis un tāpēc ka tu esi ņēmis hetieša Ūrijas sievu ar nolūku, lai tā kļūtu tava sieva. </a:t>
            </a:r>
          </a:p>
          <a:p>
            <a:r>
              <a:rPr lang="lv-LV" sz="2600" i="1"/>
              <a:t>13 Tad Dāvids sacīja Nātānam: "Es esmu grēkojis pret To Kungu!" Un Nātāns atbildēja Dāvidam: "Tad nu Tas Kungs arī tavus grēkus piedod: tev nebūs mirt! </a:t>
            </a:r>
          </a:p>
        </p:txBody>
      </p:sp>
      <p:sp>
        <p:nvSpPr>
          <p:cNvPr id="3" name="Rectangle 2"/>
          <p:cNvSpPr txBox="1">
            <a:spLocks noChangeArrowheads="1"/>
          </p:cNvSpPr>
          <p:nvPr/>
        </p:nvSpPr>
        <p:spPr>
          <a:xfrm>
            <a:off x="0" y="-71438"/>
            <a:ext cx="8215313" cy="642938"/>
          </a:xfrm>
          <a:prstGeom prst="rect">
            <a:avLst/>
          </a:prstGeom>
        </p:spPr>
        <p:txBody>
          <a:bodyPr/>
          <a:lstStyle/>
          <a:p>
            <a:pPr algn="ctr">
              <a:defRPr/>
            </a:pPr>
            <a:r>
              <a:rPr lang="lv-LV" sz="4000" b="1" kern="0" dirty="0">
                <a:latin typeface="+mj-lt"/>
                <a:ea typeface="+mj-ea"/>
                <a:cs typeface="+mj-cs"/>
              </a:rPr>
              <a:t>Dāvida grēks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6732588" cy="69215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692150"/>
            <a:ext cx="6804025" cy="6124575"/>
          </a:xfrm>
          <a:prstGeom prst="rect">
            <a:avLst/>
          </a:prstGeom>
          <a:noFill/>
          <a:ln w="9525">
            <a:noFill/>
            <a:miter lim="800000"/>
            <a:headEnd/>
            <a:tailEnd/>
          </a:ln>
        </p:spPr>
        <p:txBody>
          <a:bodyPr>
            <a:spAutoFit/>
          </a:bodyPr>
          <a:lstStyle/>
          <a:p>
            <a:pPr>
              <a:buFontTx/>
              <a:buChar char="•"/>
            </a:pPr>
            <a:r>
              <a:rPr lang="lv-LV" sz="2800" dirty="0"/>
              <a:t>Te nu mēs redzējām vareno </a:t>
            </a:r>
            <a:r>
              <a:rPr lang="lv-LV" sz="2800" b="1" dirty="0"/>
              <a:t>ķēniņu Dāvidu </a:t>
            </a:r>
            <a:r>
              <a:rPr lang="lv-LV" sz="2800" dirty="0"/>
              <a:t>darot </a:t>
            </a:r>
            <a:r>
              <a:rPr lang="lv-LV" sz="2800" b="1" dirty="0"/>
              <a:t>milzīgus grēkus</a:t>
            </a:r>
            <a:r>
              <a:rPr lang="lv-LV" sz="2800" dirty="0"/>
              <a:t>, un saņemot </a:t>
            </a:r>
            <a:r>
              <a:rPr lang="lv-LV" sz="2800" b="1" dirty="0"/>
              <a:t>Dieva apžēlošanu</a:t>
            </a:r>
            <a:r>
              <a:rPr lang="lv-LV" sz="2800" dirty="0"/>
              <a:t>.</a:t>
            </a:r>
          </a:p>
          <a:p>
            <a:pPr>
              <a:buFontTx/>
              <a:buChar char="•"/>
            </a:pPr>
            <a:r>
              <a:rPr lang="lv-LV" sz="2800" dirty="0"/>
              <a:t>Viņa </a:t>
            </a:r>
            <a:r>
              <a:rPr lang="lv-LV" sz="2800" b="1" dirty="0"/>
              <a:t>grēka neapzināšanās aicina</a:t>
            </a:r>
            <a:r>
              <a:rPr lang="lv-LV" sz="2800" dirty="0"/>
              <a:t> arī </a:t>
            </a:r>
            <a:r>
              <a:rPr lang="lv-LV" sz="2800" b="1" dirty="0"/>
              <a:t>mūs</a:t>
            </a:r>
            <a:r>
              <a:rPr lang="lv-LV" sz="2800" dirty="0"/>
              <a:t> </a:t>
            </a:r>
            <a:r>
              <a:rPr lang="lv-LV" sz="2800" b="1" dirty="0"/>
              <a:t>sevi izmeklēt bauslības</a:t>
            </a:r>
            <a:r>
              <a:rPr lang="lv-LV" sz="2800" dirty="0"/>
              <a:t> </a:t>
            </a:r>
            <a:r>
              <a:rPr lang="lv-LV" sz="2800" b="1" dirty="0"/>
              <a:t>priekš!</a:t>
            </a:r>
            <a:r>
              <a:rPr lang="lv-LV" sz="2800" dirty="0"/>
              <a:t>.</a:t>
            </a:r>
          </a:p>
          <a:p>
            <a:pPr>
              <a:buFontTx/>
              <a:buChar char="•"/>
            </a:pPr>
            <a:r>
              <a:rPr lang="lv-LV" sz="2800" dirty="0"/>
              <a:t>Varbūt arī </a:t>
            </a:r>
            <a:r>
              <a:rPr lang="lv-LV" sz="2800" b="1" dirty="0"/>
              <a:t>mums</a:t>
            </a:r>
            <a:r>
              <a:rPr lang="lv-LV" sz="2800" dirty="0"/>
              <a:t> ir kas </a:t>
            </a:r>
            <a:r>
              <a:rPr lang="lv-LV" sz="2800" b="1" dirty="0"/>
              <a:t>tāds</a:t>
            </a:r>
            <a:r>
              <a:rPr lang="lv-LV" sz="2800" dirty="0"/>
              <a:t>, ko </a:t>
            </a:r>
            <a:r>
              <a:rPr lang="lv-LV" sz="2800" b="1" dirty="0"/>
              <a:t>labāk</a:t>
            </a:r>
            <a:r>
              <a:rPr lang="lv-LV" sz="2800" dirty="0"/>
              <a:t> būtu </a:t>
            </a:r>
            <a:r>
              <a:rPr lang="lv-LV" sz="2800" b="1" dirty="0"/>
              <a:t>izsūdzēt</a:t>
            </a:r>
            <a:r>
              <a:rPr lang="lv-LV" sz="2800" dirty="0"/>
              <a:t> </a:t>
            </a:r>
            <a:r>
              <a:rPr lang="lv-LV" sz="2800" b="1" dirty="0"/>
              <a:t>Dieva priekšā</a:t>
            </a:r>
            <a:r>
              <a:rPr lang="lv-LV" sz="2800" dirty="0"/>
              <a:t>.</a:t>
            </a:r>
          </a:p>
          <a:p>
            <a:pPr>
              <a:buFontTx/>
              <a:buChar char="•"/>
            </a:pPr>
            <a:r>
              <a:rPr lang="lv-LV" sz="2800" b="1" dirty="0"/>
              <a:t>Nebaidīsimies</a:t>
            </a:r>
            <a:r>
              <a:rPr lang="lv-LV" sz="2800" dirty="0"/>
              <a:t> iet uz </a:t>
            </a:r>
            <a:r>
              <a:rPr lang="lv-LV" sz="2800" b="1" dirty="0"/>
              <a:t>grēksūdzi</a:t>
            </a:r>
            <a:r>
              <a:rPr lang="lv-LV" sz="2800" dirty="0"/>
              <a:t>, tā ir </a:t>
            </a:r>
            <a:r>
              <a:rPr lang="lv-LV" sz="2800" b="1" dirty="0"/>
              <a:t>Dieva</a:t>
            </a:r>
            <a:r>
              <a:rPr lang="lv-LV" sz="2800" dirty="0"/>
              <a:t> </a:t>
            </a:r>
            <a:r>
              <a:rPr lang="lv-LV" sz="2800" b="1" dirty="0"/>
              <a:t>dāvāta</a:t>
            </a:r>
            <a:r>
              <a:rPr lang="lv-LV" sz="2800" dirty="0"/>
              <a:t>, kā brīnišķīgas </a:t>
            </a:r>
            <a:r>
              <a:rPr lang="lv-LV" sz="2800" b="1" dirty="0"/>
              <a:t>zāles</a:t>
            </a:r>
            <a:r>
              <a:rPr lang="lv-LV" sz="2800" dirty="0"/>
              <a:t>, lai mēs savu </a:t>
            </a:r>
            <a:r>
              <a:rPr lang="lv-LV" sz="2800" b="1" dirty="0"/>
              <a:t>grēku nospiesto muguru </a:t>
            </a:r>
            <a:r>
              <a:rPr lang="lv-LV" sz="2800" dirty="0"/>
              <a:t>varētu atkal </a:t>
            </a:r>
            <a:r>
              <a:rPr lang="lv-LV" sz="2800" b="1" dirty="0"/>
              <a:t>iztaisnot</a:t>
            </a:r>
            <a:r>
              <a:rPr lang="lv-LV" sz="2800" dirty="0"/>
              <a:t> un </a:t>
            </a:r>
            <a:r>
              <a:rPr lang="lv-LV" sz="2800" b="1" dirty="0"/>
              <a:t>droši</a:t>
            </a:r>
            <a:r>
              <a:rPr lang="lv-LV" sz="2800" dirty="0"/>
              <a:t> atkal </a:t>
            </a:r>
            <a:r>
              <a:rPr lang="lv-LV" sz="2800" b="1" dirty="0"/>
              <a:t>dzīvot</a:t>
            </a:r>
            <a:r>
              <a:rPr lang="lv-LV" sz="2800" dirty="0"/>
              <a:t>.</a:t>
            </a:r>
          </a:p>
          <a:p>
            <a:pPr>
              <a:buFontTx/>
              <a:buChar char="•"/>
            </a:pPr>
            <a:r>
              <a:rPr lang="lv-LV" sz="2800" dirty="0"/>
              <a:t>Dievs ir </a:t>
            </a:r>
            <a:r>
              <a:rPr lang="lv-LV" sz="2800" b="1" dirty="0"/>
              <a:t>žēlīgs</a:t>
            </a:r>
            <a:r>
              <a:rPr lang="lv-LV" sz="2800" dirty="0"/>
              <a:t> un </a:t>
            </a:r>
            <a:r>
              <a:rPr lang="lv-LV" sz="2800" b="1" dirty="0"/>
              <a:t>piedod</a:t>
            </a:r>
            <a:r>
              <a:rPr lang="lv-LV" sz="2800" dirty="0"/>
              <a:t> visus </a:t>
            </a:r>
            <a:r>
              <a:rPr lang="lv-LV" sz="2800" b="1" dirty="0"/>
              <a:t>grēkus</a:t>
            </a:r>
            <a:r>
              <a:rPr lang="lv-LV" sz="2800" dirty="0"/>
              <a:t>. Āmen</a:t>
            </a:r>
          </a:p>
        </p:txBody>
      </p:sp>
      <p:pic>
        <p:nvPicPr>
          <p:cNvPr id="7172" name="Picture 4"/>
          <p:cNvPicPr>
            <a:picLocks noChangeAspect="1" noChangeArrowheads="1"/>
          </p:cNvPicPr>
          <p:nvPr/>
        </p:nvPicPr>
        <p:blipFill>
          <a:blip r:embed="rId2" cstate="print"/>
          <a:srcRect/>
          <a:stretch>
            <a:fillRect/>
          </a:stretch>
        </p:blipFill>
        <p:spPr bwMode="auto">
          <a:xfrm>
            <a:off x="6572264" y="72478"/>
            <a:ext cx="2471539" cy="314220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Picture 8"/>
          <p:cNvPicPr>
            <a:picLocks noChangeAspect="1" noChangeArrowheads="1"/>
          </p:cNvPicPr>
          <p:nvPr/>
        </p:nvPicPr>
        <p:blipFill>
          <a:blip r:embed="rId3" cstate="print"/>
          <a:srcRect r="49946"/>
          <a:stretch>
            <a:fillRect/>
          </a:stretch>
        </p:blipFill>
        <p:spPr bwMode="auto">
          <a:xfrm>
            <a:off x="6572264" y="3286124"/>
            <a:ext cx="2491540" cy="279298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calcmode="lin" valueType="num">
                                      <p:cBhvr additive="base">
                                        <p:cTn id="2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7">
                                            <p:txEl>
                                              <p:pRg st="4" end="4"/>
                                            </p:txEl>
                                          </p:spTgt>
                                        </p:tgtEl>
                                        <p:attrNameLst>
                                          <p:attrName>style.visibility</p:attrName>
                                        </p:attrNameLst>
                                      </p:cBhvr>
                                      <p:to>
                                        <p:strVal val="visible"/>
                                      </p:to>
                                    </p:set>
                                    <p:anim calcmode="lin" valueType="num">
                                      <p:cBhvr additive="base">
                                        <p:cTn id="32"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7">
                                            <p:txEl>
                                              <p:pRg st="4" end="4"/>
                                            </p:txEl>
                                          </p:spTgt>
                                        </p:tgtEl>
                                        <p:attrNameLst>
                                          <p:attrName>ppt_y</p:attrName>
                                        </p:attrNameLst>
                                      </p:cBhvr>
                                      <p:tavLst>
                                        <p:tav tm="0">
                                          <p:val>
                                            <p:strVal val="1+#ppt_h/2"/>
                                          </p:val>
                                        </p:tav>
                                        <p:tav tm="100000">
                                          <p:val>
                                            <p:strVal val="#ppt_y"/>
                                          </p:val>
                                        </p:tav>
                                      </p:tavLst>
                                    </p:anim>
                                  </p:childTnLst>
                                </p:cTn>
                              </p:par>
                              <p:par>
                                <p:cTn id="34" presetID="10"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2000"/>
                                        <p:tgtEl>
                                          <p:spTgt spid="6"/>
                                        </p:tgtEl>
                                      </p:cBhvr>
                                    </p:animEffect>
                                  </p:childTnLst>
                                </p:cTn>
                              </p:par>
                              <p:par>
                                <p:cTn id="37" presetID="10" presetClass="entr" presetSubtype="0" fill="hold" nodeType="withEffect">
                                  <p:stCondLst>
                                    <p:cond delay="0"/>
                                  </p:stCondLst>
                                  <p:childTnLst>
                                    <p:set>
                                      <p:cBhvr>
                                        <p:cTn id="38" dur="1" fill="hold">
                                          <p:stCondLst>
                                            <p:cond delay="0"/>
                                          </p:stCondLst>
                                        </p:cTn>
                                        <p:tgtEl>
                                          <p:spTgt spid="7172"/>
                                        </p:tgtEl>
                                        <p:attrNameLst>
                                          <p:attrName>style.visibility</p:attrName>
                                        </p:attrNameLst>
                                      </p:cBhvr>
                                      <p:to>
                                        <p:strVal val="visible"/>
                                      </p:to>
                                    </p:set>
                                    <p:animEffect transition="in" filter="fade">
                                      <p:cBhvr>
                                        <p:cTn id="39" dur="2000"/>
                                        <p:tgtEl>
                                          <p:spTgt spid="7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4339"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1067</TotalTime>
  <Words>625</Words>
  <Application>Microsoft Office PowerPoint</Application>
  <PresentationFormat>On-screen Show (4:3)</PresentationFormat>
  <Paragraphs>22</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Default Design</vt:lpstr>
      <vt:lpstr>2.Sam.12:1-10,13 Grēksūdze</vt:lpstr>
      <vt:lpstr>Slide 2</vt:lpstr>
      <vt:lpstr>Slide 3</vt:lpstr>
      <vt:lpstr>Slide 4</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2.Sam.12:1-10,13 Grēksūdze</dc:title>
  <dc:creator>RobertsO</dc:creator>
  <cp:lastModifiedBy>Ro Oto</cp:lastModifiedBy>
  <cp:revision>88</cp:revision>
  <dcterms:created xsi:type="dcterms:W3CDTF">2010-10-07T14:46:11Z</dcterms:created>
  <dcterms:modified xsi:type="dcterms:W3CDTF">2020-01-02T11:16:08Z</dcterms:modified>
</cp:coreProperties>
</file>