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428" r:id="rId3"/>
    <p:sldId id="430" r:id="rId4"/>
    <p:sldId id="433" r:id="rId5"/>
    <p:sldId id="434" r:id="rId6"/>
    <p:sldId id="431" r:id="rId7"/>
    <p:sldId id="421" r:id="rId8"/>
    <p:sldId id="440" r:id="rId9"/>
    <p:sldId id="438" r:id="rId10"/>
    <p:sldId id="439" r:id="rId11"/>
    <p:sldId id="441" r:id="rId12"/>
    <p:sldId id="442" r:id="rId13"/>
    <p:sldId id="443" r:id="rId14"/>
    <p:sldId id="447" r:id="rId15"/>
    <p:sldId id="449" r:id="rId16"/>
    <p:sldId id="445" r:id="rId17"/>
    <p:sldId id="436" r:id="rId18"/>
    <p:sldId id="432" r:id="rId19"/>
    <p:sldId id="283" r:id="rId20"/>
    <p:sldId id="282" r:id="rId21"/>
    <p:sldId id="435" r:id="rId22"/>
    <p:sldId id="363" r:id="rId23"/>
  </p:sldIdLst>
  <p:sldSz cx="9144000" cy="6858000" type="screen4x3"/>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5" d="100"/>
          <a:sy n="45" d="100"/>
        </p:scale>
        <p:origin x="-66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v-LV"/>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v-LV"/>
          </a:p>
        </p:txBody>
      </p:sp>
      <p:sp>
        <p:nvSpPr>
          <p:cNvPr id="4" name="Date Placeholder 3"/>
          <p:cNvSpPr>
            <a:spLocks noGrp="1"/>
          </p:cNvSpPr>
          <p:nvPr>
            <p:ph type="dt" sz="half" idx="10"/>
          </p:nvPr>
        </p:nvSpPr>
        <p:spPr/>
        <p:txBody>
          <a:bodyPr/>
          <a:lstStyle/>
          <a:p>
            <a:fld id="{F18AF56B-45FF-4179-A934-AC19C9C967CA}" type="datetimeFigureOut">
              <a:rPr lang="lv-LV" smtClean="0"/>
              <a:pPr/>
              <a:t>09.01.2020</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2958661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F18AF56B-45FF-4179-A934-AC19C9C967CA}" type="datetimeFigureOut">
              <a:rPr lang="lv-LV" smtClean="0"/>
              <a:pPr/>
              <a:t>09.01.2020</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925304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v-LV"/>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F18AF56B-45FF-4179-A934-AC19C9C967CA}" type="datetimeFigureOut">
              <a:rPr lang="lv-LV" smtClean="0"/>
              <a:pPr/>
              <a:t>09.01.2020</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3648270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F18AF56B-45FF-4179-A934-AC19C9C967CA}" type="datetimeFigureOut">
              <a:rPr lang="lv-LV" smtClean="0"/>
              <a:pPr/>
              <a:t>09.01.2020</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1514951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v-LV"/>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8AF56B-45FF-4179-A934-AC19C9C967CA}" type="datetimeFigureOut">
              <a:rPr lang="lv-LV" smtClean="0"/>
              <a:pPr/>
              <a:t>09.01.2020</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3760721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Date Placeholder 4"/>
          <p:cNvSpPr>
            <a:spLocks noGrp="1"/>
          </p:cNvSpPr>
          <p:nvPr>
            <p:ph type="dt" sz="half" idx="10"/>
          </p:nvPr>
        </p:nvSpPr>
        <p:spPr/>
        <p:txBody>
          <a:bodyPr/>
          <a:lstStyle/>
          <a:p>
            <a:fld id="{F18AF56B-45FF-4179-A934-AC19C9C967CA}" type="datetimeFigureOut">
              <a:rPr lang="lv-LV" smtClean="0"/>
              <a:pPr/>
              <a:t>09.01.2020</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3909547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v-LV"/>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7" name="Date Placeholder 6"/>
          <p:cNvSpPr>
            <a:spLocks noGrp="1"/>
          </p:cNvSpPr>
          <p:nvPr>
            <p:ph type="dt" sz="half" idx="10"/>
          </p:nvPr>
        </p:nvSpPr>
        <p:spPr/>
        <p:txBody>
          <a:bodyPr/>
          <a:lstStyle/>
          <a:p>
            <a:fld id="{F18AF56B-45FF-4179-A934-AC19C9C967CA}" type="datetimeFigureOut">
              <a:rPr lang="lv-LV" smtClean="0"/>
              <a:pPr/>
              <a:t>09.01.2020</a:t>
            </a:fld>
            <a:endParaRPr lang="lv-LV"/>
          </a:p>
        </p:txBody>
      </p:sp>
      <p:sp>
        <p:nvSpPr>
          <p:cNvPr id="8" name="Footer Placeholder 7"/>
          <p:cNvSpPr>
            <a:spLocks noGrp="1"/>
          </p:cNvSpPr>
          <p:nvPr>
            <p:ph type="ftr" sz="quarter" idx="11"/>
          </p:nvPr>
        </p:nvSpPr>
        <p:spPr/>
        <p:txBody>
          <a:bodyPr/>
          <a:lstStyle/>
          <a:p>
            <a:endParaRPr lang="lv-LV"/>
          </a:p>
        </p:txBody>
      </p:sp>
      <p:sp>
        <p:nvSpPr>
          <p:cNvPr id="9" name="Slide Number Placeholder 8"/>
          <p:cNvSpPr>
            <a:spLocks noGrp="1"/>
          </p:cNvSpPr>
          <p:nvPr>
            <p:ph type="sldNum" sz="quarter" idx="12"/>
          </p:nvPr>
        </p:nvSpPr>
        <p:spPr/>
        <p:txBody>
          <a:body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1904882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Date Placeholder 2"/>
          <p:cNvSpPr>
            <a:spLocks noGrp="1"/>
          </p:cNvSpPr>
          <p:nvPr>
            <p:ph type="dt" sz="half" idx="10"/>
          </p:nvPr>
        </p:nvSpPr>
        <p:spPr/>
        <p:txBody>
          <a:bodyPr/>
          <a:lstStyle/>
          <a:p>
            <a:fld id="{F18AF56B-45FF-4179-A934-AC19C9C967CA}" type="datetimeFigureOut">
              <a:rPr lang="lv-LV" smtClean="0"/>
              <a:pPr/>
              <a:t>09.01.2020</a:t>
            </a:fld>
            <a:endParaRPr lang="lv-LV"/>
          </a:p>
        </p:txBody>
      </p:sp>
      <p:sp>
        <p:nvSpPr>
          <p:cNvPr id="4" name="Footer Placeholder 3"/>
          <p:cNvSpPr>
            <a:spLocks noGrp="1"/>
          </p:cNvSpPr>
          <p:nvPr>
            <p:ph type="ftr" sz="quarter" idx="11"/>
          </p:nvPr>
        </p:nvSpPr>
        <p:spPr/>
        <p:txBody>
          <a:bodyPr/>
          <a:lstStyle/>
          <a:p>
            <a:endParaRPr lang="lv-LV"/>
          </a:p>
        </p:txBody>
      </p:sp>
      <p:sp>
        <p:nvSpPr>
          <p:cNvPr id="5" name="Slide Number Placeholder 4"/>
          <p:cNvSpPr>
            <a:spLocks noGrp="1"/>
          </p:cNvSpPr>
          <p:nvPr>
            <p:ph type="sldNum" sz="quarter" idx="12"/>
          </p:nvPr>
        </p:nvSpPr>
        <p:spPr/>
        <p:txBody>
          <a:body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1532895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8AF56B-45FF-4179-A934-AC19C9C967CA}" type="datetimeFigureOut">
              <a:rPr lang="lv-LV" smtClean="0"/>
              <a:pPr/>
              <a:t>09.01.2020</a:t>
            </a:fld>
            <a:endParaRPr lang="lv-LV"/>
          </a:p>
        </p:txBody>
      </p:sp>
      <p:sp>
        <p:nvSpPr>
          <p:cNvPr id="3" name="Footer Placeholder 2"/>
          <p:cNvSpPr>
            <a:spLocks noGrp="1"/>
          </p:cNvSpPr>
          <p:nvPr>
            <p:ph type="ftr" sz="quarter" idx="11"/>
          </p:nvPr>
        </p:nvSpPr>
        <p:spPr/>
        <p:txBody>
          <a:bodyPr/>
          <a:lstStyle/>
          <a:p>
            <a:endParaRPr lang="lv-LV"/>
          </a:p>
        </p:txBody>
      </p:sp>
      <p:sp>
        <p:nvSpPr>
          <p:cNvPr id="4" name="Slide Number Placeholder 3"/>
          <p:cNvSpPr>
            <a:spLocks noGrp="1"/>
          </p:cNvSpPr>
          <p:nvPr>
            <p:ph type="sldNum" sz="quarter" idx="12"/>
          </p:nvPr>
        </p:nvSpPr>
        <p:spPr/>
        <p:txBody>
          <a:body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376710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v-LV"/>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8AF56B-45FF-4179-A934-AC19C9C967CA}" type="datetimeFigureOut">
              <a:rPr lang="lv-LV" smtClean="0"/>
              <a:pPr/>
              <a:t>09.01.2020</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2286847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v-LV"/>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v-LV"/>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8AF56B-45FF-4179-A934-AC19C9C967CA}" type="datetimeFigureOut">
              <a:rPr lang="lv-LV" smtClean="0"/>
              <a:pPr/>
              <a:t>09.01.2020</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1312539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v-LV"/>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8AF56B-45FF-4179-A934-AC19C9C967CA}" type="datetimeFigureOut">
              <a:rPr lang="lv-LV" smtClean="0"/>
              <a:pPr/>
              <a:t>09.01.2020</a:t>
            </a:fld>
            <a:endParaRPr lang="lv-LV"/>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5C1E7-9DEB-4105-847D-6DB602A27FDC}" type="slidenum">
              <a:rPr lang="lv-LV" smtClean="0"/>
              <a:pPr/>
              <a:t>‹#›</a:t>
            </a:fld>
            <a:endParaRPr lang="lv-LV"/>
          </a:p>
        </p:txBody>
      </p:sp>
    </p:spTree>
    <p:extLst>
      <p:ext uri="{BB962C8B-B14F-4D97-AF65-F5344CB8AC3E}">
        <p14:creationId xmlns="" xmlns:p14="http://schemas.microsoft.com/office/powerpoint/2010/main" val="20850860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2714620"/>
            <a:ext cx="7772400" cy="1928826"/>
          </a:xfrm>
        </p:spPr>
        <p:txBody>
          <a:bodyPr>
            <a:normAutofit/>
          </a:bodyPr>
          <a:lstStyle/>
          <a:p>
            <a:r>
              <a:rPr lang="lv-LV" sz="5400" dirty="0" smtClean="0">
                <a:solidFill>
                  <a:srgbClr val="0070C0"/>
                </a:solidFill>
                <a:latin typeface="Times New Roman" pitchFamily="18" charset="0"/>
                <a:cs typeface="Times New Roman" pitchFamily="18" charset="0"/>
              </a:rPr>
              <a:t>Grēksūdze</a:t>
            </a:r>
            <a:r>
              <a:rPr lang="lv-LV" sz="4000" dirty="0" smtClean="0">
                <a:solidFill>
                  <a:srgbClr val="0070C0"/>
                </a:solidFill>
                <a:latin typeface="Times New Roman" pitchFamily="18" charset="0"/>
                <a:cs typeface="Times New Roman" pitchFamily="18" charset="0"/>
              </a:rPr>
              <a:t/>
            </a:r>
            <a:br>
              <a:rPr lang="lv-LV" sz="4000" dirty="0" smtClean="0">
                <a:solidFill>
                  <a:srgbClr val="0070C0"/>
                </a:solidFill>
                <a:latin typeface="Times New Roman" pitchFamily="18" charset="0"/>
                <a:cs typeface="Times New Roman" pitchFamily="18" charset="0"/>
              </a:rPr>
            </a:br>
            <a:r>
              <a:rPr lang="lv-LV" sz="4000" dirty="0" smtClean="0">
                <a:solidFill>
                  <a:srgbClr val="0070C0"/>
                </a:solidFill>
                <a:latin typeface="Times New Roman" pitchFamily="18" charset="0"/>
                <a:cs typeface="Times New Roman" pitchFamily="18" charset="0"/>
              </a:rPr>
              <a:t> (psiholoģisks skatījums)</a:t>
            </a:r>
            <a:endParaRPr lang="lv-LV" sz="4000" dirty="0">
              <a:solidFill>
                <a:srgbClr val="0070C0"/>
              </a:solidFill>
              <a:latin typeface="Times New Roman" pitchFamily="18" charset="0"/>
              <a:cs typeface="Times New Roman" pitchFamily="18" charset="0"/>
            </a:endParaRPr>
          </a:p>
        </p:txBody>
      </p:sp>
      <p:sp>
        <p:nvSpPr>
          <p:cNvPr id="3" name="Subtitle 2"/>
          <p:cNvSpPr>
            <a:spLocks noGrp="1"/>
          </p:cNvSpPr>
          <p:nvPr>
            <p:ph type="subTitle" idx="1"/>
          </p:nvPr>
        </p:nvSpPr>
        <p:spPr>
          <a:xfrm>
            <a:off x="2771800" y="4869160"/>
            <a:ext cx="5864696" cy="913656"/>
          </a:xfrm>
        </p:spPr>
        <p:txBody>
          <a:bodyPr/>
          <a:lstStyle/>
          <a:p>
            <a:pPr algn="r"/>
            <a:r>
              <a:rPr lang="lv-LV" sz="2000" dirty="0" smtClean="0">
                <a:latin typeface="Times New Roman" pitchFamily="18" charset="0"/>
                <a:cs typeface="Times New Roman" pitchFamily="18" charset="0"/>
              </a:rPr>
              <a:t>Psih.mag</a:t>
            </a:r>
            <a:r>
              <a:rPr lang="lv-LV" dirty="0" smtClean="0">
                <a:latin typeface="Times New Roman" pitchFamily="18" charset="0"/>
                <a:cs typeface="Times New Roman" pitchFamily="18" charset="0"/>
              </a:rPr>
              <a:t>.Rolands Radziņš</a:t>
            </a:r>
            <a:endParaRPr lang="lv-LV" dirty="0">
              <a:latin typeface="Times New Roman" pitchFamily="18" charset="0"/>
              <a:cs typeface="Times New Roman" pitchFamily="18" charset="0"/>
            </a:endParaRPr>
          </a:p>
        </p:txBody>
      </p:sp>
      <p:pic>
        <p:nvPicPr>
          <p:cNvPr id="9" name="Picture 8" descr="Saistīts attēls"/>
          <p:cNvPicPr/>
          <p:nvPr/>
        </p:nvPicPr>
        <p:blipFill>
          <a:blip r:embed="rId2"/>
          <a:srcRect l="10385" t="6786" r="14231" b="36963"/>
          <a:stretch>
            <a:fillRect/>
          </a:stretch>
        </p:blipFill>
        <p:spPr bwMode="auto">
          <a:xfrm>
            <a:off x="2285984" y="571480"/>
            <a:ext cx="1866900" cy="1500198"/>
          </a:xfrm>
          <a:prstGeom prst="rect">
            <a:avLst/>
          </a:prstGeom>
          <a:noFill/>
          <a:ln w="9525">
            <a:noFill/>
            <a:miter lim="800000"/>
            <a:headEnd/>
            <a:tailEnd/>
          </a:ln>
        </p:spPr>
      </p:pic>
      <p:pic>
        <p:nvPicPr>
          <p:cNvPr id="10" name="Picture 9" descr="Saistīts attēls"/>
          <p:cNvPicPr/>
          <p:nvPr/>
        </p:nvPicPr>
        <p:blipFill>
          <a:blip r:embed="rId3" cstate="print"/>
          <a:srcRect l="10637" t="7208" r="13435" b="36159"/>
          <a:stretch>
            <a:fillRect/>
          </a:stretch>
        </p:blipFill>
        <p:spPr bwMode="auto">
          <a:xfrm>
            <a:off x="4572000" y="571480"/>
            <a:ext cx="1971675" cy="1571636"/>
          </a:xfrm>
          <a:prstGeom prst="rect">
            <a:avLst/>
          </a:prstGeom>
          <a:noFill/>
          <a:ln w="9525">
            <a:noFill/>
            <a:miter lim="800000"/>
            <a:headEnd/>
            <a:tailEnd/>
          </a:ln>
        </p:spPr>
      </p:pic>
    </p:spTree>
    <p:extLst>
      <p:ext uri="{BB962C8B-B14F-4D97-AF65-F5344CB8AC3E}">
        <p14:creationId xmlns="" xmlns:p14="http://schemas.microsoft.com/office/powerpoint/2010/main" val="33921398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298"/>
            <a:ext cx="8229600" cy="4768865"/>
          </a:xfrm>
        </p:spPr>
        <p:txBody>
          <a:bodyPr>
            <a:normAutofit fontScale="70000" lnSpcReduction="20000"/>
          </a:bodyPr>
          <a:lstStyle/>
          <a:p>
            <a:pPr>
              <a:buNone/>
            </a:pPr>
            <a:r>
              <a:rPr lang="lv-LV" dirty="0" smtClean="0">
                <a:latin typeface="Times New Roman" pitchFamily="18" charset="0"/>
                <a:cs typeface="Times New Roman" pitchFamily="18" charset="0"/>
              </a:rPr>
              <a:t> </a:t>
            </a:r>
            <a:r>
              <a:rPr lang="lv-LV" sz="3400" b="1" dirty="0" smtClean="0">
                <a:latin typeface="Times New Roman" pitchFamily="18" charset="0"/>
                <a:cs typeface="Times New Roman" pitchFamily="18" charset="0"/>
              </a:rPr>
              <a:t>Piedošana _3</a:t>
            </a:r>
          </a:p>
          <a:p>
            <a:endParaRPr lang="lv-LV" u="sng" dirty="0" smtClean="0">
              <a:latin typeface="Times New Roman" pitchFamily="18" charset="0"/>
              <a:cs typeface="Times New Roman" pitchFamily="18" charset="0"/>
            </a:endParaRPr>
          </a:p>
          <a:p>
            <a:r>
              <a:rPr lang="lv-LV" u="sng" dirty="0" smtClean="0">
                <a:latin typeface="Times New Roman" pitchFamily="18" charset="0"/>
                <a:cs typeface="Times New Roman" pitchFamily="18" charset="0"/>
              </a:rPr>
              <a:t>Piedošana</a:t>
            </a:r>
            <a:r>
              <a:rPr lang="lv-LV" dirty="0" smtClean="0">
                <a:latin typeface="Times New Roman" pitchFamily="18" charset="0"/>
                <a:cs typeface="Times New Roman" pitchFamily="18" charset="0"/>
              </a:rPr>
              <a:t> ir motivācijas un attieksmes maiņa. Roberts Enraits piedošanu definē kā „gatavību atteikties no savām tiesībām uz aizvainojumu, negatīvu novērtējumu un vienaldzīgu uzvedību pret kādu, kurš netaisnīgi jūs ir sāpinājis, paralēli sekmējot nepelnītu līdzjūtības, labestības un pat mīlestību pret apvainotāju” </a:t>
            </a:r>
            <a:r>
              <a:rPr lang="lv-LV" sz="2300" i="1" dirty="0" smtClean="0">
                <a:solidFill>
                  <a:srgbClr val="00B0F0"/>
                </a:solidFill>
                <a:latin typeface="Times New Roman" pitchFamily="18" charset="0"/>
                <a:cs typeface="Times New Roman" pitchFamily="18" charset="0"/>
              </a:rPr>
              <a:t>(Enright, Freedman, Rique, 1998). </a:t>
            </a:r>
          </a:p>
          <a:p>
            <a:endParaRPr lang="lv-LV" dirty="0" smtClean="0">
              <a:latin typeface="Times New Roman" pitchFamily="18" charset="0"/>
              <a:cs typeface="Times New Roman" pitchFamily="18" charset="0"/>
            </a:endParaRPr>
          </a:p>
          <a:p>
            <a:r>
              <a:rPr lang="lv-LV" u="sng" dirty="0" smtClean="0">
                <a:latin typeface="Times New Roman" pitchFamily="18" charset="0"/>
                <a:cs typeface="Times New Roman" pitchFamily="18" charset="0"/>
              </a:rPr>
              <a:t>Emocionāla piedošana</a:t>
            </a:r>
            <a:r>
              <a:rPr lang="lv-LV" dirty="0" smtClean="0">
                <a:latin typeface="Times New Roman" pitchFamily="18" charset="0"/>
                <a:cs typeface="Times New Roman" pitchFamily="18" charset="0"/>
              </a:rPr>
              <a:t> ir negatīvu emociju aizvietošana ar pozitīvām pret apvainotāju. Pozitīvās emocijas neitralizē negatīvās. Līdzko negatīvās emocijas ir novērstas, var veidoties pozitīvās emocijas </a:t>
            </a:r>
            <a:r>
              <a:rPr lang="lv-LV" sz="2300" i="1" dirty="0" smtClean="0">
                <a:solidFill>
                  <a:srgbClr val="00B0F0"/>
                </a:solidFill>
                <a:latin typeface="Times New Roman" pitchFamily="18" charset="0"/>
                <a:cs typeface="Times New Roman" pitchFamily="18" charset="0"/>
              </a:rPr>
              <a:t>(Exline, Worthington, Hill &amp; McCullough, 2003). </a:t>
            </a:r>
            <a:r>
              <a:rPr lang="lv-LV" dirty="0" smtClean="0">
                <a:latin typeface="Times New Roman" pitchFamily="18" charset="0"/>
                <a:cs typeface="Times New Roman" pitchFamily="18" charset="0"/>
              </a:rPr>
              <a:t>Emocionāli stabili cilvēki ir mazāk tendēti atsaukt atmiņā nepatīkamas emocijas. </a:t>
            </a:r>
            <a:endParaRPr lang="en-GB" dirty="0">
              <a:latin typeface="Times New Roman" pitchFamily="18" charset="0"/>
              <a:cs typeface="Times New Roman" pitchFamily="18" charset="0"/>
            </a:endParaRPr>
          </a:p>
        </p:txBody>
      </p:sp>
      <p:pic>
        <p:nvPicPr>
          <p:cNvPr id="4" name="Picture 3" descr="Attēlu rezultāti vaicājumam “forgiving”"/>
          <p:cNvPicPr/>
          <p:nvPr/>
        </p:nvPicPr>
        <p:blipFill>
          <a:blip r:embed="rId2"/>
          <a:srcRect/>
          <a:stretch>
            <a:fillRect/>
          </a:stretch>
        </p:blipFill>
        <p:spPr bwMode="auto">
          <a:xfrm>
            <a:off x="5643570" y="142852"/>
            <a:ext cx="3286133" cy="178595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a:buNone/>
            </a:pPr>
            <a:r>
              <a:rPr lang="lv-LV" sz="4500" b="1" dirty="0" smtClean="0">
                <a:latin typeface="Times New Roman" pitchFamily="18" charset="0"/>
                <a:cs typeface="Times New Roman" pitchFamily="18" charset="0"/>
              </a:rPr>
              <a:t>Kas ir un kas nav piedošana? </a:t>
            </a:r>
          </a:p>
          <a:p>
            <a:pPr>
              <a:buNone/>
            </a:pPr>
            <a:r>
              <a:rPr lang="lv-LV" sz="4500" dirty="0" smtClean="0">
                <a:latin typeface="Times New Roman" pitchFamily="18" charset="0"/>
                <a:cs typeface="Times New Roman" pitchFamily="18" charset="0"/>
              </a:rPr>
              <a:t>Luiss Smīds norādījis uz vairākiem aspektiem, ka: </a:t>
            </a:r>
            <a:endParaRPr lang="en-GB" sz="4500"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Piedošana nav nodarījuma aizmiršana. Lai tāds vai līdzīgs vairs neatkārtotos.</a:t>
            </a:r>
            <a:endParaRPr lang="en-GB"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Piedošana nav nodarījuma pieņemšana, attaisnošana, pāridarītāja atvainošana vai „saprašana”.</a:t>
            </a:r>
            <a:endParaRPr lang="en-GB"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Piedošana nevar tikt uzspiesta morāles likumu vārdā.</a:t>
            </a:r>
            <a:endParaRPr lang="en-GB"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Piedošana nav jāsniedz tulīt pēc nodarījuma, jo tāda piedošana apslēpj sāpes un tās noliedz. Tas ir jāizsāp, ne noliegt. Tulītēja piedošana var būt nepatiesa vai pat manipulatīva, sakot: „Es esmu labāks nekā tu.”</a:t>
            </a:r>
            <a:endParaRPr lang="en-GB"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Piedošanai nav jāgaida „īstie” apstākļi, lai piedotu, jo tādi var nekad nepienākt.</a:t>
            </a:r>
            <a:endParaRPr lang="en-GB"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Nevajadzētu gaidīt no nodarītāja lielu nožēlu pirms piedošanas, jo mēs galvenokārt piedodam sevis, ne otra cilvēka dēļ. Ja gaidām nožēlu pirms piedošanas, viņš/ viņa iegūst varu pār mums t.i.kontrolē mūsu rīcību.</a:t>
            </a:r>
            <a:endParaRPr lang="en-GB" dirty="0" smtClean="0">
              <a:latin typeface="Times New Roman" pitchFamily="18" charset="0"/>
              <a:cs typeface="Times New Roman" pitchFamily="18" charset="0"/>
            </a:endParaRPr>
          </a:p>
          <a:p>
            <a:endParaRPr lang="en-GB" dirty="0">
              <a:latin typeface="Times New Roman" pitchFamily="18" charset="0"/>
              <a:cs typeface="Times New Roman" pitchFamily="18" charset="0"/>
            </a:endParaRPr>
          </a:p>
        </p:txBody>
      </p:sp>
      <p:pic>
        <p:nvPicPr>
          <p:cNvPr id="4" name="Picture 3" descr="Saistīts attēls"/>
          <p:cNvPicPr/>
          <p:nvPr/>
        </p:nvPicPr>
        <p:blipFill>
          <a:blip r:embed="rId2"/>
          <a:srcRect/>
          <a:stretch>
            <a:fillRect/>
          </a:stretch>
        </p:blipFill>
        <p:spPr bwMode="auto">
          <a:xfrm>
            <a:off x="5572132" y="142852"/>
            <a:ext cx="3400435" cy="178961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buNone/>
            </a:pPr>
            <a:r>
              <a:rPr lang="lv-LV" sz="4000" b="1" dirty="0" smtClean="0">
                <a:latin typeface="Times New Roman" pitchFamily="18" charset="0"/>
                <a:cs typeface="Times New Roman" pitchFamily="18" charset="0"/>
              </a:rPr>
              <a:t>Piedošana_4</a:t>
            </a:r>
          </a:p>
          <a:p>
            <a:pPr>
              <a:buNone/>
            </a:pPr>
            <a:endParaRPr lang="lv-LV" b="1" dirty="0" smtClean="0">
              <a:latin typeface="Times New Roman" pitchFamily="18" charset="0"/>
              <a:cs typeface="Times New Roman" pitchFamily="18" charset="0"/>
            </a:endParaRPr>
          </a:p>
          <a:p>
            <a:pPr>
              <a:buNone/>
            </a:pPr>
            <a:r>
              <a:rPr lang="lv-LV" b="1" dirty="0" smtClean="0">
                <a:latin typeface="Times New Roman" pitchFamily="18" charset="0"/>
                <a:cs typeface="Times New Roman" pitchFamily="18" charset="0"/>
              </a:rPr>
              <a:t>Tāpat Smīds uzskata, ka piedošana prasa vairākus soļus un laiku:</a:t>
            </a:r>
            <a:endParaRPr lang="en-GB" b="1"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Par piedošanu ir jāizšķiras tam, kurš ir ievainots vai sāpināts. Dzīvojot ar sāpēm vai domām par atriebību, mēs savas sāpes paildzinām.</a:t>
            </a:r>
            <a:endParaRPr lang="en-GB"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Piedošana prasa daudz laiku un daudz pārdomu. Tā ir pat jāizmēģina pie sevis klusībā, pirms to sniedz.</a:t>
            </a:r>
            <a:endParaRPr lang="en-GB"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Nevajag gaidīt, ka pēc piedošanas uzreiz notiks kaut kas brīnišķīgs – tūlītēja dziedināšana, aizmiršana vai pat ekstāze. Mēs nevaram laika pulksteni pagriezt atpakaļ, un sarautās attiecības arī ir grūti atjaunot un pilnīgi izlīdzināt.</a:t>
            </a:r>
            <a:endParaRPr lang="en-GB"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Piedodot ir konkrēti jāzina, par ko piedod. Mēs nepiedodam par to, kas cilvēks ir, bet par nodarījumu. Tā nav vispārēja piedošana.</a:t>
            </a:r>
            <a:endParaRPr lang="en-GB" dirty="0" smtClean="0">
              <a:latin typeface="Times New Roman" pitchFamily="18" charset="0"/>
              <a:cs typeface="Times New Roman" pitchFamily="18" charset="0"/>
            </a:endParaRPr>
          </a:p>
          <a:p>
            <a:endParaRPr lang="en-GB" dirty="0">
              <a:latin typeface="Times New Roman" pitchFamily="18" charset="0"/>
              <a:cs typeface="Times New Roman" pitchFamily="18" charset="0"/>
            </a:endParaRPr>
          </a:p>
        </p:txBody>
      </p:sp>
      <p:pic>
        <p:nvPicPr>
          <p:cNvPr id="4" name="Picture 3" descr="Saistīts attēls"/>
          <p:cNvPicPr/>
          <p:nvPr/>
        </p:nvPicPr>
        <p:blipFill>
          <a:blip r:embed="rId2"/>
          <a:srcRect/>
          <a:stretch>
            <a:fillRect/>
          </a:stretch>
        </p:blipFill>
        <p:spPr bwMode="auto">
          <a:xfrm>
            <a:off x="4714876" y="285728"/>
            <a:ext cx="3929090" cy="2000264"/>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2332037"/>
            <a:ext cx="8229600" cy="3954483"/>
          </a:xfrm>
        </p:spPr>
        <p:txBody>
          <a:bodyPr>
            <a:normAutofit fontScale="70000" lnSpcReduction="20000"/>
          </a:bodyPr>
          <a:lstStyle/>
          <a:p>
            <a:pPr lvl="0">
              <a:buNone/>
            </a:pPr>
            <a:r>
              <a:rPr lang="lv-LV" sz="3400" b="1" dirty="0" smtClean="0">
                <a:latin typeface="Times New Roman" pitchFamily="18" charset="0"/>
                <a:cs typeface="Times New Roman" pitchFamily="18" charset="0"/>
              </a:rPr>
              <a:t>Piedošana_5</a:t>
            </a:r>
          </a:p>
          <a:p>
            <a:pPr lvl="0">
              <a:buNone/>
            </a:pPr>
            <a:endParaRPr lang="lv-LV" b="1"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Piedodot neaizmirsīsim, ka nodarījums bieži vien ir noticis neskaidros apstākļos. Mēs varbūt visus nodarījuma faktus un iemeslus nezinām, neuzzināsim un neizpratīsim. Atkal ir jāatgādina, ka piedošana nav visu faktu izsvēršana, tai jānotiek paša piedevēja dēļ. Tā ir dzīves smaguma noņemšana, atbrīvošanās.</a:t>
            </a:r>
            <a:endParaRPr lang="en-GB"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Dažkārt mēs arī nevaram īstenot pilnīgu piedošanu, varbūt vienīgi izlīdzināties, pieņemot cilvēku savā attiecību lokā un dzīvē.</a:t>
            </a:r>
            <a:endParaRPr lang="en-GB" dirty="0" smtClean="0">
              <a:latin typeface="Times New Roman" pitchFamily="18" charset="0"/>
              <a:cs typeface="Times New Roman" pitchFamily="18" charset="0"/>
            </a:endParaRPr>
          </a:p>
          <a:p>
            <a:pPr lvl="0"/>
            <a:r>
              <a:rPr lang="lv-LV" dirty="0" smtClean="0">
                <a:latin typeface="Times New Roman" pitchFamily="18" charset="0"/>
                <a:cs typeface="Times New Roman" pitchFamily="18" charset="0"/>
              </a:rPr>
              <a:t>Sniedzot piedošanu, arī mums būtu jāizjūt citu cilvēku un Dieva piedošana, jo mēs jau visi esam apžēloti grēcinieki. Šī atziņa mums var atvieglināt piedošanu. </a:t>
            </a:r>
            <a:endParaRPr lang="en-GB" dirty="0" smtClean="0">
              <a:latin typeface="Times New Roman" pitchFamily="18" charset="0"/>
              <a:cs typeface="Times New Roman" pitchFamily="18" charset="0"/>
            </a:endParaRPr>
          </a:p>
        </p:txBody>
      </p:sp>
      <p:pic>
        <p:nvPicPr>
          <p:cNvPr id="4" name="Picture 3" descr="Attēlu rezultāti vaicājumam “forgiving”"/>
          <p:cNvPicPr/>
          <p:nvPr/>
        </p:nvPicPr>
        <p:blipFill>
          <a:blip r:embed="rId2"/>
          <a:srcRect/>
          <a:stretch>
            <a:fillRect/>
          </a:stretch>
        </p:blipFill>
        <p:spPr bwMode="auto">
          <a:xfrm>
            <a:off x="3214678" y="142852"/>
            <a:ext cx="5786478" cy="257176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56256" y="296216"/>
            <a:ext cx="7687709" cy="1210613"/>
          </a:xfrm>
        </p:spPr>
        <p:txBody>
          <a:bodyPr>
            <a:normAutofit lnSpcReduction="10000"/>
          </a:bodyPr>
          <a:lstStyle/>
          <a:p>
            <a:r>
              <a:rPr lang="lv-LV" sz="2400" dirty="0" smtClean="0">
                <a:solidFill>
                  <a:schemeClr val="tx1"/>
                </a:solidFill>
                <a:latin typeface="Times New Roman" pitchFamily="18" charset="0"/>
                <a:cs typeface="Times New Roman" pitchFamily="18" charset="0"/>
              </a:rPr>
              <a:t>Ticības attīstības stadijas </a:t>
            </a:r>
            <a:r>
              <a:rPr lang="lv-LV" sz="1600" i="1" dirty="0" smtClean="0">
                <a:solidFill>
                  <a:srgbClr val="00B0F0"/>
                </a:solidFill>
                <a:latin typeface="Times New Roman" pitchFamily="18" charset="0"/>
                <a:cs typeface="Times New Roman" pitchFamily="18" charset="0"/>
              </a:rPr>
              <a:t>(</a:t>
            </a:r>
            <a:r>
              <a:rPr lang="lv-LV" sz="1600" i="1" dirty="0" err="1" smtClean="0">
                <a:solidFill>
                  <a:srgbClr val="00B0F0"/>
                </a:solidFill>
                <a:latin typeface="Times New Roman" pitchFamily="18" charset="0"/>
                <a:cs typeface="Times New Roman" pitchFamily="18" charset="0"/>
              </a:rPr>
              <a:t>J.W.Fowler</a:t>
            </a:r>
            <a:r>
              <a:rPr lang="lv-LV" sz="1600" i="1" dirty="0" smtClean="0">
                <a:solidFill>
                  <a:srgbClr val="00B0F0"/>
                </a:solidFill>
                <a:latin typeface="Times New Roman" pitchFamily="18" charset="0"/>
                <a:cs typeface="Times New Roman" pitchFamily="18" charset="0"/>
              </a:rPr>
              <a:t>, 1983):</a:t>
            </a:r>
          </a:p>
          <a:p>
            <a:pPr algn="l"/>
            <a:r>
              <a:rPr lang="lv-LV" sz="2400" dirty="0" smtClean="0">
                <a:solidFill>
                  <a:schemeClr val="tx1"/>
                </a:solidFill>
                <a:latin typeface="Times New Roman" pitchFamily="18" charset="0"/>
                <a:cs typeface="Times New Roman" pitchFamily="18" charset="0"/>
              </a:rPr>
              <a:t>(Spirālveida modelis, lielā mērā balstīts Eriksona, Piažē un Kolberga teorijās.)</a:t>
            </a:r>
          </a:p>
          <a:p>
            <a:endParaRPr lang="lv-LV" dirty="0"/>
          </a:p>
        </p:txBody>
      </p:sp>
      <p:graphicFrame>
        <p:nvGraphicFramePr>
          <p:cNvPr id="4" name="Table 3"/>
          <p:cNvGraphicFramePr>
            <a:graphicFrameLocks noGrp="1"/>
          </p:cNvGraphicFramePr>
          <p:nvPr>
            <p:extLst>
              <p:ext uri="{D42A27DB-BD31-4B8C-83A1-F6EECF244321}">
                <p14:modId xmlns:p14="http://schemas.microsoft.com/office/powerpoint/2010/main" xmlns="" val="197172175"/>
              </p:ext>
            </p:extLst>
          </p:nvPr>
        </p:nvGraphicFramePr>
        <p:xfrm>
          <a:off x="1050702" y="1378039"/>
          <a:ext cx="7450389" cy="4597400"/>
        </p:xfrm>
        <a:graphic>
          <a:graphicData uri="http://schemas.openxmlformats.org/drawingml/2006/table">
            <a:tbl>
              <a:tblPr firstRow="1" bandRow="1">
                <a:tableStyleId>{5C22544A-7EE6-4342-B048-85BDC9FD1C3A}</a:tableStyleId>
              </a:tblPr>
              <a:tblGrid>
                <a:gridCol w="2483463"/>
                <a:gridCol w="2483463"/>
                <a:gridCol w="2483463"/>
              </a:tblGrid>
              <a:tr h="370840">
                <a:tc>
                  <a:txBody>
                    <a:bodyPr/>
                    <a:lstStyle/>
                    <a:p>
                      <a:r>
                        <a:rPr lang="lv-LV" dirty="0" smtClean="0"/>
                        <a:t>Pakāpe</a:t>
                      </a:r>
                      <a:endParaRPr lang="lv-LV" dirty="0"/>
                    </a:p>
                  </a:txBody>
                  <a:tcPr marL="68580" marR="68580"/>
                </a:tc>
                <a:tc>
                  <a:txBody>
                    <a:bodyPr/>
                    <a:lstStyle/>
                    <a:p>
                      <a:r>
                        <a:rPr lang="lv-LV" dirty="0" smtClean="0"/>
                        <a:t>Vecums</a:t>
                      </a:r>
                      <a:endParaRPr lang="lv-LV" dirty="0"/>
                    </a:p>
                  </a:txBody>
                  <a:tcPr marL="68580" marR="68580"/>
                </a:tc>
                <a:tc>
                  <a:txBody>
                    <a:bodyPr/>
                    <a:lstStyle/>
                    <a:p>
                      <a:r>
                        <a:rPr lang="lv-LV" dirty="0" smtClean="0"/>
                        <a:t>Apzīmējums0</a:t>
                      </a:r>
                      <a:endParaRPr lang="lv-LV" dirty="0"/>
                    </a:p>
                  </a:txBody>
                  <a:tcPr marL="68580" marR="68580"/>
                </a:tc>
              </a:tr>
              <a:tr h="370840">
                <a:tc>
                  <a:txBody>
                    <a:bodyPr/>
                    <a:lstStyle/>
                    <a:p>
                      <a:r>
                        <a:rPr lang="lv-LV" dirty="0" smtClean="0"/>
                        <a:t>0.</a:t>
                      </a:r>
                      <a:r>
                        <a:rPr lang="lv-LV" baseline="0" dirty="0" smtClean="0"/>
                        <a:t> pakāpe</a:t>
                      </a:r>
                      <a:endParaRPr lang="lv-LV" dirty="0"/>
                    </a:p>
                  </a:txBody>
                  <a:tcPr marL="68580" marR="68580"/>
                </a:tc>
                <a:tc>
                  <a:txBody>
                    <a:bodyPr/>
                    <a:lstStyle/>
                    <a:p>
                      <a:r>
                        <a:rPr lang="lv-LV" dirty="0" smtClean="0"/>
                        <a:t>0-2 gadi</a:t>
                      </a:r>
                      <a:endParaRPr lang="lv-LV" dirty="0"/>
                    </a:p>
                  </a:txBody>
                  <a:tcPr marL="68580" marR="68580"/>
                </a:tc>
                <a:tc>
                  <a:txBody>
                    <a:bodyPr/>
                    <a:lstStyle/>
                    <a:p>
                      <a:r>
                        <a:rPr lang="lv-LV" dirty="0" smtClean="0"/>
                        <a:t>Nediferencēta ticība</a:t>
                      </a:r>
                      <a:endParaRPr lang="lv-LV" dirty="0"/>
                    </a:p>
                  </a:txBody>
                  <a:tcPr marL="68580" marR="68580"/>
                </a:tc>
              </a:tr>
              <a:tr h="370840">
                <a:tc>
                  <a:txBody>
                    <a:bodyPr/>
                    <a:lstStyle/>
                    <a:p>
                      <a:r>
                        <a:rPr lang="lv-LV" dirty="0" smtClean="0"/>
                        <a:t>1.pakāpe</a:t>
                      </a:r>
                      <a:endParaRPr lang="lv-LV" dirty="0"/>
                    </a:p>
                  </a:txBody>
                  <a:tcPr marL="68580" marR="68580"/>
                </a:tc>
                <a:tc>
                  <a:txBody>
                    <a:bodyPr/>
                    <a:lstStyle/>
                    <a:p>
                      <a:r>
                        <a:rPr lang="lv-LV" dirty="0" smtClean="0"/>
                        <a:t>2/3 -6/7</a:t>
                      </a:r>
                      <a:r>
                        <a:rPr lang="lv-LV" baseline="0" dirty="0" smtClean="0"/>
                        <a:t> gadi</a:t>
                      </a:r>
                      <a:endParaRPr lang="lv-LV" dirty="0"/>
                    </a:p>
                  </a:txBody>
                  <a:tcPr marL="68580" marR="68580"/>
                </a:tc>
                <a:tc>
                  <a:txBody>
                    <a:bodyPr/>
                    <a:lstStyle/>
                    <a:p>
                      <a:r>
                        <a:rPr lang="lv-LV" dirty="0" smtClean="0"/>
                        <a:t>Intuitīvi-</a:t>
                      </a:r>
                      <a:r>
                        <a:rPr lang="lv-LV" dirty="0" err="1" smtClean="0"/>
                        <a:t>projektīvā</a:t>
                      </a:r>
                      <a:r>
                        <a:rPr lang="lv-LV" baseline="0" dirty="0" smtClean="0"/>
                        <a:t>/pārnesoša (savas īpašības pārnesošā) ticība</a:t>
                      </a:r>
                      <a:endParaRPr lang="lv-LV" dirty="0"/>
                    </a:p>
                  </a:txBody>
                  <a:tcPr marL="68580" marR="68580"/>
                </a:tc>
              </a:tr>
              <a:tr h="370840">
                <a:tc>
                  <a:txBody>
                    <a:bodyPr/>
                    <a:lstStyle/>
                    <a:p>
                      <a:r>
                        <a:rPr lang="lv-LV" dirty="0" smtClean="0"/>
                        <a:t>2.pakāpe</a:t>
                      </a:r>
                      <a:endParaRPr lang="lv-LV" dirty="0"/>
                    </a:p>
                  </a:txBody>
                  <a:tcPr marL="68580" marR="68580"/>
                </a:tc>
                <a:tc>
                  <a:txBody>
                    <a:bodyPr/>
                    <a:lstStyle/>
                    <a:p>
                      <a:r>
                        <a:rPr lang="lv-LV" dirty="0" smtClean="0"/>
                        <a:t>6/7 – 11/12 gadi</a:t>
                      </a:r>
                      <a:endParaRPr lang="lv-LV" dirty="0"/>
                    </a:p>
                  </a:txBody>
                  <a:tcPr marL="68580" marR="68580"/>
                </a:tc>
                <a:tc>
                  <a:txBody>
                    <a:bodyPr/>
                    <a:lstStyle/>
                    <a:p>
                      <a:r>
                        <a:rPr lang="lv-LV" dirty="0" smtClean="0"/>
                        <a:t>Mītiski – burtiskā ticība</a:t>
                      </a:r>
                      <a:endParaRPr lang="lv-LV" dirty="0"/>
                    </a:p>
                  </a:txBody>
                  <a:tcPr marL="68580" marR="68580"/>
                </a:tc>
              </a:tr>
              <a:tr h="370840">
                <a:tc>
                  <a:txBody>
                    <a:bodyPr/>
                    <a:lstStyle/>
                    <a:p>
                      <a:r>
                        <a:rPr lang="lv-LV" dirty="0" smtClean="0"/>
                        <a:t>3.pakāpe</a:t>
                      </a:r>
                      <a:endParaRPr lang="lv-LV" dirty="0"/>
                    </a:p>
                  </a:txBody>
                  <a:tcPr marL="68580" marR="68580"/>
                </a:tc>
                <a:tc>
                  <a:txBody>
                    <a:bodyPr/>
                    <a:lstStyle/>
                    <a:p>
                      <a:r>
                        <a:rPr lang="lv-LV" dirty="0" smtClean="0"/>
                        <a:t>11/12 – 17/18 gadi</a:t>
                      </a:r>
                      <a:endParaRPr lang="lv-LV" dirty="0"/>
                    </a:p>
                  </a:txBody>
                  <a:tcPr marL="68580" marR="68580"/>
                </a:tc>
                <a:tc>
                  <a:txBody>
                    <a:bodyPr/>
                    <a:lstStyle/>
                    <a:p>
                      <a:r>
                        <a:rPr lang="lv-LV" dirty="0" smtClean="0"/>
                        <a:t>Sintētiski – konvencionālā/ tradicionālā ticība</a:t>
                      </a:r>
                      <a:endParaRPr lang="lv-LV" dirty="0"/>
                    </a:p>
                  </a:txBody>
                  <a:tcPr marL="68580" marR="68580"/>
                </a:tc>
              </a:tr>
              <a:tr h="370840">
                <a:tc>
                  <a:txBody>
                    <a:bodyPr/>
                    <a:lstStyle/>
                    <a:p>
                      <a:r>
                        <a:rPr lang="lv-LV" dirty="0" smtClean="0"/>
                        <a:t>4.pakāpe</a:t>
                      </a:r>
                      <a:endParaRPr lang="lv-LV" dirty="0"/>
                    </a:p>
                  </a:txBody>
                  <a:tcPr marL="68580" marR="68580"/>
                </a:tc>
                <a:tc>
                  <a:txBody>
                    <a:bodyPr/>
                    <a:lstStyle/>
                    <a:p>
                      <a:r>
                        <a:rPr lang="lv-LV" dirty="0" smtClean="0"/>
                        <a:t>17/18 – ap</a:t>
                      </a:r>
                      <a:r>
                        <a:rPr lang="lv-LV" baseline="0" dirty="0" smtClean="0"/>
                        <a:t> 40 gadiem</a:t>
                      </a:r>
                      <a:endParaRPr lang="lv-LV" dirty="0"/>
                    </a:p>
                  </a:txBody>
                  <a:tcPr marL="68580" marR="68580"/>
                </a:tc>
                <a:tc>
                  <a:txBody>
                    <a:bodyPr/>
                    <a:lstStyle/>
                    <a:p>
                      <a:r>
                        <a:rPr lang="lv-LV" dirty="0" smtClean="0"/>
                        <a:t>Individuāli-</a:t>
                      </a:r>
                      <a:r>
                        <a:rPr lang="lv-LV" baseline="0" dirty="0" smtClean="0"/>
                        <a:t> refleksīvā ticība</a:t>
                      </a:r>
                      <a:endParaRPr lang="lv-LV" dirty="0"/>
                    </a:p>
                  </a:txBody>
                  <a:tcPr marL="68580" marR="68580"/>
                </a:tc>
              </a:tr>
              <a:tr h="370840">
                <a:tc>
                  <a:txBody>
                    <a:bodyPr/>
                    <a:lstStyle/>
                    <a:p>
                      <a:r>
                        <a:rPr lang="lv-LV" dirty="0" smtClean="0"/>
                        <a:t>5.pakāpe</a:t>
                      </a:r>
                      <a:endParaRPr lang="lv-LV" dirty="0"/>
                    </a:p>
                  </a:txBody>
                  <a:tcPr marL="68580" marR="68580"/>
                </a:tc>
                <a:tc>
                  <a:txBody>
                    <a:bodyPr/>
                    <a:lstStyle/>
                    <a:p>
                      <a:r>
                        <a:rPr lang="lv-LV" dirty="0" smtClean="0"/>
                        <a:t>40 +</a:t>
                      </a:r>
                      <a:endParaRPr lang="lv-LV" dirty="0"/>
                    </a:p>
                  </a:txBody>
                  <a:tcPr marL="68580" marR="68580"/>
                </a:tc>
                <a:tc>
                  <a:txBody>
                    <a:bodyPr/>
                    <a:lstStyle/>
                    <a:p>
                      <a:r>
                        <a:rPr lang="lv-LV" dirty="0" smtClean="0"/>
                        <a:t>Vienojošā</a:t>
                      </a:r>
                      <a:r>
                        <a:rPr lang="lv-LV" baseline="0" dirty="0" smtClean="0"/>
                        <a:t> ticība</a:t>
                      </a:r>
                      <a:endParaRPr lang="lv-LV" dirty="0"/>
                    </a:p>
                  </a:txBody>
                  <a:tcPr marL="68580" marR="68580"/>
                </a:tc>
              </a:tr>
              <a:tr h="370840">
                <a:tc>
                  <a:txBody>
                    <a:bodyPr/>
                    <a:lstStyle/>
                    <a:p>
                      <a:r>
                        <a:rPr lang="lv-LV" dirty="0" smtClean="0"/>
                        <a:t>6.pakāpe</a:t>
                      </a:r>
                      <a:endParaRPr lang="lv-LV" dirty="0"/>
                    </a:p>
                  </a:txBody>
                  <a:tcPr marL="68580" marR="68580"/>
                </a:tc>
                <a:tc>
                  <a:txBody>
                    <a:bodyPr/>
                    <a:lstStyle/>
                    <a:p>
                      <a:r>
                        <a:rPr lang="lv-LV" dirty="0" smtClean="0"/>
                        <a:t>Brieduma pakāpe</a:t>
                      </a:r>
                      <a:endParaRPr lang="lv-LV" dirty="0"/>
                    </a:p>
                  </a:txBody>
                  <a:tcPr marL="68580" marR="68580"/>
                </a:tc>
                <a:tc>
                  <a:txBody>
                    <a:bodyPr/>
                    <a:lstStyle/>
                    <a:p>
                      <a:r>
                        <a:rPr lang="lv-LV" dirty="0" smtClean="0"/>
                        <a:t>Vispārinošā ticība</a:t>
                      </a:r>
                      <a:endParaRPr lang="lv-LV" dirty="0"/>
                    </a:p>
                  </a:txBody>
                  <a:tcPr marL="68580" marR="68580"/>
                </a:tc>
              </a:tr>
            </a:tbl>
          </a:graphicData>
        </a:graphic>
      </p:graphicFrame>
    </p:spTree>
    <p:extLst>
      <p:ext uri="{BB962C8B-B14F-4D97-AF65-F5344CB8AC3E}">
        <p14:creationId xmlns:p14="http://schemas.microsoft.com/office/powerpoint/2010/main" xmlns="" val="28575493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0727" y="808308"/>
            <a:ext cx="7784611" cy="1110645"/>
          </a:xfrm>
        </p:spPr>
        <p:txBody>
          <a:bodyPr>
            <a:normAutofit fontScale="70000" lnSpcReduction="20000"/>
          </a:bodyPr>
          <a:lstStyle/>
          <a:p>
            <a:r>
              <a:rPr lang="lv-LV" dirty="0" smtClean="0">
                <a:latin typeface="Times New Roman" pitchFamily="18" charset="0"/>
                <a:cs typeface="Times New Roman" pitchFamily="18" charset="0"/>
              </a:rPr>
              <a:t>Psihiatrs Morgans Skots Peks </a:t>
            </a:r>
            <a:r>
              <a:rPr lang="lv-LV" sz="2300" i="1" dirty="0" smtClean="0">
                <a:solidFill>
                  <a:srgbClr val="00B0F0"/>
                </a:solidFill>
                <a:latin typeface="Times New Roman" pitchFamily="18" charset="0"/>
                <a:cs typeface="Times New Roman" pitchFamily="18" charset="0"/>
              </a:rPr>
              <a:t>(M.S.Peck, 1987) </a:t>
            </a:r>
            <a:r>
              <a:rPr lang="lv-LV" dirty="0" smtClean="0">
                <a:latin typeface="Times New Roman" pitchFamily="18" charset="0"/>
                <a:cs typeface="Times New Roman" pitchFamily="18" charset="0"/>
              </a:rPr>
              <a:t>vienkāršo Foulera teoriju vēl vairāk socializējot (indivīdam kopienā ir svarīgi elementi: iekļautība, nodošanās un saskaņa): </a:t>
            </a:r>
            <a:endParaRPr lang="lv-LV" dirty="0">
              <a:latin typeface="Times New Roman" pitchFamily="18" charset="0"/>
              <a:cs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2809949206"/>
              </p:ext>
            </p:extLst>
          </p:nvPr>
        </p:nvGraphicFramePr>
        <p:xfrm>
          <a:off x="714348" y="1714488"/>
          <a:ext cx="7491036" cy="4577080"/>
        </p:xfrm>
        <a:graphic>
          <a:graphicData uri="http://schemas.openxmlformats.org/drawingml/2006/table">
            <a:tbl>
              <a:tblPr firstRow="1" bandRow="1">
                <a:tableStyleId>{5C22544A-7EE6-4342-B048-85BDC9FD1C3A}</a:tableStyleId>
              </a:tblPr>
              <a:tblGrid>
                <a:gridCol w="2497012"/>
                <a:gridCol w="2497012"/>
                <a:gridCol w="2497012"/>
              </a:tblGrid>
              <a:tr h="370840">
                <a:tc>
                  <a:txBody>
                    <a:bodyPr/>
                    <a:lstStyle/>
                    <a:p>
                      <a:r>
                        <a:rPr lang="lv-LV" dirty="0" smtClean="0"/>
                        <a:t>Pakāpes</a:t>
                      </a:r>
                      <a:endParaRPr lang="lv-LV" dirty="0"/>
                    </a:p>
                  </a:txBody>
                  <a:tcPr marL="68580" marR="68580"/>
                </a:tc>
                <a:tc>
                  <a:txBody>
                    <a:bodyPr/>
                    <a:lstStyle/>
                    <a:p>
                      <a:r>
                        <a:rPr lang="lv-LV" dirty="0" smtClean="0"/>
                        <a:t>Nosaukums</a:t>
                      </a:r>
                      <a:endParaRPr lang="lv-LV" dirty="0"/>
                    </a:p>
                  </a:txBody>
                  <a:tcPr marL="68580" marR="68580"/>
                </a:tc>
                <a:tc>
                  <a:txBody>
                    <a:bodyPr/>
                    <a:lstStyle/>
                    <a:p>
                      <a:r>
                        <a:rPr lang="lv-LV" dirty="0" smtClean="0"/>
                        <a:t>Raksturojums</a:t>
                      </a:r>
                      <a:endParaRPr lang="lv-LV" dirty="0"/>
                    </a:p>
                  </a:txBody>
                  <a:tcPr marL="68580" marR="68580"/>
                </a:tc>
              </a:tr>
              <a:tr h="370840">
                <a:tc>
                  <a:txBody>
                    <a:bodyPr/>
                    <a:lstStyle/>
                    <a:p>
                      <a:r>
                        <a:rPr lang="lv-LV" dirty="0" smtClean="0"/>
                        <a:t>0-2.pakāpes 0- 12/13 gadi</a:t>
                      </a:r>
                      <a:endParaRPr lang="lv-LV" dirty="0"/>
                    </a:p>
                  </a:txBody>
                  <a:tcPr marL="68580" marR="68580"/>
                </a:tc>
                <a:tc>
                  <a:txBody>
                    <a:bodyPr/>
                    <a:lstStyle/>
                    <a:p>
                      <a:r>
                        <a:rPr lang="lv-LV" dirty="0" smtClean="0"/>
                        <a:t>Haotiski antisociālā</a:t>
                      </a:r>
                      <a:endParaRPr lang="lv-LV" dirty="0"/>
                    </a:p>
                  </a:txBody>
                  <a:tcPr marL="68580" marR="68580"/>
                </a:tc>
                <a:tc>
                  <a:txBody>
                    <a:bodyPr/>
                    <a:lstStyle/>
                    <a:p>
                      <a:r>
                        <a:rPr lang="lv-LV" dirty="0" smtClean="0"/>
                        <a:t>Egocentrisms,</a:t>
                      </a:r>
                      <a:r>
                        <a:rPr lang="lv-LV" baseline="0" dirty="0" smtClean="0"/>
                        <a:t> bez izteiktiem principiem. Pāreja uz nākamo stadiju ir dramatiska.</a:t>
                      </a:r>
                      <a:endParaRPr lang="lv-LV" dirty="0"/>
                    </a:p>
                  </a:txBody>
                  <a:tcPr marL="68580" marR="68580"/>
                </a:tc>
              </a:tr>
              <a:tr h="370840">
                <a:tc>
                  <a:txBody>
                    <a:bodyPr/>
                    <a:lstStyle/>
                    <a:p>
                      <a:r>
                        <a:rPr lang="lv-LV" dirty="0" smtClean="0"/>
                        <a:t>3.Pakāpe 12/13- 17/18 gadi</a:t>
                      </a:r>
                      <a:endParaRPr lang="lv-LV" dirty="0"/>
                    </a:p>
                  </a:txBody>
                  <a:tcPr marL="68580" marR="68580"/>
                </a:tc>
                <a:tc>
                  <a:txBody>
                    <a:bodyPr/>
                    <a:lstStyle/>
                    <a:p>
                      <a:r>
                        <a:rPr lang="lv-LV" dirty="0" smtClean="0"/>
                        <a:t>Formāli institucionālā</a:t>
                      </a:r>
                      <a:endParaRPr lang="lv-LV" dirty="0"/>
                    </a:p>
                  </a:txBody>
                  <a:tcPr marL="68580" marR="68580"/>
                </a:tc>
                <a:tc>
                  <a:txBody>
                    <a:bodyPr/>
                    <a:lstStyle/>
                    <a:p>
                      <a:r>
                        <a:rPr lang="lv-LV" dirty="0" smtClean="0"/>
                        <a:t>Pakļaušanās institūcijām. Apjukuši, ja pakļauti</a:t>
                      </a:r>
                      <a:r>
                        <a:rPr lang="lv-LV" baseline="0" dirty="0" smtClean="0"/>
                        <a:t> kritikai.</a:t>
                      </a:r>
                      <a:endParaRPr lang="lv-LV" dirty="0"/>
                    </a:p>
                  </a:txBody>
                  <a:tcPr marL="68580" marR="68580"/>
                </a:tc>
              </a:tr>
              <a:tr h="370840">
                <a:tc>
                  <a:txBody>
                    <a:bodyPr/>
                    <a:lstStyle/>
                    <a:p>
                      <a:r>
                        <a:rPr lang="lv-LV" dirty="0" smtClean="0"/>
                        <a:t>4.Pakāpe 17/18- ap 40</a:t>
                      </a:r>
                      <a:endParaRPr lang="lv-LV" dirty="0"/>
                    </a:p>
                  </a:txBody>
                  <a:tcPr marL="68580" marR="68580"/>
                </a:tc>
                <a:tc>
                  <a:txBody>
                    <a:bodyPr/>
                    <a:lstStyle/>
                    <a:p>
                      <a:r>
                        <a:rPr lang="lv-LV" dirty="0" smtClean="0"/>
                        <a:t>Skeptiski - individuālā</a:t>
                      </a:r>
                      <a:endParaRPr lang="lv-LV" dirty="0"/>
                    </a:p>
                  </a:txBody>
                  <a:tcPr marL="68580" marR="68580"/>
                </a:tc>
                <a:tc>
                  <a:txBody>
                    <a:bodyPr/>
                    <a:lstStyle/>
                    <a:p>
                      <a:r>
                        <a:rPr lang="lv-LV" dirty="0" smtClean="0"/>
                        <a:t>Kritiska attieksme (balts/melns).</a:t>
                      </a:r>
                      <a:r>
                        <a:rPr lang="lv-LV" baseline="0" dirty="0" smtClean="0"/>
                        <a:t> Bieži šajā pakāpē kļūst nereliģiski.</a:t>
                      </a:r>
                      <a:endParaRPr lang="lv-LV" dirty="0"/>
                    </a:p>
                  </a:txBody>
                  <a:tcPr marL="68580" marR="68580"/>
                </a:tc>
              </a:tr>
              <a:tr h="370840">
                <a:tc>
                  <a:txBody>
                    <a:bodyPr/>
                    <a:lstStyle/>
                    <a:p>
                      <a:r>
                        <a:rPr lang="lv-LV" dirty="0" smtClean="0"/>
                        <a:t>5.-6.pakāpe 40+</a:t>
                      </a:r>
                      <a:endParaRPr lang="lv-LV" dirty="0"/>
                    </a:p>
                  </a:txBody>
                  <a:tcPr marL="68580" marR="68580"/>
                </a:tc>
                <a:tc>
                  <a:txBody>
                    <a:bodyPr/>
                    <a:lstStyle/>
                    <a:p>
                      <a:r>
                        <a:rPr lang="lv-LV" dirty="0" smtClean="0"/>
                        <a:t>Mistiski kopīgā</a:t>
                      </a:r>
                      <a:endParaRPr lang="lv-LV" dirty="0"/>
                    </a:p>
                  </a:txBody>
                  <a:tcPr marL="68580" marR="68580"/>
                </a:tc>
                <a:tc>
                  <a:txBody>
                    <a:bodyPr/>
                    <a:lstStyle/>
                    <a:p>
                      <a:r>
                        <a:rPr lang="lv-LV" dirty="0" smtClean="0"/>
                        <a:t>Dzive pretrunu un mistēriju pilna. Uzmanība tiek pievērsta kopīgajam.</a:t>
                      </a:r>
                      <a:endParaRPr lang="lv-LV" dirty="0"/>
                    </a:p>
                  </a:txBody>
                  <a:tcPr marL="68580" marR="68580"/>
                </a:tc>
              </a:tr>
            </a:tbl>
          </a:graphicData>
        </a:graphic>
      </p:graphicFrame>
    </p:spTree>
    <p:extLst>
      <p:ext uri="{BB962C8B-B14F-4D97-AF65-F5344CB8AC3E}">
        <p14:creationId xmlns:p14="http://schemas.microsoft.com/office/powerpoint/2010/main" xmlns="" val="13010425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lv-LV" dirty="0" smtClean="0">
                <a:latin typeface="Times New Roman" pitchFamily="18" charset="0"/>
                <a:cs typeface="Times New Roman" pitchFamily="18" charset="0"/>
              </a:rPr>
              <a:t>Psiholoģijas zināšanas, kā jebkuras zināšanas un izglītība, var padziļināt mūsu katra pašizpratni, sevis apzināšanos, savas spējas, vājās un stiprās puses; var palīdzēt labāk veidot attiecības, saprast citus cilvēkus:</a:t>
            </a:r>
          </a:p>
          <a:p>
            <a:r>
              <a:rPr lang="lv-LV" dirty="0" smtClean="0">
                <a:latin typeface="Times New Roman" pitchFamily="18" charset="0"/>
                <a:cs typeface="Times New Roman" pitchFamily="18" charset="0"/>
              </a:rPr>
              <a:t>Emocionālā, sociālā, garīgā inteliģence.</a:t>
            </a:r>
            <a:endParaRPr lang="en-GB"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85729"/>
            <a:ext cx="8229600" cy="4143404"/>
          </a:xfrm>
        </p:spPr>
        <p:txBody>
          <a:bodyPr>
            <a:normAutofit/>
          </a:bodyPr>
          <a:lstStyle/>
          <a:p>
            <a:pPr>
              <a:buNone/>
            </a:pPr>
            <a:r>
              <a:rPr lang="lv-LV" sz="2400" b="1" dirty="0" smtClean="0">
                <a:latin typeface="Times New Roman" pitchFamily="18" charset="0"/>
                <a:cs typeface="Times New Roman" pitchFamily="18" charset="0"/>
              </a:rPr>
              <a:t>Vai mūsu griba ir brīva?*</a:t>
            </a:r>
          </a:p>
          <a:p>
            <a:endParaRPr lang="lv-LV" sz="2400" dirty="0" smtClean="0">
              <a:latin typeface="Times New Roman" pitchFamily="18" charset="0"/>
              <a:cs typeface="Times New Roman" pitchFamily="18" charset="0"/>
            </a:endParaRPr>
          </a:p>
          <a:p>
            <a:r>
              <a:rPr lang="lv-LV" sz="2400" dirty="0" smtClean="0">
                <a:latin typeface="Times New Roman" pitchFamily="18" charset="0"/>
                <a:cs typeface="Times New Roman" pitchFamily="18" charset="0"/>
              </a:rPr>
              <a:t>“</a:t>
            </a:r>
            <a:r>
              <a:rPr lang="lv-LV" sz="2400" u="sng" dirty="0" smtClean="0">
                <a:latin typeface="Times New Roman" pitchFamily="18" charset="0"/>
                <a:cs typeface="Times New Roman" pitchFamily="18" charset="0"/>
              </a:rPr>
              <a:t>Par brīvo gribu </a:t>
            </a:r>
            <a:r>
              <a:rPr lang="lv-LV" sz="2400" dirty="0" smtClean="0">
                <a:latin typeface="Times New Roman" pitchFamily="18" charset="0"/>
                <a:cs typeface="Times New Roman" pitchFamily="18" charset="0"/>
              </a:rPr>
              <a:t>tiek mācīts, ka cilvēka gribai ir zināma brīvība pildīt pilsonisko taisnību un izšķirt prātam pakļautas lietas. Bet tai nav spēka bez Svētā Gara palīdzības piepildīt Dieva taisnību jeb garīgo taisnību, tāpēc, ka </a:t>
            </a:r>
            <a:r>
              <a:rPr lang="lv-LV" sz="2400" i="1" dirty="0" smtClean="0">
                <a:latin typeface="Times New Roman" pitchFamily="18" charset="0"/>
                <a:cs typeface="Times New Roman" pitchFamily="18" charset="0"/>
              </a:rPr>
              <a:t>“miesīgais cilvēks nesatver to, kas nāk no Dieva Gara</a:t>
            </a:r>
            <a:r>
              <a:rPr lang="lv-LV" sz="1800" dirty="0" smtClean="0">
                <a:solidFill>
                  <a:srgbClr val="00B0F0"/>
                </a:solidFill>
                <a:latin typeface="Times New Roman" pitchFamily="18" charset="0"/>
                <a:cs typeface="Times New Roman" pitchFamily="18" charset="0"/>
              </a:rPr>
              <a:t>” (1.Kor.2:14)” ATA 18.art.)</a:t>
            </a:r>
          </a:p>
          <a:p>
            <a:pPr>
              <a:buNone/>
            </a:pPr>
            <a:r>
              <a:rPr lang="lv-LV" sz="2400" dirty="0" smtClean="0">
                <a:latin typeface="Times New Roman" pitchFamily="18" charset="0"/>
                <a:cs typeface="Times New Roman" pitchFamily="18" charset="0"/>
              </a:rPr>
              <a:t>* </a:t>
            </a:r>
            <a:r>
              <a:rPr lang="lv-LV" sz="2000" dirty="0" smtClean="0">
                <a:latin typeface="Times New Roman" pitchFamily="18" charset="0"/>
                <a:cs typeface="Times New Roman" pitchFamily="18" charset="0"/>
              </a:rPr>
              <a:t>Cik esam brīvi savos lēmumos? Iedzimtība, sociālā vide, audzināšana?</a:t>
            </a:r>
            <a:endParaRPr lang="en-GB" sz="2000" dirty="0">
              <a:latin typeface="Times New Roman" pitchFamily="18" charset="0"/>
              <a:cs typeface="Times New Roman" pitchFamily="18" charset="0"/>
            </a:endParaRPr>
          </a:p>
        </p:txBody>
      </p:sp>
      <p:pic>
        <p:nvPicPr>
          <p:cNvPr id="4" name="Content Placeholder 3" descr="AttÄlu rezultÄti vaicÄjumam âLuther roseâ"/>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96336" y="116633"/>
            <a:ext cx="1405136" cy="1383541"/>
          </a:xfrm>
          <a:prstGeom prst="rect">
            <a:avLst/>
          </a:prstGeom>
          <a:noFill/>
          <a:ln>
            <a:noFill/>
          </a:ln>
        </p:spPr>
      </p:pic>
      <p:pic>
        <p:nvPicPr>
          <p:cNvPr id="5" name="Picture 4" descr="Attēlu rezultāti vaicājumam “Iedzimtība sociālā vide audzināšana”"/>
          <p:cNvPicPr/>
          <p:nvPr/>
        </p:nvPicPr>
        <p:blipFill>
          <a:blip r:embed="rId3"/>
          <a:srcRect/>
          <a:stretch>
            <a:fillRect/>
          </a:stretch>
        </p:blipFill>
        <p:spPr bwMode="auto">
          <a:xfrm>
            <a:off x="3357554" y="3714752"/>
            <a:ext cx="5143536" cy="285752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lv-LV" sz="2800" b="1" dirty="0" smtClean="0">
                <a:latin typeface="Times New Roman" pitchFamily="18" charset="0"/>
                <a:cs typeface="Times New Roman" pitchFamily="18" charset="0"/>
              </a:rPr>
              <a:t>No Dieva atkritušais cilvēks ir ievainots (samaitāts):</a:t>
            </a:r>
          </a:p>
          <a:p>
            <a:pPr algn="ctr">
              <a:buNone/>
            </a:pPr>
            <a:r>
              <a:rPr lang="lv-LV" sz="2800" b="1" dirty="0" smtClean="0">
                <a:latin typeface="Times New Roman" pitchFamily="18" charset="0"/>
                <a:cs typeface="Times New Roman" pitchFamily="18" charset="0"/>
              </a:rPr>
              <a:t>fiziski un garīgi </a:t>
            </a:r>
            <a:r>
              <a:rPr lang="lv-LV" sz="2000" b="1" dirty="0" smtClean="0">
                <a:latin typeface="Times New Roman" pitchFamily="18" charset="0"/>
                <a:cs typeface="Times New Roman" pitchFamily="18" charset="0"/>
              </a:rPr>
              <a:t>(t.sk.augstākās spējas)</a:t>
            </a:r>
          </a:p>
          <a:p>
            <a:pPr algn="ctr">
              <a:buNone/>
            </a:pPr>
            <a:endParaRPr lang="lv-LV" dirty="0" smtClean="0">
              <a:latin typeface="Times New Roman" pitchFamily="18" charset="0"/>
              <a:cs typeface="Times New Roman" pitchFamily="18" charset="0"/>
            </a:endParaRPr>
          </a:p>
          <a:p>
            <a:pPr>
              <a:buNone/>
            </a:pPr>
            <a:r>
              <a:rPr lang="lv-LV" sz="2600" dirty="0" smtClean="0">
                <a:latin typeface="Times New Roman" pitchFamily="18" charset="0"/>
                <a:cs typeface="Times New Roman" pitchFamily="18" charset="0"/>
              </a:rPr>
              <a:t>“..pēc Ādama krišanas grēkā visi cilvēki, kas dabiski dzimuši, ir piedzimuši ar grēku, tas ir </a:t>
            </a:r>
            <a:r>
              <a:rPr lang="lv-LV" sz="2600" u="sng" dirty="0" smtClean="0">
                <a:latin typeface="Times New Roman" pitchFamily="18" charset="0"/>
                <a:cs typeface="Times New Roman" pitchFamily="18" charset="0"/>
              </a:rPr>
              <a:t>bez dievbijības</a:t>
            </a:r>
            <a:r>
              <a:rPr lang="lv-LV" sz="2600" dirty="0" smtClean="0">
                <a:latin typeface="Times New Roman" pitchFamily="18" charset="0"/>
                <a:cs typeface="Times New Roman" pitchFamily="18" charset="0"/>
              </a:rPr>
              <a:t>, t.i., bez paļāvības uz Dievu un ar </a:t>
            </a:r>
            <a:r>
              <a:rPr lang="lv-LV" sz="2600" u="sng" dirty="0" smtClean="0">
                <a:latin typeface="Times New Roman" pitchFamily="18" charset="0"/>
                <a:cs typeface="Times New Roman" pitchFamily="18" charset="0"/>
              </a:rPr>
              <a:t>ļaunu iekāri</a:t>
            </a:r>
            <a:r>
              <a:rPr lang="lv-LV" sz="2600" dirty="0" smtClean="0">
                <a:latin typeface="Times New Roman" pitchFamily="18" charset="0"/>
                <a:cs typeface="Times New Roman" pitchFamily="18" charset="0"/>
              </a:rPr>
              <a:t>, un ka šī slimība jeb iedzimtā samaitātība patiesi ir grēks, kas tad arī pazudina un ieved mūžīgā nāvē tos, kuri neatdzimst caur Kristību un Svēto Garu.” </a:t>
            </a:r>
            <a:r>
              <a:rPr lang="lv-LV" sz="1800" i="1" dirty="0" smtClean="0">
                <a:solidFill>
                  <a:srgbClr val="00B0F0"/>
                </a:solidFill>
                <a:latin typeface="Times New Roman" pitchFamily="18" charset="0"/>
                <a:cs typeface="Times New Roman" pitchFamily="18" charset="0"/>
              </a:rPr>
              <a:t>(ATA 2.art.)</a:t>
            </a:r>
            <a:endParaRPr lang="en-GB" sz="1800" i="1" dirty="0">
              <a:solidFill>
                <a:srgbClr val="00B0F0"/>
              </a:solidFill>
              <a:latin typeface="Times New Roman" pitchFamily="18" charset="0"/>
              <a:cs typeface="Times New Roman" pitchFamily="18" charset="0"/>
            </a:endParaRPr>
          </a:p>
        </p:txBody>
      </p:sp>
      <p:pic>
        <p:nvPicPr>
          <p:cNvPr id="4" name="Content Placeholder 3" descr="AttÄlu rezultÄti vaicÄjumam âLuther roseâ"/>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96336" y="116633"/>
            <a:ext cx="1405136" cy="138354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14290"/>
            <a:ext cx="8258204" cy="5911873"/>
          </a:xfrm>
        </p:spPr>
        <p:txBody>
          <a:bodyPr>
            <a:normAutofit/>
          </a:bodyPr>
          <a:lstStyle/>
          <a:p>
            <a:pPr>
              <a:buNone/>
            </a:pPr>
            <a:r>
              <a:rPr lang="lv-LV" sz="2800" b="1" dirty="0" smtClean="0">
                <a:latin typeface="Times New Roman" pitchFamily="18" charset="0"/>
                <a:cs typeface="Times New Roman" pitchFamily="18" charset="0"/>
              </a:rPr>
              <a:t>Kā grēks ienāca pasaulē?</a:t>
            </a:r>
          </a:p>
          <a:p>
            <a:pPr>
              <a:spcBef>
                <a:spcPts val="0"/>
              </a:spcBef>
              <a:buNone/>
            </a:pPr>
            <a:r>
              <a:rPr lang="lv-LV" sz="2400" dirty="0" smtClean="0">
                <a:latin typeface="Times New Roman" pitchFamily="18" charset="0"/>
                <a:cs typeface="Times New Roman" pitchFamily="18" charset="0"/>
              </a:rPr>
              <a:t>Grēks ienāca pasaulē caur kritušo eņģeli... arī caur cilvēku, kurš kārdinātāja savaldzināts labprātīgi nostājās pret Dievu </a:t>
            </a:r>
            <a:r>
              <a:rPr lang="lv-LV" sz="2000" i="1" dirty="0" smtClean="0">
                <a:solidFill>
                  <a:srgbClr val="0070C0"/>
                </a:solidFill>
                <a:latin typeface="Times New Roman" pitchFamily="18" charset="0"/>
                <a:cs typeface="Times New Roman" pitchFamily="18" charset="0"/>
              </a:rPr>
              <a:t>(1.Moz.3.)</a:t>
            </a:r>
          </a:p>
          <a:p>
            <a:pPr>
              <a:spcBef>
                <a:spcPts val="0"/>
              </a:spcBef>
              <a:buNone/>
            </a:pPr>
            <a:r>
              <a:rPr lang="lv-LV" sz="1600" i="1" dirty="0" smtClean="0">
                <a:solidFill>
                  <a:srgbClr val="0070C0"/>
                </a:solidFill>
                <a:latin typeface="Times New Roman" pitchFamily="18" charset="0"/>
                <a:cs typeface="Times New Roman" pitchFamily="18" charset="0"/>
              </a:rPr>
              <a:t>Mikelandželo (1475-1564), Grēkā krišana un izraidīšana no paradīzes (Siksta kapelā)</a:t>
            </a:r>
            <a:endParaRPr lang="lv-LV" sz="1600" i="1" dirty="0" smtClean="0">
              <a:latin typeface="Times New Roman" pitchFamily="18" charset="0"/>
              <a:cs typeface="Times New Roman" pitchFamily="18" charset="0"/>
            </a:endParaRPr>
          </a:p>
        </p:txBody>
      </p:sp>
      <p:pic>
        <p:nvPicPr>
          <p:cNvPr id="6" name="Content Placeholder 3" descr="SaistÄ«ts attÄls"/>
          <p:cNvPicPr>
            <a:picLocks/>
          </p:cNvPicPr>
          <p:nvPr/>
        </p:nvPicPr>
        <p:blipFill>
          <a:blip r:embed="rId2"/>
          <a:srcRect/>
          <a:stretch>
            <a:fillRect/>
          </a:stretch>
        </p:blipFill>
        <p:spPr bwMode="auto">
          <a:xfrm>
            <a:off x="571472" y="2571744"/>
            <a:ext cx="8258204" cy="3983565"/>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14554"/>
            <a:ext cx="8229600" cy="3911609"/>
          </a:xfrm>
        </p:spPr>
        <p:txBody>
          <a:bodyPr/>
          <a:lstStyle/>
          <a:p>
            <a:pPr algn="ctr">
              <a:buNone/>
            </a:pPr>
            <a:r>
              <a:rPr lang="lv-LV" dirty="0" smtClean="0">
                <a:latin typeface="Times New Roman" pitchFamily="18" charset="0"/>
                <a:cs typeface="Times New Roman" pitchFamily="18" charset="0"/>
              </a:rPr>
              <a:t>LELB 2020.gada Lozungs:</a:t>
            </a:r>
          </a:p>
          <a:p>
            <a:pPr algn="ctr">
              <a:buNone/>
            </a:pPr>
            <a:endParaRPr lang="lv-LV" dirty="0" smtClean="0">
              <a:latin typeface="Times New Roman" pitchFamily="18" charset="0"/>
              <a:cs typeface="Times New Roman" pitchFamily="18" charset="0"/>
            </a:endParaRPr>
          </a:p>
          <a:p>
            <a:pPr algn="ctr">
              <a:buNone/>
            </a:pPr>
            <a:r>
              <a:rPr lang="lv-LV" dirty="0" smtClean="0">
                <a:latin typeface="Times New Roman" pitchFamily="18" charset="0"/>
                <a:cs typeface="Times New Roman" pitchFamily="18" charset="0"/>
              </a:rPr>
              <a:t>“Es ticu, palīdzi manai neticībai!”</a:t>
            </a:r>
          </a:p>
          <a:p>
            <a:pPr algn="ctr">
              <a:buNone/>
            </a:pPr>
            <a:r>
              <a:rPr lang="lv-LV" dirty="0" smtClean="0">
                <a:latin typeface="Times New Roman" pitchFamily="18" charset="0"/>
                <a:cs typeface="Times New Roman" pitchFamily="18" charset="0"/>
              </a:rPr>
              <a:t>“Es ticu! Palīdzi man  manā neticībā!” </a:t>
            </a:r>
          </a:p>
          <a:p>
            <a:pPr algn="ctr">
              <a:buNone/>
            </a:pPr>
            <a:r>
              <a:rPr lang="lv-LV" sz="1600" i="1" dirty="0" smtClean="0">
                <a:solidFill>
                  <a:srgbClr val="0070C0"/>
                </a:solidFill>
                <a:latin typeface="Times New Roman" pitchFamily="18" charset="0"/>
                <a:cs typeface="Times New Roman" pitchFamily="18" charset="0"/>
              </a:rPr>
              <a:t>(Mk.9:24)</a:t>
            </a:r>
            <a:endParaRPr lang="en-GB" sz="1600" i="1" dirty="0">
              <a:solidFill>
                <a:srgbClr val="0070C0"/>
              </a:solidFill>
              <a:latin typeface="Times New Roman" pitchFamily="18" charset="0"/>
              <a:cs typeface="Times New Roman" pitchFamily="18" charset="0"/>
            </a:endParaRPr>
          </a:p>
        </p:txBody>
      </p:sp>
      <p:pic>
        <p:nvPicPr>
          <p:cNvPr id="7" name="Picture 6" descr="Saistīts attēls"/>
          <p:cNvPicPr/>
          <p:nvPr/>
        </p:nvPicPr>
        <p:blipFill>
          <a:blip r:embed="rId2"/>
          <a:srcRect/>
          <a:stretch>
            <a:fillRect/>
          </a:stretch>
        </p:blipFill>
        <p:spPr bwMode="auto">
          <a:xfrm>
            <a:off x="3786182" y="285728"/>
            <a:ext cx="1071570" cy="1143008"/>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2714620"/>
            <a:ext cx="8186766" cy="3411543"/>
          </a:xfrm>
        </p:spPr>
        <p:txBody>
          <a:bodyPr>
            <a:normAutofit lnSpcReduction="10000"/>
          </a:bodyPr>
          <a:lstStyle/>
          <a:p>
            <a:pPr>
              <a:buNone/>
            </a:pPr>
            <a:r>
              <a:rPr lang="lv-LV" b="1" dirty="0" smtClean="0">
                <a:latin typeface="Times New Roman" pitchFamily="18" charset="0"/>
                <a:cs typeface="Times New Roman" pitchFamily="18" charset="0"/>
              </a:rPr>
              <a:t>Kas ir grēks? </a:t>
            </a:r>
          </a:p>
          <a:p>
            <a:pPr>
              <a:buNone/>
            </a:pPr>
            <a:r>
              <a:rPr lang="lv-LV" dirty="0" smtClean="0">
                <a:latin typeface="Times New Roman" pitchFamily="18" charset="0"/>
                <a:cs typeface="Times New Roman" pitchFamily="18" charset="0"/>
              </a:rPr>
              <a:t>Katra baušļa pārkāpšana ir grēks. </a:t>
            </a:r>
          </a:p>
          <a:p>
            <a:pPr>
              <a:buNone/>
            </a:pPr>
            <a:r>
              <a:rPr lang="lv-LV" i="1" dirty="0" smtClean="0">
                <a:latin typeface="Times New Roman" pitchFamily="18" charset="0"/>
                <a:cs typeface="Times New Roman" pitchFamily="18" charset="0"/>
              </a:rPr>
              <a:t>“Katrs, kas dara grēku, dara arī netaisnību; grēks ir </a:t>
            </a:r>
            <a:r>
              <a:rPr lang="lv-LV" i="1" dirty="0" smtClean="0">
                <a:solidFill>
                  <a:srgbClr val="C00000"/>
                </a:solidFill>
                <a:latin typeface="Times New Roman" pitchFamily="18" charset="0"/>
                <a:cs typeface="Times New Roman" pitchFamily="18" charset="0"/>
              </a:rPr>
              <a:t>netaisnība</a:t>
            </a:r>
            <a:r>
              <a:rPr lang="lv-LV" i="1" dirty="0" smtClean="0">
                <a:latin typeface="Times New Roman" pitchFamily="18" charset="0"/>
                <a:cs typeface="Times New Roman" pitchFamily="18" charset="0"/>
              </a:rPr>
              <a:t>.” </a:t>
            </a:r>
            <a:r>
              <a:rPr lang="lv-LV" sz="2800" i="1" dirty="0" smtClean="0">
                <a:solidFill>
                  <a:srgbClr val="0070C0"/>
                </a:solidFill>
                <a:latin typeface="Times New Roman" pitchFamily="18" charset="0"/>
                <a:cs typeface="Times New Roman" pitchFamily="18" charset="0"/>
              </a:rPr>
              <a:t>(1.Jņ.3:4; sal. Rom.6:13)</a:t>
            </a:r>
          </a:p>
          <a:p>
            <a:pPr>
              <a:buNone/>
            </a:pPr>
            <a:r>
              <a:rPr lang="lv-LV" dirty="0" smtClean="0">
                <a:latin typeface="Times New Roman" pitchFamily="18" charset="0"/>
                <a:cs typeface="Times New Roman" pitchFamily="18" charset="0"/>
              </a:rPr>
              <a:t>Bībelē grēks tiek nosaukts: par </a:t>
            </a:r>
            <a:r>
              <a:rPr lang="lv-LV" dirty="0" smtClean="0">
                <a:solidFill>
                  <a:srgbClr val="C00000"/>
                </a:solidFill>
                <a:latin typeface="Times New Roman" pitchFamily="18" charset="0"/>
                <a:cs typeface="Times New Roman" pitchFamily="18" charset="0"/>
              </a:rPr>
              <a:t>nepaklausību</a:t>
            </a:r>
            <a:r>
              <a:rPr lang="lv-LV" dirty="0" smtClean="0">
                <a:latin typeface="Times New Roman" pitchFamily="18" charset="0"/>
                <a:cs typeface="Times New Roman" pitchFamily="18" charset="0"/>
              </a:rPr>
              <a:t> </a:t>
            </a:r>
            <a:r>
              <a:rPr lang="lv-LV" sz="2800" i="1" dirty="0" smtClean="0">
                <a:solidFill>
                  <a:srgbClr val="0070C0"/>
                </a:solidFill>
                <a:latin typeface="Times New Roman" pitchFamily="18" charset="0"/>
                <a:cs typeface="Times New Roman" pitchFamily="18" charset="0"/>
              </a:rPr>
              <a:t>(Rom.5:19)</a:t>
            </a:r>
            <a:r>
              <a:rPr lang="lv-LV" dirty="0" smtClean="0">
                <a:latin typeface="Times New Roman" pitchFamily="18" charset="0"/>
                <a:cs typeface="Times New Roman" pitchFamily="18" charset="0"/>
              </a:rPr>
              <a:t>, par </a:t>
            </a:r>
            <a:r>
              <a:rPr lang="lv-LV" dirty="0" smtClean="0">
                <a:solidFill>
                  <a:srgbClr val="C00000"/>
                </a:solidFill>
                <a:latin typeface="Times New Roman" pitchFamily="18" charset="0"/>
                <a:cs typeface="Times New Roman" pitchFamily="18" charset="0"/>
              </a:rPr>
              <a:t>noziegumu</a:t>
            </a:r>
            <a:r>
              <a:rPr lang="lv-LV" dirty="0" smtClean="0">
                <a:latin typeface="Times New Roman" pitchFamily="18" charset="0"/>
                <a:cs typeface="Times New Roman" pitchFamily="18" charset="0"/>
              </a:rPr>
              <a:t> un </a:t>
            </a:r>
            <a:r>
              <a:rPr lang="lv-LV" dirty="0" smtClean="0">
                <a:solidFill>
                  <a:srgbClr val="C00000"/>
                </a:solidFill>
                <a:latin typeface="Times New Roman" pitchFamily="18" charset="0"/>
                <a:cs typeface="Times New Roman" pitchFamily="18" charset="0"/>
              </a:rPr>
              <a:t>pārkāpumu</a:t>
            </a:r>
            <a:r>
              <a:rPr lang="lv-LV" dirty="0" smtClean="0">
                <a:latin typeface="Times New Roman" pitchFamily="18" charset="0"/>
                <a:cs typeface="Times New Roman" pitchFamily="18" charset="0"/>
              </a:rPr>
              <a:t> </a:t>
            </a:r>
            <a:r>
              <a:rPr lang="lv-LV" sz="2800" i="1" dirty="0" smtClean="0">
                <a:solidFill>
                  <a:srgbClr val="0070C0"/>
                </a:solidFill>
                <a:latin typeface="Times New Roman" pitchFamily="18" charset="0"/>
                <a:cs typeface="Times New Roman" pitchFamily="18" charset="0"/>
              </a:rPr>
              <a:t>(2.Moz.34:7; 2.Kor.5:19)</a:t>
            </a:r>
            <a:endParaRPr lang="en-GB" sz="2800" i="1" dirty="0">
              <a:solidFill>
                <a:srgbClr val="0070C0"/>
              </a:solidFill>
              <a:latin typeface="Times New Roman" pitchFamily="18" charset="0"/>
              <a:cs typeface="Times New Roman" pitchFamily="18" charset="0"/>
            </a:endParaRPr>
          </a:p>
        </p:txBody>
      </p:sp>
      <p:pic>
        <p:nvPicPr>
          <p:cNvPr id="4" name="Content Placeholder 3" descr="AttÄlu rezultÄti vaicÄjumam âLuther roseâ"/>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96336" y="116633"/>
            <a:ext cx="1405136" cy="1383542"/>
          </a:xfrm>
          <a:prstGeom prst="rect">
            <a:avLst/>
          </a:prstGeom>
          <a:noFill/>
          <a:ln>
            <a:noFill/>
          </a:ln>
        </p:spPr>
      </p:pic>
      <p:pic>
        <p:nvPicPr>
          <p:cNvPr id="6" name="Picture 5" descr="SaistÄ«ts attÄls"/>
          <p:cNvPicPr/>
          <p:nvPr/>
        </p:nvPicPr>
        <p:blipFill>
          <a:blip r:embed="rId3"/>
          <a:srcRect l="1828" r="1783" b="25055"/>
          <a:stretch>
            <a:fillRect/>
          </a:stretch>
        </p:blipFill>
        <p:spPr bwMode="auto">
          <a:xfrm>
            <a:off x="1571604" y="285728"/>
            <a:ext cx="5143535" cy="2428892"/>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ct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Par grēksūdzi un par atgriešanos (ATA 11.un 12.art.)</a:t>
            </a:r>
          </a:p>
          <a:p>
            <a:pPr>
              <a:buNone/>
            </a:pPr>
            <a:endParaRPr lang="lv-LV" dirty="0" smtClean="0">
              <a:latin typeface="Times New Roman" pitchFamily="18" charset="0"/>
              <a:cs typeface="Times New Roman" pitchFamily="18" charset="0"/>
            </a:endParaRPr>
          </a:p>
          <a:p>
            <a:r>
              <a:rPr lang="lv-LV" dirty="0" smtClean="0">
                <a:latin typeface="Times New Roman" pitchFamily="18" charset="0"/>
                <a:cs typeface="Times New Roman" pitchFamily="18" charset="0"/>
              </a:rPr>
              <a:t>“Par grēksūdzi tiek mācīts, ka privātā grēksūdze ir paturama, lai gan grēksūdzē nav nepieciešama visu pārkāpumu uzskaitīšana, jo tas nav iespējams, kā par to sacīts psalmā: </a:t>
            </a:r>
            <a:r>
              <a:rPr lang="lv-LV" i="1" dirty="0" smtClean="0">
                <a:latin typeface="Times New Roman" pitchFamily="18" charset="0"/>
                <a:cs typeface="Times New Roman" pitchFamily="18" charset="0"/>
              </a:rPr>
              <a:t>“Kas gan apzinās savu nomaldīšanos” </a:t>
            </a:r>
            <a:r>
              <a:rPr lang="lv-LV" sz="1600" i="1" dirty="0" smtClean="0">
                <a:solidFill>
                  <a:srgbClr val="00B0F0"/>
                </a:solidFill>
                <a:latin typeface="Times New Roman" pitchFamily="18" charset="0"/>
                <a:cs typeface="Times New Roman" pitchFamily="18" charset="0"/>
              </a:rPr>
              <a:t>(Ps.19:13)”</a:t>
            </a:r>
          </a:p>
          <a:p>
            <a:endParaRPr lang="lv-LV" dirty="0" smtClean="0">
              <a:latin typeface="Times New Roman" pitchFamily="18" charset="0"/>
              <a:cs typeface="Times New Roman" pitchFamily="18" charset="0"/>
            </a:endParaRPr>
          </a:p>
          <a:p>
            <a:r>
              <a:rPr lang="lv-LV" dirty="0" smtClean="0">
                <a:latin typeface="Times New Roman" pitchFamily="18" charset="0"/>
                <a:cs typeface="Times New Roman" pitchFamily="18" charset="0"/>
              </a:rPr>
              <a:t>“Par atgriešanos tiek mācīts, ka tie, kas krituši grēkā pēc Kristības, var saņemt grēku piedošanu jebkurā laikā, kad vien viņi tiek atgriezti, un ka Baznīcai tādiem, kas atgriežas, nožēlodami grēkus, tie jāpiedod.”</a:t>
            </a:r>
            <a:endParaRPr lang="en-GB" dirty="0">
              <a:latin typeface="Times New Roman" pitchFamily="18" charset="0"/>
              <a:cs typeface="Times New Roman" pitchFamily="18" charset="0"/>
            </a:endParaRPr>
          </a:p>
        </p:txBody>
      </p:sp>
      <p:pic>
        <p:nvPicPr>
          <p:cNvPr id="4" name="Content Placeholder 3" descr="AttÄlu rezultÄti vaicÄjumam âLuther roseâ"/>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96336" y="116633"/>
            <a:ext cx="1405136" cy="138354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2071678"/>
            <a:ext cx="8229600" cy="2543180"/>
          </a:xfrm>
        </p:spPr>
        <p:txBody>
          <a:bodyPr/>
          <a:lstStyle/>
          <a:p>
            <a:pPr>
              <a:buNone/>
            </a:pPr>
            <a:r>
              <a:rPr lang="lv-LV" sz="4000" i="1" dirty="0" smtClean="0">
                <a:latin typeface="Times New Roman" pitchFamily="18" charset="0"/>
                <a:cs typeface="Times New Roman" pitchFamily="18" charset="0"/>
              </a:rPr>
              <a:t>“Tavs </a:t>
            </a:r>
            <a:r>
              <a:rPr lang="lv-LV" sz="4000" i="1" u="sng" dirty="0" smtClean="0">
                <a:latin typeface="Times New Roman" pitchFamily="18" charset="0"/>
                <a:cs typeface="Times New Roman" pitchFamily="18" charset="0"/>
              </a:rPr>
              <a:t>vārds</a:t>
            </a:r>
            <a:r>
              <a:rPr lang="lv-LV" sz="4000" i="1" dirty="0" smtClean="0">
                <a:latin typeface="Times New Roman" pitchFamily="18" charset="0"/>
                <a:cs typeface="Times New Roman" pitchFamily="18" charset="0"/>
              </a:rPr>
              <a:t> man kāju spīdeklis un gaišums visos manos </a:t>
            </a:r>
            <a:r>
              <a:rPr lang="lv-LV" sz="4000" i="1" u="sng" dirty="0" smtClean="0">
                <a:latin typeface="Times New Roman" pitchFamily="18" charset="0"/>
                <a:cs typeface="Times New Roman" pitchFamily="18" charset="0"/>
              </a:rPr>
              <a:t>ceļos</a:t>
            </a:r>
            <a:r>
              <a:rPr lang="lv-LV" sz="4000" i="1" dirty="0" smtClean="0">
                <a:latin typeface="Times New Roman" pitchFamily="18" charset="0"/>
                <a:cs typeface="Times New Roman" pitchFamily="18" charset="0"/>
              </a:rPr>
              <a:t>.” </a:t>
            </a:r>
            <a:r>
              <a:rPr lang="lv-LV" sz="2400" i="1" dirty="0" smtClean="0">
                <a:solidFill>
                  <a:srgbClr val="0070C0"/>
                </a:solidFill>
                <a:latin typeface="Times New Roman" pitchFamily="18" charset="0"/>
                <a:cs typeface="Times New Roman" pitchFamily="18" charset="0"/>
              </a:rPr>
              <a:t>(Ps.119:105)</a:t>
            </a:r>
            <a:endParaRPr lang="en-GB" sz="2400" i="1" dirty="0">
              <a:solidFill>
                <a:srgbClr val="0070C0"/>
              </a:solidFill>
              <a:latin typeface="Times New Roman" pitchFamily="18" charset="0"/>
              <a:cs typeface="Times New Roman" pitchFamily="18" charset="0"/>
            </a:endParaRPr>
          </a:p>
        </p:txBody>
      </p:sp>
      <p:pic>
        <p:nvPicPr>
          <p:cNvPr id="4" name="Content Placeholder 3" descr="AttÄlu rezultÄti vaicÄjumam âLuther roseâ"/>
          <p:cNvPicPr>
            <a:picLocks/>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96336" y="116633"/>
            <a:ext cx="1405136" cy="1383541"/>
          </a:xfrm>
          <a:prstGeom prst="rect">
            <a:avLst/>
          </a:prstGeom>
          <a:noFill/>
          <a:ln>
            <a:noFill/>
          </a:ln>
        </p:spPr>
      </p:pic>
      <p:pic>
        <p:nvPicPr>
          <p:cNvPr id="5" name="Picture 4" descr="AttÄlu rezultÄti vaicÄjumam âholy baptism lutheran symbolsâ"/>
          <p:cNvPicPr/>
          <p:nvPr/>
        </p:nvPicPr>
        <p:blipFill>
          <a:blip r:embed="rId3"/>
          <a:srcRect/>
          <a:stretch>
            <a:fillRect/>
          </a:stretch>
        </p:blipFill>
        <p:spPr bwMode="auto">
          <a:xfrm>
            <a:off x="714348" y="5715016"/>
            <a:ext cx="2049712" cy="847725"/>
          </a:xfrm>
          <a:prstGeom prst="rect">
            <a:avLst/>
          </a:prstGeom>
          <a:ln>
            <a:noFill/>
          </a:ln>
          <a:effectLst>
            <a:outerShdw blurRad="292100" dist="139700" dir="2700000" algn="tl" rotWithShape="0">
              <a:srgbClr val="333333">
                <a:alpha val="65000"/>
              </a:srgbClr>
            </a:outerShdw>
          </a:effectLst>
        </p:spPr>
      </p:pic>
      <p:pic>
        <p:nvPicPr>
          <p:cNvPr id="6" name="Picture 5" descr="AttÄlu rezultÄti vaicÄjumam âscripture scrollâ"/>
          <p:cNvPicPr/>
          <p:nvPr/>
        </p:nvPicPr>
        <p:blipFill>
          <a:blip r:embed="rId4" cstate="print"/>
          <a:srcRect/>
          <a:stretch>
            <a:fillRect/>
          </a:stretch>
        </p:blipFill>
        <p:spPr bwMode="auto">
          <a:xfrm>
            <a:off x="3428992" y="5357826"/>
            <a:ext cx="2171700" cy="923925"/>
          </a:xfrm>
          <a:prstGeom prst="rect">
            <a:avLst/>
          </a:prstGeom>
          <a:ln>
            <a:noFill/>
          </a:ln>
          <a:effectLst>
            <a:outerShdw blurRad="292100" dist="139700" dir="2700000" algn="tl" rotWithShape="0">
              <a:srgbClr val="333333">
                <a:alpha val="65000"/>
              </a:srgbClr>
            </a:outerShdw>
          </a:effectLst>
        </p:spPr>
      </p:pic>
      <p:pic>
        <p:nvPicPr>
          <p:cNvPr id="7" name="Picture 6" descr="AttÄlu rezultÄti vaicÄjumam âholy bread und vine lutheran symbolsâ"/>
          <p:cNvPicPr/>
          <p:nvPr/>
        </p:nvPicPr>
        <p:blipFill>
          <a:blip r:embed="rId5" cstate="print"/>
          <a:srcRect/>
          <a:stretch>
            <a:fillRect/>
          </a:stretch>
        </p:blipFill>
        <p:spPr bwMode="auto">
          <a:xfrm>
            <a:off x="6215074" y="5643578"/>
            <a:ext cx="1790700" cy="95077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910" y="3786190"/>
            <a:ext cx="7786742" cy="2500330"/>
          </a:xfrm>
        </p:spPr>
        <p:txBody>
          <a:bodyPr>
            <a:normAutofit/>
          </a:bodyPr>
          <a:lstStyle/>
          <a:p>
            <a:pPr>
              <a:buNone/>
            </a:pPr>
            <a:r>
              <a:rPr lang="lv-LV" dirty="0" smtClean="0">
                <a:latin typeface="Times New Roman" pitchFamily="18" charset="0"/>
                <a:cs typeface="Times New Roman" pitchFamily="18" charset="0"/>
              </a:rPr>
              <a:t>1.Pasaules tautas kā vētrā bangojoša jūra.</a:t>
            </a:r>
          </a:p>
          <a:p>
            <a:pPr>
              <a:buNone/>
            </a:pPr>
            <a:r>
              <a:rPr lang="lv-LV" dirty="0" smtClean="0">
                <a:latin typeface="Times New Roman" pitchFamily="18" charset="0"/>
                <a:cs typeface="Times New Roman" pitchFamily="18" charset="0"/>
              </a:rPr>
              <a:t>2.Kristus Baznīca kā drošs kuģis uz kura glābšana.</a:t>
            </a:r>
            <a:endParaRPr lang="en-GB" dirty="0"/>
          </a:p>
        </p:txBody>
      </p:sp>
      <p:pic>
        <p:nvPicPr>
          <p:cNvPr id="4" name="Picture 3" descr="Saistīts attēls"/>
          <p:cNvPicPr/>
          <p:nvPr/>
        </p:nvPicPr>
        <p:blipFill>
          <a:blip r:embed="rId2"/>
          <a:srcRect/>
          <a:stretch>
            <a:fillRect/>
          </a:stretch>
        </p:blipFill>
        <p:spPr bwMode="auto">
          <a:xfrm>
            <a:off x="4143372" y="285728"/>
            <a:ext cx="4181475" cy="336910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71538" y="4929198"/>
            <a:ext cx="6286544" cy="1569660"/>
          </a:xfrm>
          <a:prstGeom prst="rect">
            <a:avLst/>
          </a:prstGeom>
          <a:noFill/>
        </p:spPr>
        <p:txBody>
          <a:bodyPr wrap="square" rtlCol="0">
            <a:spAutoFit/>
          </a:bodyPr>
          <a:lstStyle/>
          <a:p>
            <a:r>
              <a:rPr lang="lv-LV" sz="2400" dirty="0" smtClean="0">
                <a:latin typeface="Times New Roman" pitchFamily="18" charset="0"/>
                <a:cs typeface="Times New Roman" pitchFamily="18" charset="0"/>
              </a:rPr>
              <a:t>“Turiet drošu prātu, Es tas esmu; nebīstieties! Un Pēteris Viņam atbildēja un sacīja: ”Kungs, ja Tu tas esi, tad liec man nākt pie Tevis. Pa ūdens virsmu! Un Viņš sacīja:”Nāc!””</a:t>
            </a:r>
            <a:r>
              <a:rPr lang="lv-LV" dirty="0" smtClean="0">
                <a:latin typeface="Times New Roman" pitchFamily="18" charset="0"/>
                <a:cs typeface="Times New Roman" pitchFamily="18" charset="0"/>
              </a:rPr>
              <a:t> </a:t>
            </a:r>
            <a:r>
              <a:rPr lang="lv-LV" sz="1400" i="1" dirty="0" smtClean="0">
                <a:solidFill>
                  <a:srgbClr val="00B0F0"/>
                </a:solidFill>
                <a:latin typeface="Times New Roman" pitchFamily="18" charset="0"/>
                <a:cs typeface="Times New Roman" pitchFamily="18" charset="0"/>
              </a:rPr>
              <a:t>(Mt. 14:27-29)</a:t>
            </a:r>
            <a:endParaRPr lang="en-GB" sz="1400" i="1" dirty="0">
              <a:solidFill>
                <a:srgbClr val="00B0F0"/>
              </a:solidFill>
              <a:latin typeface="Times New Roman" pitchFamily="18" charset="0"/>
              <a:cs typeface="Times New Roman" pitchFamily="18" charset="0"/>
            </a:endParaRPr>
          </a:p>
        </p:txBody>
      </p:sp>
      <p:pic>
        <p:nvPicPr>
          <p:cNvPr id="9" name="Picture 8" descr="Attēlu rezultāti vaicājumam “Peter  Jesus see”"/>
          <p:cNvPicPr/>
          <p:nvPr/>
        </p:nvPicPr>
        <p:blipFill>
          <a:blip r:embed="rId2"/>
          <a:srcRect/>
          <a:stretch>
            <a:fillRect/>
          </a:stretch>
        </p:blipFill>
        <p:spPr bwMode="auto">
          <a:xfrm>
            <a:off x="714348" y="142852"/>
            <a:ext cx="7358114" cy="457203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28596" y="4572008"/>
            <a:ext cx="8186766" cy="1982783"/>
          </a:xfrm>
        </p:spPr>
        <p:txBody>
          <a:bodyPr>
            <a:normAutofit fontScale="62500" lnSpcReduction="20000"/>
          </a:bodyPr>
          <a:lstStyle/>
          <a:p>
            <a:pPr marL="0">
              <a:lnSpc>
                <a:spcPct val="120000"/>
              </a:lnSpc>
              <a:spcBef>
                <a:spcPts val="600"/>
              </a:spcBef>
              <a:spcAft>
                <a:spcPts val="600"/>
              </a:spcAft>
              <a:buNone/>
            </a:pPr>
            <a:r>
              <a:rPr lang="lv-LV" dirty="0" smtClean="0">
                <a:latin typeface="Times New Roman" pitchFamily="18" charset="0"/>
                <a:cs typeface="Times New Roman" pitchFamily="18" charset="0"/>
              </a:rPr>
              <a:t>“Un Pēteris izkāpa no laivas, gāja pa ūdens virsu un nāca pie Jēzus. Bet, lielu vētru redzēdams, viņš izbijās un sāka grimt, viņš brēca un sacīja: "Kungs, palīdzi man!" Un, tūdaļ roku izstiepis, Jēzus viņu satvēra un viņam sacīja: "Mazticīgais, kādēļ tu šaubījies?" Un, kad tie iekāpa laivā, vējš nostājās.</a:t>
            </a:r>
            <a:br>
              <a:rPr lang="lv-LV" dirty="0" smtClean="0">
                <a:latin typeface="Times New Roman" pitchFamily="18" charset="0"/>
                <a:cs typeface="Times New Roman" pitchFamily="18" charset="0"/>
              </a:rPr>
            </a:br>
            <a:r>
              <a:rPr lang="lv-LV" dirty="0" smtClean="0">
                <a:latin typeface="Times New Roman" pitchFamily="18" charset="0"/>
                <a:cs typeface="Times New Roman" pitchFamily="18" charset="0"/>
              </a:rPr>
              <a:t>Un tie, kas bija laivā, metās Viņa priekšā ceļos un sacīja: "Patiesi Tu esi Dieva Dēls.“ </a:t>
            </a:r>
            <a:r>
              <a:rPr lang="lv-LV" sz="2500" i="1" dirty="0" smtClean="0">
                <a:solidFill>
                  <a:srgbClr val="00B0F0"/>
                </a:solidFill>
                <a:latin typeface="Times New Roman" pitchFamily="18" charset="0"/>
                <a:cs typeface="Times New Roman" pitchFamily="18" charset="0"/>
              </a:rPr>
              <a:t>(Mt.14:29-33)</a:t>
            </a:r>
            <a:endParaRPr lang="en-GB" sz="2500" i="1" dirty="0">
              <a:solidFill>
                <a:srgbClr val="00B0F0"/>
              </a:solidFill>
              <a:latin typeface="Times New Roman" pitchFamily="18" charset="0"/>
              <a:cs typeface="Times New Roman" pitchFamily="18" charset="0"/>
            </a:endParaRPr>
          </a:p>
        </p:txBody>
      </p:sp>
      <p:pic>
        <p:nvPicPr>
          <p:cNvPr id="7" name="Picture 6" descr="Saistīts attēls"/>
          <p:cNvPicPr/>
          <p:nvPr/>
        </p:nvPicPr>
        <p:blipFill>
          <a:blip r:embed="rId2"/>
          <a:srcRect/>
          <a:stretch>
            <a:fillRect/>
          </a:stretch>
        </p:blipFill>
        <p:spPr bwMode="auto">
          <a:xfrm>
            <a:off x="1142976" y="214290"/>
            <a:ext cx="7143800" cy="400052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6186502" cy="5268931"/>
          </a:xfrm>
        </p:spPr>
        <p:txBody>
          <a:bodyPr>
            <a:normAutofit fontScale="92500" lnSpcReduction="20000"/>
          </a:bodyPr>
          <a:lstStyle/>
          <a:p>
            <a:pP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  Identitātes krīze</a:t>
            </a:r>
            <a:r>
              <a:rPr lang="lv-LV" dirty="0" smtClean="0">
                <a:latin typeface="Times New Roman" pitchFamily="18" charset="0"/>
                <a:cs typeface="Times New Roman" pitchFamily="18" charset="0"/>
              </a:rPr>
              <a:t>* </a:t>
            </a:r>
          </a:p>
          <a:p>
            <a:pPr lvl="1"/>
            <a:r>
              <a:rPr lang="lv-LV" sz="2600" dirty="0" smtClean="0">
                <a:latin typeface="Times New Roman" pitchFamily="18" charset="0"/>
                <a:cs typeface="Times New Roman" pitchFamily="18" charset="0"/>
              </a:rPr>
              <a:t>“Mūsdienu sabiedrībai, kurā cilvēkiem pastāvīgi jāatjauno sava identitāte” </a:t>
            </a:r>
            <a:r>
              <a:rPr lang="lv-LV" sz="1400" i="1" dirty="0" smtClean="0">
                <a:solidFill>
                  <a:srgbClr val="00B0F0"/>
                </a:solidFill>
                <a:latin typeface="Times New Roman" pitchFamily="18" charset="0"/>
                <a:cs typeface="Times New Roman" pitchFamily="18" charset="0"/>
              </a:rPr>
              <a:t>(I.Bite, G.Ratniece, Krīzes intervence, 2016; 497.lpp.)</a:t>
            </a:r>
          </a:p>
          <a:p>
            <a:pPr lvl="1"/>
            <a:r>
              <a:rPr lang="lv-LV" sz="2600" dirty="0" smtClean="0">
                <a:latin typeface="Times New Roman" pitchFamily="18" charset="0"/>
                <a:cs typeface="Times New Roman" pitchFamily="18" charset="0"/>
              </a:rPr>
              <a:t>“Identitātes, drošības un jēgas krīze.” </a:t>
            </a:r>
            <a:r>
              <a:rPr lang="lv-LV" sz="1400" i="1" dirty="0" smtClean="0">
                <a:solidFill>
                  <a:srgbClr val="00B0F0"/>
                </a:solidFill>
                <a:latin typeface="Times New Roman" pitchFamily="18" charset="0"/>
                <a:cs typeface="Times New Roman" pitchFamily="18" charset="0"/>
              </a:rPr>
              <a:t>(Roberts Kolbs, Labā Vēsts šodien, LMF, 2000)</a:t>
            </a:r>
          </a:p>
          <a:p>
            <a:pPr lvl="1"/>
            <a:r>
              <a:rPr lang="lv-LV" sz="2600" dirty="0" smtClean="0">
                <a:latin typeface="Times New Roman" pitchFamily="18" charset="0"/>
                <a:cs typeface="Times New Roman" pitchFamily="18" charset="0"/>
              </a:rPr>
              <a:t>“Cilvēks nav absolūti labs, ne absolūti ļauns, viņš ir traģiska būtne. Cilvēka dzīve ir krīze</a:t>
            </a:r>
            <a:r>
              <a:rPr lang="lv-LV" sz="2600" i="1" dirty="0" smtClean="0">
                <a:latin typeface="Times New Roman" pitchFamily="18" charset="0"/>
                <a:cs typeface="Times New Roman" pitchFamily="18" charset="0"/>
              </a:rPr>
              <a:t>.” </a:t>
            </a:r>
            <a:r>
              <a:rPr lang="lv-LV" sz="1400" i="1" dirty="0" smtClean="0">
                <a:solidFill>
                  <a:srgbClr val="00B0F0"/>
                </a:solidFill>
                <a:latin typeface="Times New Roman" pitchFamily="18" charset="0"/>
                <a:cs typeface="Times New Roman" pitchFamily="18" charset="0"/>
              </a:rPr>
              <a:t>(K.Kundziņš, Mūsu ticība, Sējējs, 1954)</a:t>
            </a:r>
          </a:p>
          <a:p>
            <a:pPr lvl="1"/>
            <a:r>
              <a:rPr lang="lv-LV" dirty="0" smtClean="0">
                <a:latin typeface="Times New Roman" pitchFamily="18" charset="0"/>
                <a:cs typeface="Times New Roman" pitchFamily="18" charset="0"/>
              </a:rPr>
              <a:t>“Uz Tevi esmu radīts, Dievs, un mana sirds ir nemierīga, līdz tā savu mieru rod Tevī.” </a:t>
            </a:r>
            <a:r>
              <a:rPr lang="lv-LV" sz="1400" dirty="0" smtClean="0">
                <a:solidFill>
                  <a:srgbClr val="00B0F0"/>
                </a:solidFill>
                <a:latin typeface="Times New Roman" pitchFamily="18" charset="0"/>
                <a:cs typeface="Times New Roman" pitchFamily="18" charset="0"/>
              </a:rPr>
              <a:t>(Sv.Augustīns, Grēksūdze)</a:t>
            </a:r>
          </a:p>
          <a:p>
            <a:pPr lvl="1">
              <a:buNone/>
            </a:pPr>
            <a:endParaRPr lang="lv-LV" sz="1600" i="1" dirty="0" smtClean="0">
              <a:solidFill>
                <a:srgbClr val="00B0F0"/>
              </a:solidFill>
              <a:latin typeface="Times New Roman" pitchFamily="18" charset="0"/>
              <a:cs typeface="Times New Roman" pitchFamily="18" charset="0"/>
            </a:endParaRPr>
          </a:p>
          <a:p>
            <a:pPr lvl="1"/>
            <a:endParaRPr lang="lv-LV" sz="1600" i="1" dirty="0" smtClean="0">
              <a:solidFill>
                <a:srgbClr val="00B0F0"/>
              </a:solidFill>
              <a:latin typeface="Times New Roman" pitchFamily="18" charset="0"/>
              <a:cs typeface="Times New Roman" pitchFamily="18" charset="0"/>
            </a:endParaRPr>
          </a:p>
          <a:p>
            <a:pPr lvl="1">
              <a:buNone/>
            </a:pPr>
            <a:r>
              <a:rPr lang="lv-LV" sz="1600" i="1" dirty="0" smtClean="0">
                <a:solidFill>
                  <a:srgbClr val="00B0F0"/>
                </a:solidFill>
                <a:latin typeface="Times New Roman" pitchFamily="18" charset="0"/>
                <a:cs typeface="Times New Roman" pitchFamily="18" charset="0"/>
              </a:rPr>
              <a:t>* </a:t>
            </a:r>
            <a:r>
              <a:rPr lang="lv-LV" sz="1700" i="1" dirty="0" smtClean="0">
                <a:solidFill>
                  <a:srgbClr val="00B0F0"/>
                </a:solidFill>
                <a:latin typeface="Times New Roman" pitchFamily="18" charset="0"/>
                <a:cs typeface="Times New Roman" pitchFamily="18" charset="0"/>
              </a:rPr>
              <a:t>Eksistenciāla krīze  - patības, esības, dzīves jēgas. Pašapziņa, pašvērtējums, pašefektivitāte. (Cilvēka attīstības krīze; krīze piedzīvojot zaudējumus,slimības,vardarbību). Attālinoties no dzīvības avota, krīze padziļinās.</a:t>
            </a:r>
          </a:p>
          <a:p>
            <a:pPr lvl="1"/>
            <a:endParaRPr lang="lv-LV" sz="1600" i="1" dirty="0" smtClean="0">
              <a:solidFill>
                <a:srgbClr val="00B0F0"/>
              </a:solidFill>
              <a:latin typeface="Times New Roman" pitchFamily="18" charset="0"/>
              <a:cs typeface="Times New Roman" pitchFamily="18" charset="0"/>
            </a:endParaRPr>
          </a:p>
          <a:p>
            <a:pPr lvl="1"/>
            <a:endParaRPr lang="lv-LV" sz="1600" i="1" dirty="0" smtClean="0">
              <a:solidFill>
                <a:srgbClr val="00B0F0"/>
              </a:solidFill>
              <a:latin typeface="Times New Roman" pitchFamily="18" charset="0"/>
              <a:cs typeface="Times New Roman" pitchFamily="18" charset="0"/>
            </a:endParaRPr>
          </a:p>
          <a:p>
            <a:pPr lvl="1"/>
            <a:endParaRPr lang="en-GB" sz="1600" i="1" dirty="0">
              <a:solidFill>
                <a:srgbClr val="00B0F0"/>
              </a:solidFill>
              <a:latin typeface="Times New Roman" pitchFamily="18" charset="0"/>
              <a:cs typeface="Times New Roman" pitchFamily="18" charset="0"/>
            </a:endParaRPr>
          </a:p>
        </p:txBody>
      </p:sp>
      <p:pic>
        <p:nvPicPr>
          <p:cNvPr id="4" name="Picture 3" descr="Saistīts attēls"/>
          <p:cNvPicPr/>
          <p:nvPr/>
        </p:nvPicPr>
        <p:blipFill>
          <a:blip r:embed="rId2"/>
          <a:srcRect/>
          <a:stretch>
            <a:fillRect/>
          </a:stretch>
        </p:blipFill>
        <p:spPr bwMode="auto">
          <a:xfrm>
            <a:off x="6858016" y="142852"/>
            <a:ext cx="2152655" cy="30607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Attēlu rezultāti vaicājumam “Identity crisis”"/>
          <p:cNvPicPr/>
          <p:nvPr/>
        </p:nvPicPr>
        <p:blipFill>
          <a:blip r:embed="rId3" cstate="print"/>
          <a:srcRect l="22934" r="23720"/>
          <a:stretch>
            <a:fillRect/>
          </a:stretch>
        </p:blipFill>
        <p:spPr bwMode="auto">
          <a:xfrm>
            <a:off x="6929454" y="4357694"/>
            <a:ext cx="1876425" cy="198164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643050"/>
            <a:ext cx="8572560" cy="4429155"/>
          </a:xfrm>
        </p:spPr>
        <p:txBody>
          <a:bodyPr>
            <a:normAutofit fontScale="47500" lnSpcReduction="20000"/>
          </a:bodyPr>
          <a:lstStyle/>
          <a:p>
            <a:pPr algn="ctr">
              <a:buNone/>
            </a:pPr>
            <a:r>
              <a:rPr lang="lv-LV" sz="4200" b="1" dirty="0" smtClean="0">
                <a:latin typeface="Times New Roman" pitchFamily="18" charset="0"/>
                <a:cs typeface="Times New Roman" pitchFamily="18" charset="0"/>
              </a:rPr>
              <a:t>Biežāk aprakstītie, kopīgie saskares punkti (tilti) </a:t>
            </a:r>
          </a:p>
          <a:p>
            <a:pPr algn="ctr">
              <a:buNone/>
            </a:pPr>
            <a:r>
              <a:rPr lang="lv-LV" sz="4200" b="1" dirty="0" smtClean="0">
                <a:latin typeface="Times New Roman" pitchFamily="18" charset="0"/>
                <a:cs typeface="Times New Roman" pitchFamily="18" charset="0"/>
              </a:rPr>
              <a:t>teoloģijai un psiholoģijai:</a:t>
            </a:r>
          </a:p>
          <a:p>
            <a:pPr algn="ctr">
              <a:buNone/>
            </a:pPr>
            <a:endParaRPr lang="lv-LV" b="1" dirty="0" smtClean="0">
              <a:latin typeface="Times New Roman" pitchFamily="18" charset="0"/>
              <a:cs typeface="Times New Roman" pitchFamily="18" charset="0"/>
            </a:endParaRPr>
          </a:p>
          <a:p>
            <a:r>
              <a:rPr lang="lv-LV" sz="3800" dirty="0" smtClean="0">
                <a:latin typeface="Times New Roman" pitchFamily="18" charset="0"/>
                <a:cs typeface="Times New Roman" pitchFamily="18" charset="0"/>
              </a:rPr>
              <a:t>Krīžu, traumatisku pieredžu intervence (pārvarēšana)* </a:t>
            </a:r>
            <a:r>
              <a:rPr lang="lv-LV" sz="3800" i="1" dirty="0" smtClean="0">
                <a:solidFill>
                  <a:srgbClr val="00B0F0"/>
                </a:solidFill>
                <a:latin typeface="Times New Roman" pitchFamily="18" charset="0"/>
                <a:cs typeface="Times New Roman" pitchFamily="18" charset="0"/>
              </a:rPr>
              <a:t>(Elizabete Kiblere-Rosa, Kolins Pārks)</a:t>
            </a:r>
          </a:p>
          <a:p>
            <a:r>
              <a:rPr lang="lv-LV" sz="3800" dirty="0" smtClean="0">
                <a:latin typeface="Times New Roman" pitchFamily="18" charset="0"/>
                <a:cs typeface="Times New Roman" pitchFamily="18" charset="0"/>
              </a:rPr>
              <a:t>Vainas apziņa </a:t>
            </a:r>
            <a:r>
              <a:rPr lang="lv-LV" sz="3800" i="1" dirty="0" smtClean="0">
                <a:solidFill>
                  <a:srgbClr val="00B0F0"/>
                </a:solidFill>
                <a:latin typeface="Times New Roman" pitchFamily="18" charset="0"/>
                <a:cs typeface="Times New Roman" pitchFamily="18" charset="0"/>
              </a:rPr>
              <a:t>(K.G.Jungs)</a:t>
            </a:r>
            <a:r>
              <a:rPr lang="lv-LV" sz="3800" dirty="0" smtClean="0">
                <a:solidFill>
                  <a:srgbClr val="00B0F0"/>
                </a:solidFill>
                <a:latin typeface="Times New Roman" pitchFamily="18" charset="0"/>
                <a:cs typeface="Times New Roman" pitchFamily="18" charset="0"/>
              </a:rPr>
              <a:t>;</a:t>
            </a:r>
          </a:p>
          <a:p>
            <a:r>
              <a:rPr lang="lv-LV" sz="3800" dirty="0" smtClean="0">
                <a:latin typeface="Times New Roman" pitchFamily="18" charset="0"/>
                <a:cs typeface="Times New Roman" pitchFamily="18" charset="0"/>
              </a:rPr>
              <a:t>Cilvēka attīstība  - fiziskā un psihiskā </a:t>
            </a:r>
            <a:r>
              <a:rPr lang="lv-LV" sz="3800" i="1" dirty="0" smtClean="0">
                <a:solidFill>
                  <a:srgbClr val="00B0F0"/>
                </a:solidFill>
                <a:latin typeface="Times New Roman" pitchFamily="18" charset="0"/>
                <a:cs typeface="Times New Roman" pitchFamily="18" charset="0"/>
              </a:rPr>
              <a:t>(E.Eriksons, Ž.Piažē, L.Kolbergs, Dž.Fouvlers)</a:t>
            </a:r>
          </a:p>
          <a:p>
            <a:r>
              <a:rPr lang="lv-LV" sz="3800" dirty="0" smtClean="0">
                <a:latin typeface="Times New Roman" pitchFamily="18" charset="0"/>
                <a:cs typeface="Times New Roman" pitchFamily="18" charset="0"/>
              </a:rPr>
              <a:t>Garīgas aprūpes un veselības joma </a:t>
            </a:r>
            <a:r>
              <a:rPr lang="lv-LV" sz="3800" i="1" dirty="0" smtClean="0">
                <a:solidFill>
                  <a:srgbClr val="00B0F0"/>
                </a:solidFill>
                <a:latin typeface="Times New Roman" pitchFamily="18" charset="0"/>
                <a:cs typeface="Times New Roman" pitchFamily="18" charset="0"/>
              </a:rPr>
              <a:t>(I.E.Kalniņš);</a:t>
            </a:r>
            <a:endParaRPr lang="lv-LV" sz="3800" dirty="0" smtClean="0">
              <a:latin typeface="Times New Roman" pitchFamily="18" charset="0"/>
              <a:cs typeface="Times New Roman" pitchFamily="18" charset="0"/>
            </a:endParaRPr>
          </a:p>
          <a:p>
            <a:r>
              <a:rPr lang="lv-LV" sz="3800" dirty="0" smtClean="0">
                <a:latin typeface="Times New Roman" pitchFamily="18" charset="0"/>
                <a:cs typeface="Times New Roman" pitchFamily="18" charset="0"/>
              </a:rPr>
              <a:t>Mīlestība kā personības augstākais izaugsmes mērķis un pašizpausme. Piesaistes teorija. </a:t>
            </a:r>
            <a:r>
              <a:rPr lang="lv-LV" sz="3800" i="1" dirty="0" smtClean="0">
                <a:solidFill>
                  <a:srgbClr val="00B0F0"/>
                </a:solidFill>
                <a:latin typeface="Times New Roman" pitchFamily="18" charset="0"/>
                <a:cs typeface="Times New Roman" pitchFamily="18" charset="0"/>
              </a:rPr>
              <a:t>(Ē.Froms, J.Boulbijs) </a:t>
            </a:r>
            <a:r>
              <a:rPr lang="lv-LV" sz="3800" dirty="0" smtClean="0">
                <a:latin typeface="Times New Roman" pitchFamily="18" charset="0"/>
                <a:cs typeface="Times New Roman" pitchFamily="18" charset="0"/>
              </a:rPr>
              <a:t>;</a:t>
            </a:r>
          </a:p>
          <a:p>
            <a:r>
              <a:rPr lang="lv-LV" sz="3800" dirty="0" smtClean="0">
                <a:latin typeface="Times New Roman" pitchFamily="18" charset="0"/>
                <a:cs typeface="Times New Roman" pitchFamily="18" charset="0"/>
              </a:rPr>
              <a:t>Piedošana - sev, cilvēkiem, dzīves apstākļiem </a:t>
            </a:r>
            <a:r>
              <a:rPr lang="lv-LV" sz="3400" i="1" dirty="0" smtClean="0">
                <a:solidFill>
                  <a:srgbClr val="00B0F0"/>
                </a:solidFill>
                <a:latin typeface="Times New Roman" pitchFamily="18" charset="0"/>
                <a:cs typeface="Times New Roman" pitchFamily="18" charset="0"/>
              </a:rPr>
              <a:t>(L.B.Smedes; R.Enraits; Dž. Ekslaine u.c.) </a:t>
            </a:r>
          </a:p>
          <a:p>
            <a:r>
              <a:rPr lang="lv-LV" sz="3800" dirty="0" smtClean="0">
                <a:latin typeface="Times New Roman" pitchFamily="18" charset="0"/>
                <a:cs typeface="Times New Roman" pitchFamily="18" charset="0"/>
              </a:rPr>
              <a:t>Reliģiju psiholoģija </a:t>
            </a:r>
            <a:r>
              <a:rPr lang="lv-LV" sz="3800" i="1" dirty="0" smtClean="0">
                <a:solidFill>
                  <a:srgbClr val="00B0F0"/>
                </a:solidFill>
                <a:latin typeface="Times New Roman" pitchFamily="18" charset="0"/>
                <a:cs typeface="Times New Roman" pitchFamily="18" charset="0"/>
              </a:rPr>
              <a:t>(V.Džeims u.c.) </a:t>
            </a:r>
            <a:r>
              <a:rPr lang="lv-LV" sz="3800" dirty="0" smtClean="0">
                <a:latin typeface="Times New Roman" pitchFamily="18" charset="0"/>
                <a:cs typeface="Times New Roman" pitchFamily="18" charset="0"/>
              </a:rPr>
              <a:t>?</a:t>
            </a:r>
          </a:p>
          <a:p>
            <a:r>
              <a:rPr lang="lv-LV" sz="3800" dirty="0" smtClean="0">
                <a:latin typeface="Times New Roman" pitchFamily="18" charset="0"/>
                <a:cs typeface="Times New Roman" pitchFamily="18" charset="0"/>
              </a:rPr>
              <a:t>U.c</a:t>
            </a:r>
          </a:p>
          <a:p>
            <a:endParaRPr lang="lv-LV" dirty="0" smtClean="0">
              <a:latin typeface="Times New Roman" pitchFamily="18" charset="0"/>
              <a:cs typeface="Times New Roman" pitchFamily="18" charset="0"/>
            </a:endParaRPr>
          </a:p>
          <a:p>
            <a:pPr>
              <a:buNone/>
            </a:pPr>
            <a:endParaRPr lang="lv-LV" dirty="0" smtClean="0">
              <a:latin typeface="Times New Roman" pitchFamily="18" charset="0"/>
              <a:cs typeface="Times New Roman" pitchFamily="18" charset="0"/>
            </a:endParaRPr>
          </a:p>
          <a:p>
            <a:pPr>
              <a:buNone/>
            </a:pPr>
            <a:endParaRPr lang="lv-LV" dirty="0" smtClean="0">
              <a:latin typeface="Times New Roman" pitchFamily="18" charset="0"/>
              <a:cs typeface="Times New Roman" pitchFamily="18" charset="0"/>
            </a:endParaRPr>
          </a:p>
          <a:p>
            <a:pPr>
              <a:buNone/>
            </a:pPr>
            <a:r>
              <a:rPr lang="lv-LV" sz="2900" dirty="0" smtClean="0">
                <a:latin typeface="Times New Roman" pitchFamily="18" charset="0"/>
                <a:cs typeface="Times New Roman" pitchFamily="18" charset="0"/>
              </a:rPr>
              <a:t>* Ciešanu un ļaunuma problēmas risinājuma mēģinājumi.</a:t>
            </a:r>
            <a:endParaRPr lang="en-GB" sz="2900" dirty="0">
              <a:latin typeface="Times New Roman" pitchFamily="18" charset="0"/>
              <a:cs typeface="Times New Roman" pitchFamily="18" charset="0"/>
            </a:endParaRPr>
          </a:p>
        </p:txBody>
      </p:sp>
      <p:pic>
        <p:nvPicPr>
          <p:cNvPr id="5" name="Picture 4" descr="Attēlu rezultāti vaicājumam “psychology”"/>
          <p:cNvPicPr/>
          <p:nvPr/>
        </p:nvPicPr>
        <p:blipFill>
          <a:blip r:embed="rId2"/>
          <a:srcRect l="7622" t="5720" r="7622" b="8672"/>
          <a:stretch>
            <a:fillRect/>
          </a:stretch>
        </p:blipFill>
        <p:spPr bwMode="auto">
          <a:xfrm>
            <a:off x="2000232" y="142852"/>
            <a:ext cx="4357718" cy="1285884"/>
          </a:xfrm>
          <a:prstGeom prst="rect">
            <a:avLst/>
          </a:prstGeom>
          <a:ln>
            <a:noFill/>
          </a:ln>
          <a:effectLst>
            <a:softEdge rad="1125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a:buNone/>
            </a:pPr>
            <a:r>
              <a:rPr lang="lv-LV" dirty="0" smtClean="0">
                <a:latin typeface="Times New Roman" pitchFamily="18" charset="0"/>
                <a:cs typeface="Times New Roman" pitchFamily="18" charset="0"/>
              </a:rPr>
              <a:t> </a:t>
            </a:r>
            <a:r>
              <a:rPr lang="lv-LV" sz="4000" b="1" dirty="0" smtClean="0">
                <a:latin typeface="Times New Roman" pitchFamily="18" charset="0"/>
                <a:cs typeface="Times New Roman" pitchFamily="18" charset="0"/>
              </a:rPr>
              <a:t>Piedošana_1</a:t>
            </a:r>
          </a:p>
          <a:p>
            <a:pPr>
              <a:buNone/>
            </a:pPr>
            <a:endParaRPr lang="lv-LV" dirty="0" smtClean="0">
              <a:latin typeface="Times New Roman" pitchFamily="18" charset="0"/>
              <a:cs typeface="Times New Roman" pitchFamily="18" charset="0"/>
            </a:endParaRPr>
          </a:p>
          <a:p>
            <a:r>
              <a:rPr lang="lv-LV" dirty="0" smtClean="0">
                <a:latin typeface="Times New Roman" pitchFamily="18" charset="0"/>
                <a:cs typeface="Times New Roman" pitchFamily="18" charset="0"/>
              </a:rPr>
              <a:t>Psihologu un psihiatru uzmanību piedošanas problēmai vispirms piesaistīja klīniskie novērojumi. Viņu iegūtā pieredze liecināja, ka pacientu dusmas, depresija un trauksmes stāvokļi mainījās tiem, kuri bija piedevuši saviem pāridarītājiem. </a:t>
            </a:r>
          </a:p>
          <a:p>
            <a:endParaRPr lang="lv-LV" dirty="0" smtClean="0">
              <a:latin typeface="Times New Roman" pitchFamily="18" charset="0"/>
              <a:cs typeface="Times New Roman" pitchFamily="18" charset="0"/>
            </a:endParaRPr>
          </a:p>
          <a:p>
            <a:r>
              <a:rPr lang="lv-LV" dirty="0" smtClean="0">
                <a:latin typeface="Times New Roman" pitchFamily="18" charset="0"/>
                <a:cs typeface="Times New Roman" pitchFamily="18" charset="0"/>
              </a:rPr>
              <a:t>Tāpat arī psihologu uzmanību 20. gs. 80. un 90. gados piesaistīja, pirmkārt, notikumi sabiedrībā dažādās pasaules valstīs - sociālo iekārtu maiņas, politiskie konflikti un ekonomiskās grūtības utt.</a:t>
            </a:r>
          </a:p>
          <a:p>
            <a:endParaRPr lang="lv-LV" dirty="0" smtClean="0">
              <a:latin typeface="Times New Roman" pitchFamily="18" charset="0"/>
              <a:cs typeface="Times New Roman" pitchFamily="18" charset="0"/>
            </a:endParaRPr>
          </a:p>
          <a:p>
            <a:r>
              <a:rPr lang="lv-LV" dirty="0" smtClean="0">
                <a:latin typeface="Times New Roman" pitchFamily="18" charset="0"/>
                <a:cs typeface="Times New Roman" pitchFamily="18" charset="0"/>
              </a:rPr>
              <a:t> Plaši un nozīmīgi pētījumi par piedošanu ir veikti ASV. Tur meklējami arī piedošanas psiholoģijas pirmsākumi. 90.gadu beigas uzskata par Piedošanas psiholoģijas zelta laikiem – pētījumos tika ieguldīti milzu līdzekļi. </a:t>
            </a:r>
            <a:endParaRPr lang="en-GB" dirty="0" smtClean="0">
              <a:latin typeface="Times New Roman" pitchFamily="18" charset="0"/>
              <a:cs typeface="Times New Roman" pitchFamily="18" charset="0"/>
            </a:endParaRPr>
          </a:p>
          <a:p>
            <a:endParaRPr lang="en-GB" dirty="0">
              <a:latin typeface="Times New Roman" pitchFamily="18" charset="0"/>
              <a:cs typeface="Times New Roman" pitchFamily="18" charset="0"/>
            </a:endParaRPr>
          </a:p>
        </p:txBody>
      </p:sp>
      <p:pic>
        <p:nvPicPr>
          <p:cNvPr id="5" name="Picture 4" descr="Saistīts attēls"/>
          <p:cNvPicPr/>
          <p:nvPr/>
        </p:nvPicPr>
        <p:blipFill>
          <a:blip r:embed="rId2"/>
          <a:srcRect l="7155" t="12743" r="13089" b="29393"/>
          <a:stretch>
            <a:fillRect/>
          </a:stretch>
        </p:blipFill>
        <p:spPr bwMode="auto">
          <a:xfrm>
            <a:off x="2857488" y="142852"/>
            <a:ext cx="6000792" cy="207167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4422"/>
            <a:ext cx="8229600" cy="4911741"/>
          </a:xfrm>
        </p:spPr>
        <p:txBody>
          <a:bodyPr>
            <a:normAutofit fontScale="62500" lnSpcReduction="20000"/>
          </a:bodyPr>
          <a:lstStyle/>
          <a:p>
            <a:pPr>
              <a:buNone/>
            </a:pPr>
            <a:r>
              <a:rPr lang="lv-LV" sz="5100" b="1" dirty="0" smtClean="0">
                <a:latin typeface="Times New Roman" pitchFamily="18" charset="0"/>
                <a:cs typeface="Times New Roman" pitchFamily="18" charset="0"/>
              </a:rPr>
              <a:t>Piedošana _2</a:t>
            </a:r>
            <a:endParaRPr lang="lv-LV" b="1" dirty="0" smtClean="0">
              <a:latin typeface="Times New Roman" pitchFamily="18" charset="0"/>
              <a:cs typeface="Times New Roman" pitchFamily="18" charset="0"/>
            </a:endParaRPr>
          </a:p>
          <a:p>
            <a:pPr>
              <a:buNone/>
            </a:pPr>
            <a:endParaRPr lang="lv-LV" dirty="0" smtClean="0">
              <a:latin typeface="Times New Roman" pitchFamily="18" charset="0"/>
              <a:cs typeface="Times New Roman" pitchFamily="18" charset="0"/>
            </a:endParaRPr>
          </a:p>
          <a:p>
            <a:r>
              <a:rPr lang="lv-LV" sz="2800" dirty="0" smtClean="0">
                <a:latin typeface="Times New Roman" pitchFamily="18" charset="0"/>
                <a:cs typeface="Times New Roman" pitchFamily="18" charset="0"/>
              </a:rPr>
              <a:t>Piedošana ir kā lūzuma vai kritiskais punkts, visu sākt no jauna - ar jaunu, pozitīvu attieksmi, pret sevi, citiem un dzīves apstākļiem. </a:t>
            </a:r>
          </a:p>
          <a:p>
            <a:endParaRPr lang="lv-LV" sz="2800" dirty="0" smtClean="0">
              <a:latin typeface="Times New Roman" pitchFamily="18" charset="0"/>
              <a:cs typeface="Times New Roman" pitchFamily="18" charset="0"/>
            </a:endParaRPr>
          </a:p>
          <a:p>
            <a:r>
              <a:rPr lang="lv-LV" sz="2800" dirty="0" smtClean="0">
                <a:latin typeface="Times New Roman" pitchFamily="18" charset="0"/>
                <a:cs typeface="Times New Roman" pitchFamily="18" charset="0"/>
              </a:rPr>
              <a:t>Piedošana tāpat ir cieši saistīta ar indivīda ētiskajiem, pasaules uzskata un garīgo vērtību dziļākajiem jautājumiem. </a:t>
            </a:r>
          </a:p>
          <a:p>
            <a:endParaRPr lang="lv-LV" sz="2800" dirty="0" smtClean="0">
              <a:latin typeface="Times New Roman" pitchFamily="18" charset="0"/>
              <a:cs typeface="Times New Roman" pitchFamily="18" charset="0"/>
            </a:endParaRPr>
          </a:p>
          <a:p>
            <a:r>
              <a:rPr lang="lv-LV" sz="2800" dirty="0" smtClean="0">
                <a:latin typeface="Times New Roman" pitchFamily="18" charset="0"/>
                <a:cs typeface="Times New Roman" pitchFamily="18" charset="0"/>
              </a:rPr>
              <a:t>Nepiedošana: sev, citiem bieži noved ne tikai pie paaugstināta stresa līmeņa vai indivīda noslēgšanos sevī, norobežošanos no citiem, bet arī nopietni skar psihiskās un fiziskās veselības jautājumus. </a:t>
            </a:r>
          </a:p>
          <a:p>
            <a:endParaRPr lang="lv-LV" sz="2800" dirty="0" smtClean="0">
              <a:latin typeface="Times New Roman" pitchFamily="18" charset="0"/>
              <a:cs typeface="Times New Roman" pitchFamily="18" charset="0"/>
            </a:endParaRPr>
          </a:p>
          <a:p>
            <a:r>
              <a:rPr lang="lv-LV" sz="2800" dirty="0" smtClean="0">
                <a:latin typeface="Times New Roman" pitchFamily="18" charset="0"/>
                <a:cs typeface="Times New Roman" pitchFamily="18" charset="0"/>
              </a:rPr>
              <a:t>„Tas mums varētu sniegt atvieglojumu, ja vien varētu aizmirst pagātni, kuru nespējam mainīt. Ja vien varētu izvēlēties aizmirst ļaunākos dzīves brīžus, mēs, laikam aizejot, varētu atbrīvot sevi no sāpēm. Bet nepatīkamais ir kā lipīgs un dzelošs augs mūsu atmiņās. Vienīgais veids atbrīvoties, kā ķirurģiska darbība, ir - piedošana.” </a:t>
            </a:r>
            <a:r>
              <a:rPr lang="lv-LV" sz="2800" i="1" dirty="0" smtClean="0">
                <a:solidFill>
                  <a:srgbClr val="00B0F0"/>
                </a:solidFill>
                <a:latin typeface="Times New Roman" pitchFamily="18" charset="0"/>
                <a:cs typeface="Times New Roman" pitchFamily="18" charset="0"/>
              </a:rPr>
              <a:t>(L.Smedes, 1996).</a:t>
            </a:r>
            <a:endParaRPr lang="en-GB" sz="2800" i="1" dirty="0" smtClean="0">
              <a:solidFill>
                <a:srgbClr val="00B0F0"/>
              </a:solidFill>
              <a:latin typeface="Times New Roman" pitchFamily="18" charset="0"/>
              <a:cs typeface="Times New Roman" pitchFamily="18" charset="0"/>
            </a:endParaRPr>
          </a:p>
          <a:p>
            <a:pPr>
              <a:buNone/>
            </a:pPr>
            <a:endParaRPr lang="en-GB" dirty="0">
              <a:latin typeface="Times New Roman" pitchFamily="18" charset="0"/>
              <a:cs typeface="Times New Roman" pitchFamily="18" charset="0"/>
            </a:endParaRPr>
          </a:p>
        </p:txBody>
      </p:sp>
      <p:pic>
        <p:nvPicPr>
          <p:cNvPr id="4" name="Picture 3" descr="Attēlu rezultāti vaicājumam “forgiving”"/>
          <p:cNvPicPr/>
          <p:nvPr/>
        </p:nvPicPr>
        <p:blipFill>
          <a:blip r:embed="rId2"/>
          <a:srcRect l="28584" t="9634" r="28872" b="9635"/>
          <a:stretch>
            <a:fillRect/>
          </a:stretch>
        </p:blipFill>
        <p:spPr bwMode="auto">
          <a:xfrm>
            <a:off x="6072198" y="285728"/>
            <a:ext cx="2071702" cy="171448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3134</TotalTime>
  <Words>1714</Words>
  <Application>Microsoft Office PowerPoint</Application>
  <PresentationFormat>On-screen Show (4:3)</PresentationFormat>
  <Paragraphs>141</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Grēksūdze  (psiholoģisks skatījums)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skolens</dc:creator>
  <cp:lastModifiedBy>Admin</cp:lastModifiedBy>
  <cp:revision>428</cp:revision>
  <dcterms:created xsi:type="dcterms:W3CDTF">2019-09-17T07:25:04Z</dcterms:created>
  <dcterms:modified xsi:type="dcterms:W3CDTF">2020-01-09T12:55:57Z</dcterms:modified>
</cp:coreProperties>
</file>