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2" r:id="rId1"/>
    <p:sldMasterId id="2147483794" r:id="rId2"/>
  </p:sldMasterIdLst>
  <p:sldIdLst>
    <p:sldId id="256" r:id="rId3"/>
    <p:sldId id="257" r:id="rId4"/>
    <p:sldId id="258" r:id="rId5"/>
    <p:sldId id="259" r:id="rId6"/>
    <p:sldId id="260" r:id="rId7"/>
    <p:sldId id="261" r:id="rId8"/>
    <p:sldId id="262" r:id="rId9"/>
    <p:sldId id="263" r:id="rId10"/>
    <p:sldId id="265" r:id="rId11"/>
    <p:sldId id="266" r:id="rId12"/>
    <p:sldId id="267" r:id="rId13"/>
    <p:sldId id="264"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5320" autoAdjust="0"/>
  </p:normalViewPr>
  <p:slideViewPr>
    <p:cSldViewPr snapToGrid="0">
      <p:cViewPr varScale="1">
        <p:scale>
          <a:sx n="121" d="100"/>
          <a:sy n="121" d="100"/>
        </p:scale>
        <p:origin x="192" y="102"/>
      </p:cViewPr>
      <p:guideLst/>
    </p:cSldViewPr>
  </p:slideViewPr>
  <p:outlineViewPr>
    <p:cViewPr>
      <p:scale>
        <a:sx n="33" d="100"/>
        <a:sy n="33" d="100"/>
      </p:scale>
      <p:origin x="0" y="-241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ru-RU"/>
              <a:t>Образец заголовка</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05D829C6-0D52-4BD3-A14D-247AC595A410}" type="datetimeFigureOut">
              <a:rPr lang="ru-RU" smtClean="0"/>
              <a:t>20.04.2021</a:t>
            </a:fld>
            <a:endParaRPr lang="ru-RU"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ru-RU"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4D893F0B-63F0-4D9D-AB79-EE0CF0100DAA}" type="slidenum">
              <a:rPr lang="ru-RU" smtClean="0"/>
              <a:t>‹#›</a:t>
            </a:fld>
            <a:endParaRPr lang="ru-RU"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69730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FDC5CF6-1116-415B-AA69-8DCC1CA3983C}" type="datetimeFigureOut">
              <a:rPr lang="ru-RU" smtClean="0"/>
              <a:t>20.04.2021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27C9A48-2AAD-4EF0-9F02-9C5D3C3B8BAA}" type="slidenum">
              <a:rPr lang="ru-RU" smtClean="0"/>
              <a:t>‹#›</a:t>
            </a:fld>
            <a:endParaRPr lang="ru-RU"/>
          </a:p>
        </p:txBody>
      </p:sp>
    </p:spTree>
    <p:extLst>
      <p:ext uri="{BB962C8B-B14F-4D97-AF65-F5344CB8AC3E}">
        <p14:creationId xmlns:p14="http://schemas.microsoft.com/office/powerpoint/2010/main" val="156826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05D829C6-0D52-4BD3-A14D-247AC595A410}" type="datetimeFigureOut">
              <a:rPr lang="ru-RU" smtClean="0"/>
              <a:t>20.04.2021</a:t>
            </a:fld>
            <a:endParaRPr lang="ru-RU"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ru-RU"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4D893F0B-63F0-4D9D-AB79-EE0CF0100DAA}" type="slidenum">
              <a:rPr lang="ru-RU" smtClean="0"/>
              <a:t>‹#›</a:t>
            </a:fld>
            <a:endParaRPr lang="ru-RU"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6871201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FDC5CF6-1116-415B-AA69-8DCC1CA3983C}" type="datetimeFigureOut">
              <a:rPr lang="ru-RU" smtClean="0"/>
              <a:t>20.04.2021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27C9A48-2AAD-4EF0-9F02-9C5D3C3B8BAA}" type="slidenum">
              <a:rPr lang="ru-RU" smtClean="0"/>
              <a:t>‹#›</a:t>
            </a:fld>
            <a:endParaRPr lang="ru-RU"/>
          </a:p>
        </p:txBody>
      </p:sp>
    </p:spTree>
    <p:extLst>
      <p:ext uri="{BB962C8B-B14F-4D97-AF65-F5344CB8AC3E}">
        <p14:creationId xmlns:p14="http://schemas.microsoft.com/office/powerpoint/2010/main" val="195754316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257300" y="2909102"/>
            <a:ext cx="4800600" cy="299639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633864" y="2909102"/>
            <a:ext cx="4800600" cy="299639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FDC5CF6-1116-415B-AA69-8DCC1CA3983C}" type="datetimeFigureOut">
              <a:rPr lang="ru-RU" smtClean="0"/>
              <a:t>20.04.2021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27C9A48-2AAD-4EF0-9F02-9C5D3C3B8BAA}" type="slidenum">
              <a:rPr lang="ru-RU" smtClean="0"/>
              <a:t>‹#›</a:t>
            </a:fld>
            <a:endParaRPr lang="ru-RU"/>
          </a:p>
        </p:txBody>
      </p:sp>
    </p:spTree>
    <p:extLst>
      <p:ext uri="{BB962C8B-B14F-4D97-AF65-F5344CB8AC3E}">
        <p14:creationId xmlns:p14="http://schemas.microsoft.com/office/powerpoint/2010/main" val="34930293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5D829C6-0D52-4BD3-A14D-247AC595A410}" type="datetimeFigureOut">
              <a:rPr lang="ru-RU" smtClean="0"/>
              <a:t>20.04.2021</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4D893F0B-63F0-4D9D-AB79-EE0CF0100DAA}" type="slidenum">
              <a:rPr lang="ru-RU" smtClean="0"/>
              <a:t>‹#›</a:t>
            </a:fld>
            <a:endParaRPr lang="ru-RU" dirty="0"/>
          </a:p>
        </p:txBody>
      </p:sp>
    </p:spTree>
    <p:extLst>
      <p:ext uri="{BB962C8B-B14F-4D97-AF65-F5344CB8AC3E}">
        <p14:creationId xmlns:p14="http://schemas.microsoft.com/office/powerpoint/2010/main" val="2680682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D829C6-0D52-4BD3-A14D-247AC595A410}" type="datetimeFigureOut">
              <a:rPr lang="ru-RU" smtClean="0"/>
              <a:t>20.04.2021</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4D893F0B-63F0-4D9D-AB79-EE0CF0100DAA}" type="slidenum">
              <a:rPr lang="ru-RU" smtClean="0"/>
              <a:t>‹#›</a:t>
            </a:fld>
            <a:endParaRPr lang="ru-RU" dirty="0"/>
          </a:p>
        </p:txBody>
      </p:sp>
    </p:spTree>
    <p:extLst>
      <p:ext uri="{BB962C8B-B14F-4D97-AF65-F5344CB8AC3E}">
        <p14:creationId xmlns:p14="http://schemas.microsoft.com/office/powerpoint/2010/main" val="1011333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ru-RU"/>
              <a:t>Образец заголовка</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65051" y="6375679"/>
            <a:ext cx="1233355" cy="348462"/>
          </a:xfrm>
        </p:spPr>
        <p:txBody>
          <a:bodyPr/>
          <a:lstStyle/>
          <a:p>
            <a:fld id="{1FDC5CF6-1116-415B-AA69-8DCC1CA3983C}" type="datetimeFigureOut">
              <a:rPr lang="ru-RU" smtClean="0"/>
              <a:t>20.04.2021</a:t>
            </a:fld>
            <a:endParaRPr lang="ru-RU"/>
          </a:p>
        </p:txBody>
      </p:sp>
      <p:sp>
        <p:nvSpPr>
          <p:cNvPr id="6" name="Footer Placeholder 5"/>
          <p:cNvSpPr>
            <a:spLocks noGrp="1"/>
          </p:cNvSpPr>
          <p:nvPr>
            <p:ph type="ftr" sz="quarter" idx="11"/>
          </p:nvPr>
        </p:nvSpPr>
        <p:spPr>
          <a:xfrm>
            <a:off x="2103620" y="6375679"/>
            <a:ext cx="3482179" cy="345796"/>
          </a:xfrm>
        </p:spPr>
        <p:txBody>
          <a:bodyPr/>
          <a:lstStyle/>
          <a:p>
            <a:endParaRPr lang="ru-RU"/>
          </a:p>
        </p:txBody>
      </p:sp>
      <p:sp>
        <p:nvSpPr>
          <p:cNvPr id="7" name="Slide Number Placeholder 6"/>
          <p:cNvSpPr>
            <a:spLocks noGrp="1"/>
          </p:cNvSpPr>
          <p:nvPr>
            <p:ph type="sldNum" sz="quarter" idx="12"/>
          </p:nvPr>
        </p:nvSpPr>
        <p:spPr>
          <a:xfrm>
            <a:off x="5691014" y="6375679"/>
            <a:ext cx="1232456" cy="345796"/>
          </a:xfrm>
        </p:spPr>
        <p:txBody>
          <a:bodyPr/>
          <a:lstStyle/>
          <a:p>
            <a:fld id="{A27C9A48-2AAD-4EF0-9F02-9C5D3C3B8BAA}" type="slidenum">
              <a:rPr lang="ru-RU" smtClean="0"/>
              <a:t>‹#›</a:t>
            </a:fld>
            <a:endParaRPr lang="ru-RU"/>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67305276"/>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ru-RU"/>
              <a:t>Образец заголовка</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65950" y="6375679"/>
            <a:ext cx="1232456" cy="348462"/>
          </a:xfrm>
        </p:spPr>
        <p:txBody>
          <a:bodyPr/>
          <a:lstStyle/>
          <a:p>
            <a:fld id="{05D829C6-0D52-4BD3-A14D-247AC595A410}" type="datetimeFigureOut">
              <a:rPr lang="ru-RU" smtClean="0"/>
              <a:t>20.04.2021</a:t>
            </a:fld>
            <a:endParaRPr lang="ru-RU" dirty="0"/>
          </a:p>
        </p:txBody>
      </p:sp>
      <p:sp>
        <p:nvSpPr>
          <p:cNvPr id="6" name="Footer Placeholder 5"/>
          <p:cNvSpPr>
            <a:spLocks noGrp="1"/>
          </p:cNvSpPr>
          <p:nvPr>
            <p:ph type="ftr" sz="quarter" idx="11"/>
          </p:nvPr>
        </p:nvSpPr>
        <p:spPr>
          <a:xfrm>
            <a:off x="2103621" y="6375679"/>
            <a:ext cx="3482178" cy="345796"/>
          </a:xfrm>
        </p:spPr>
        <p:txBody>
          <a:bodyPr/>
          <a:lstStyle/>
          <a:p>
            <a:endParaRPr lang="ru-RU" dirty="0"/>
          </a:p>
        </p:txBody>
      </p:sp>
      <p:sp>
        <p:nvSpPr>
          <p:cNvPr id="7" name="Slide Number Placeholder 6"/>
          <p:cNvSpPr>
            <a:spLocks noGrp="1"/>
          </p:cNvSpPr>
          <p:nvPr>
            <p:ph type="sldNum" sz="quarter" idx="12"/>
          </p:nvPr>
        </p:nvSpPr>
        <p:spPr>
          <a:xfrm>
            <a:off x="5687568" y="6375679"/>
            <a:ext cx="1234440" cy="345796"/>
          </a:xfrm>
        </p:spPr>
        <p:txBody>
          <a:bodyPr/>
          <a:lstStyle/>
          <a:p>
            <a:fld id="{4D893F0B-63F0-4D9D-AB79-EE0CF0100DAA}" type="slidenum">
              <a:rPr lang="ru-RU" smtClean="0"/>
              <a:t>‹#›</a:t>
            </a:fld>
            <a:endParaRPr lang="ru-RU" dirty="0"/>
          </a:p>
        </p:txBody>
      </p:sp>
    </p:spTree>
    <p:extLst>
      <p:ext uri="{BB962C8B-B14F-4D97-AF65-F5344CB8AC3E}">
        <p14:creationId xmlns:p14="http://schemas.microsoft.com/office/powerpoint/2010/main" val="1473626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FDC5CF6-1116-415B-AA69-8DCC1CA3983C}" type="datetimeFigureOut">
              <a:rPr lang="ru-RU" smtClean="0"/>
              <a:t>20.04.2021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27C9A48-2AAD-4EF0-9F02-9C5D3C3B8BAA}" type="slidenum">
              <a:rPr lang="ru-RU" smtClean="0"/>
              <a:t>‹#›</a:t>
            </a:fld>
            <a:endParaRPr lang="ru-RU"/>
          </a:p>
        </p:txBody>
      </p:sp>
    </p:spTree>
    <p:extLst>
      <p:ext uri="{BB962C8B-B14F-4D97-AF65-F5344CB8AC3E}">
        <p14:creationId xmlns:p14="http://schemas.microsoft.com/office/powerpoint/2010/main" val="3336240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FDC5CF6-1116-415B-AA69-8DCC1CA3983C}" type="datetimeFigureOut">
              <a:rPr lang="ru-RU" smtClean="0"/>
              <a:t>20.04.2021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27C9A48-2AAD-4EF0-9F02-9C5D3C3B8BAA}" type="slidenum">
              <a:rPr lang="ru-RU" smtClean="0"/>
              <a:t>‹#›</a:t>
            </a:fld>
            <a:endParaRPr lang="ru-RU"/>
          </a:p>
        </p:txBody>
      </p:sp>
    </p:spTree>
    <p:extLst>
      <p:ext uri="{BB962C8B-B14F-4D97-AF65-F5344CB8AC3E}">
        <p14:creationId xmlns:p14="http://schemas.microsoft.com/office/powerpoint/2010/main" val="765793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ru-RU"/>
              <a:t>Образец заголовка</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1FDC5CF6-1116-415B-AA69-8DCC1CA3983C}" type="datetimeFigureOut">
              <a:rPr lang="ru-RU" smtClean="0"/>
              <a:t>20.04.2021</a:t>
            </a:fld>
            <a:endParaRPr lang="ru-RU"/>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ru-RU"/>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A27C9A48-2AAD-4EF0-9F02-9C5D3C3B8BAA}" type="slidenum">
              <a:rPr lang="ru-RU" smtClean="0"/>
              <a:t>‹#›</a:t>
            </a:fld>
            <a:endParaRPr lang="ru-RU"/>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21793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FDC5CF6-1116-415B-AA69-8DCC1CA3983C}" type="datetimeFigureOut">
              <a:rPr lang="ru-RU" smtClean="0"/>
              <a:t>20.04.2021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27C9A48-2AAD-4EF0-9F02-9C5D3C3B8BAA}" type="slidenum">
              <a:rPr lang="ru-RU" smtClean="0"/>
              <a:t>‹#›</a:t>
            </a:fld>
            <a:endParaRPr lang="ru-RU"/>
          </a:p>
        </p:txBody>
      </p:sp>
    </p:spTree>
    <p:extLst>
      <p:ext uri="{BB962C8B-B14F-4D97-AF65-F5344CB8AC3E}">
        <p14:creationId xmlns:p14="http://schemas.microsoft.com/office/powerpoint/2010/main" val="2035957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1FDC5CF6-1116-415B-AA69-8DCC1CA3983C}" type="datetimeFigureOut">
              <a:rPr lang="ru-RU" smtClean="0"/>
              <a:t>20.04.2021</a:t>
            </a:fld>
            <a:endParaRPr lang="ru-RU"/>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ru-RU"/>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A27C9A48-2AAD-4EF0-9F02-9C5D3C3B8BAA}" type="slidenum">
              <a:rPr lang="ru-RU" smtClean="0"/>
              <a:t>‹#›</a:t>
            </a:fld>
            <a:endParaRPr lang="ru-RU"/>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97696030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FDC5CF6-1116-415B-AA69-8DCC1CA3983C}" type="datetimeFigureOut">
              <a:rPr lang="ru-RU" smtClean="0"/>
              <a:t>20.04.2021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27C9A48-2AAD-4EF0-9F02-9C5D3C3B8BAA}" type="slidenum">
              <a:rPr lang="ru-RU" smtClean="0"/>
              <a:t>‹#›</a:t>
            </a:fld>
            <a:endParaRPr lang="ru-RU"/>
          </a:p>
        </p:txBody>
      </p:sp>
    </p:spTree>
    <p:extLst>
      <p:ext uri="{BB962C8B-B14F-4D97-AF65-F5344CB8AC3E}">
        <p14:creationId xmlns:p14="http://schemas.microsoft.com/office/powerpoint/2010/main" val="3678347676"/>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257300" y="2909102"/>
            <a:ext cx="4800600" cy="299639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633864" y="2909102"/>
            <a:ext cx="4800600" cy="299639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FDC5CF6-1116-415B-AA69-8DCC1CA3983C}" type="datetimeFigureOut">
              <a:rPr lang="ru-RU" smtClean="0"/>
              <a:t>20.04.2021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27C9A48-2AAD-4EF0-9F02-9C5D3C3B8BAA}" type="slidenum">
              <a:rPr lang="ru-RU" smtClean="0"/>
              <a:t>‹#›</a:t>
            </a:fld>
            <a:endParaRPr lang="ru-RU"/>
          </a:p>
        </p:txBody>
      </p:sp>
    </p:spTree>
    <p:extLst>
      <p:ext uri="{BB962C8B-B14F-4D97-AF65-F5344CB8AC3E}">
        <p14:creationId xmlns:p14="http://schemas.microsoft.com/office/powerpoint/2010/main" val="207506684"/>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FDC5CF6-1116-415B-AA69-8DCC1CA3983C}" type="datetimeFigureOut">
              <a:rPr lang="ru-RU" smtClean="0"/>
              <a:t>20.04.2021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27C9A48-2AAD-4EF0-9F02-9C5D3C3B8BAA}" type="slidenum">
              <a:rPr lang="ru-RU" smtClean="0"/>
              <a:t>‹#›</a:t>
            </a:fld>
            <a:endParaRPr lang="ru-RU"/>
          </a:p>
        </p:txBody>
      </p:sp>
    </p:spTree>
    <p:extLst>
      <p:ext uri="{BB962C8B-B14F-4D97-AF65-F5344CB8AC3E}">
        <p14:creationId xmlns:p14="http://schemas.microsoft.com/office/powerpoint/2010/main" val="36381134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DC5CF6-1116-415B-AA69-8DCC1CA3983C}" type="datetimeFigureOut">
              <a:rPr lang="ru-RU" smtClean="0"/>
              <a:t>20.04.2021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27C9A48-2AAD-4EF0-9F02-9C5D3C3B8BAA}" type="slidenum">
              <a:rPr lang="ru-RU" smtClean="0"/>
              <a:t>‹#›</a:t>
            </a:fld>
            <a:endParaRPr lang="ru-RU"/>
          </a:p>
        </p:txBody>
      </p:sp>
    </p:spTree>
    <p:extLst>
      <p:ext uri="{BB962C8B-B14F-4D97-AF65-F5344CB8AC3E}">
        <p14:creationId xmlns:p14="http://schemas.microsoft.com/office/powerpoint/2010/main" val="9118990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ru-RU"/>
              <a:t>Образец заголовка</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65051" y="6375679"/>
            <a:ext cx="1233355" cy="348462"/>
          </a:xfrm>
        </p:spPr>
        <p:txBody>
          <a:bodyPr/>
          <a:lstStyle/>
          <a:p>
            <a:fld id="{1FDC5CF6-1116-415B-AA69-8DCC1CA3983C}" type="datetimeFigureOut">
              <a:rPr lang="ru-RU" smtClean="0"/>
              <a:t>20.04.2021</a:t>
            </a:fld>
            <a:endParaRPr lang="ru-RU"/>
          </a:p>
        </p:txBody>
      </p:sp>
      <p:sp>
        <p:nvSpPr>
          <p:cNvPr id="6" name="Footer Placeholder 5"/>
          <p:cNvSpPr>
            <a:spLocks noGrp="1"/>
          </p:cNvSpPr>
          <p:nvPr>
            <p:ph type="ftr" sz="quarter" idx="11"/>
          </p:nvPr>
        </p:nvSpPr>
        <p:spPr>
          <a:xfrm>
            <a:off x="2103620" y="6375679"/>
            <a:ext cx="3482179" cy="345796"/>
          </a:xfrm>
        </p:spPr>
        <p:txBody>
          <a:bodyPr/>
          <a:lstStyle/>
          <a:p>
            <a:endParaRPr lang="ru-RU"/>
          </a:p>
        </p:txBody>
      </p:sp>
      <p:sp>
        <p:nvSpPr>
          <p:cNvPr id="7" name="Slide Number Placeholder 6"/>
          <p:cNvSpPr>
            <a:spLocks noGrp="1"/>
          </p:cNvSpPr>
          <p:nvPr>
            <p:ph type="sldNum" sz="quarter" idx="12"/>
          </p:nvPr>
        </p:nvSpPr>
        <p:spPr>
          <a:xfrm>
            <a:off x="5691014" y="6375679"/>
            <a:ext cx="1232456" cy="345796"/>
          </a:xfrm>
        </p:spPr>
        <p:txBody>
          <a:bodyPr/>
          <a:lstStyle/>
          <a:p>
            <a:fld id="{A27C9A48-2AAD-4EF0-9F02-9C5D3C3B8BAA}" type="slidenum">
              <a:rPr lang="ru-RU" smtClean="0"/>
              <a:t>‹#›</a:t>
            </a:fld>
            <a:endParaRPr lang="ru-RU"/>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67901747"/>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ru-RU"/>
              <a:t>Образец заголовка</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65950" y="6375679"/>
            <a:ext cx="1232456" cy="348462"/>
          </a:xfrm>
        </p:spPr>
        <p:txBody>
          <a:bodyPr/>
          <a:lstStyle/>
          <a:p>
            <a:fld id="{1FDC5CF6-1116-415B-AA69-8DCC1CA3983C}" type="datetimeFigureOut">
              <a:rPr lang="ru-RU" smtClean="0"/>
              <a:t>20.04.2021</a:t>
            </a:fld>
            <a:endParaRPr lang="ru-RU"/>
          </a:p>
        </p:txBody>
      </p:sp>
      <p:sp>
        <p:nvSpPr>
          <p:cNvPr id="6" name="Footer Placeholder 5"/>
          <p:cNvSpPr>
            <a:spLocks noGrp="1"/>
          </p:cNvSpPr>
          <p:nvPr>
            <p:ph type="ftr" sz="quarter" idx="11"/>
          </p:nvPr>
        </p:nvSpPr>
        <p:spPr>
          <a:xfrm>
            <a:off x="2103621" y="6375679"/>
            <a:ext cx="3482178" cy="345796"/>
          </a:xfrm>
        </p:spPr>
        <p:txBody>
          <a:bodyPr/>
          <a:lstStyle/>
          <a:p>
            <a:endParaRPr lang="ru-RU"/>
          </a:p>
        </p:txBody>
      </p:sp>
      <p:sp>
        <p:nvSpPr>
          <p:cNvPr id="7" name="Slide Number Placeholder 6"/>
          <p:cNvSpPr>
            <a:spLocks noGrp="1"/>
          </p:cNvSpPr>
          <p:nvPr>
            <p:ph type="sldNum" sz="quarter" idx="12"/>
          </p:nvPr>
        </p:nvSpPr>
        <p:spPr>
          <a:xfrm>
            <a:off x="5687568" y="6375679"/>
            <a:ext cx="1234440" cy="345796"/>
          </a:xfrm>
        </p:spPr>
        <p:txBody>
          <a:bodyPr/>
          <a:lstStyle/>
          <a:p>
            <a:fld id="{A27C9A48-2AAD-4EF0-9F02-9C5D3C3B8BAA}" type="slidenum">
              <a:rPr lang="ru-RU" smtClean="0"/>
              <a:t>‹#›</a:t>
            </a:fld>
            <a:endParaRPr lang="ru-RU"/>
          </a:p>
        </p:txBody>
      </p:sp>
    </p:spTree>
    <p:extLst>
      <p:ext uri="{BB962C8B-B14F-4D97-AF65-F5344CB8AC3E}">
        <p14:creationId xmlns:p14="http://schemas.microsoft.com/office/powerpoint/2010/main" val="21589998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FDC5CF6-1116-415B-AA69-8DCC1CA3983C}" type="datetimeFigureOut">
              <a:rPr lang="ru-RU" smtClean="0"/>
              <a:t>20.04.2021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27C9A48-2AAD-4EF0-9F02-9C5D3C3B8BAA}" type="slidenum">
              <a:rPr lang="ru-RU" smtClean="0"/>
              <a:t>‹#›</a:t>
            </a:fld>
            <a:endParaRPr lang="ru-RU"/>
          </a:p>
        </p:txBody>
      </p:sp>
    </p:spTree>
    <p:extLst>
      <p:ext uri="{BB962C8B-B14F-4D97-AF65-F5344CB8AC3E}">
        <p14:creationId xmlns:p14="http://schemas.microsoft.com/office/powerpoint/2010/main" val="20122472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FDC5CF6-1116-415B-AA69-8DCC1CA3983C}" type="datetimeFigureOut">
              <a:rPr lang="ru-RU" smtClean="0"/>
              <a:t>20.04.2021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27C9A48-2AAD-4EF0-9F02-9C5D3C3B8BAA}" type="slidenum">
              <a:rPr lang="ru-RU" smtClean="0"/>
              <a:t>‹#›</a:t>
            </a:fld>
            <a:endParaRPr lang="ru-RU"/>
          </a:p>
        </p:txBody>
      </p:sp>
    </p:spTree>
    <p:extLst>
      <p:ext uri="{BB962C8B-B14F-4D97-AF65-F5344CB8AC3E}">
        <p14:creationId xmlns:p14="http://schemas.microsoft.com/office/powerpoint/2010/main" val="1448154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1FDC5CF6-1116-415B-AA69-8DCC1CA3983C}" type="datetimeFigureOut">
              <a:rPr lang="ru-RU" smtClean="0"/>
              <a:t>20.04.2021</a:t>
            </a:fld>
            <a:endParaRPr lang="ru-RU"/>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A27C9A48-2AAD-4EF0-9F02-9C5D3C3B8BAA}" type="slidenum">
              <a:rPr lang="ru-RU" smtClean="0"/>
              <a:t>‹#›</a:t>
            </a:fld>
            <a:endParaRPr lang="ru-RU"/>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49036707"/>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1FDC5CF6-1116-415B-AA69-8DCC1CA3983C}" type="datetimeFigureOut">
              <a:rPr lang="ru-RU" smtClean="0"/>
              <a:t>20.04.2021</a:t>
            </a:fld>
            <a:endParaRPr lang="ru-RU"/>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A27C9A48-2AAD-4EF0-9F02-9C5D3C3B8BAA}" type="slidenum">
              <a:rPr lang="ru-RU" smtClean="0"/>
              <a:t>‹#›</a:t>
            </a:fld>
            <a:endParaRPr lang="ru-RU"/>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33660847"/>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6BAAD0-09F7-4E2C-B644-B58556B70F66}"/>
              </a:ext>
            </a:extLst>
          </p:cNvPr>
          <p:cNvSpPr>
            <a:spLocks noGrp="1"/>
          </p:cNvSpPr>
          <p:nvPr>
            <p:ph type="ctrTitle"/>
          </p:nvPr>
        </p:nvSpPr>
        <p:spPr/>
        <p:txBody>
          <a:bodyPr/>
          <a:lstStyle/>
          <a:p>
            <a:r>
              <a:rPr lang="lv-LV" sz="4000" b="1" i="0" dirty="0">
                <a:effectLst/>
                <a:latin typeface="Segoe Script" panose="030B0504020000000003" pitchFamily="66" charset="0"/>
              </a:rPr>
              <a:t>Datorsistēmu tehniķis</a:t>
            </a:r>
            <a:endParaRPr lang="ru-RU" sz="4000" b="1" dirty="0">
              <a:latin typeface="Segoe Script" panose="030B0504020000000003" pitchFamily="66" charset="0"/>
            </a:endParaRPr>
          </a:p>
        </p:txBody>
      </p:sp>
      <p:sp>
        <p:nvSpPr>
          <p:cNvPr id="3" name="Подзаголовок 2">
            <a:extLst>
              <a:ext uri="{FF2B5EF4-FFF2-40B4-BE49-F238E27FC236}">
                <a16:creationId xmlns:a16="http://schemas.microsoft.com/office/drawing/2014/main" id="{2A92FBBC-178D-409F-BF95-6BF908389F74}"/>
              </a:ext>
            </a:extLst>
          </p:cNvPr>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4168205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65CBD7-8E8B-4FDD-BF06-CBF932826EC9}"/>
              </a:ext>
            </a:extLst>
          </p:cNvPr>
          <p:cNvSpPr>
            <a:spLocks noGrp="1"/>
          </p:cNvSpPr>
          <p:nvPr>
            <p:ph type="title"/>
          </p:nvPr>
        </p:nvSpPr>
        <p:spPr/>
        <p:txBody>
          <a:bodyPr>
            <a:normAutofit/>
          </a:bodyPr>
          <a:lstStyle/>
          <a:p>
            <a:r>
              <a:rPr lang="lv-LV" sz="3600" dirty="0">
                <a:latin typeface="Segoe Script" panose="030B0504020000000003" pitchFamily="66" charset="0"/>
              </a:rPr>
              <a:t>Saturs:</a:t>
            </a:r>
            <a:endParaRPr lang="ru-RU" sz="3600" dirty="0">
              <a:latin typeface="Segoe Script" panose="030B0504020000000003" pitchFamily="66" charset="0"/>
            </a:endParaRPr>
          </a:p>
        </p:txBody>
      </p:sp>
      <p:sp>
        <p:nvSpPr>
          <p:cNvPr id="3" name="Объект 2">
            <a:extLst>
              <a:ext uri="{FF2B5EF4-FFF2-40B4-BE49-F238E27FC236}">
                <a16:creationId xmlns:a16="http://schemas.microsoft.com/office/drawing/2014/main" id="{B1FD0963-7BE6-4C3B-BD5B-C61A32C5BA6F}"/>
              </a:ext>
            </a:extLst>
          </p:cNvPr>
          <p:cNvSpPr>
            <a:spLocks noGrp="1"/>
          </p:cNvSpPr>
          <p:nvPr>
            <p:ph idx="1"/>
          </p:nvPr>
        </p:nvSpPr>
        <p:spPr>
          <a:xfrm>
            <a:off x="1141412" y="1600200"/>
            <a:ext cx="9905999" cy="4800600"/>
          </a:xfrm>
        </p:spPr>
        <p:txBody>
          <a:bodyPr>
            <a:normAutofit/>
          </a:bodyPr>
          <a:lstStyle/>
          <a:p>
            <a:r>
              <a:rPr lang="de-DE" sz="2800" dirty="0">
                <a:latin typeface="Times New Roman" panose="02020603050405020304" pitchFamily="18" charset="0"/>
                <a:cs typeface="Times New Roman" panose="02020603050405020304" pitchFamily="18" charset="0"/>
              </a:rPr>
              <a:t>Par </a:t>
            </a:r>
            <a:r>
              <a:rPr lang="de-DE" sz="2800" dirty="0" err="1">
                <a:latin typeface="Times New Roman" panose="02020603050405020304" pitchFamily="18" charset="0"/>
                <a:cs typeface="Times New Roman" panose="02020603050405020304" pitchFamily="18" charset="0"/>
              </a:rPr>
              <a:t>profesiju</a:t>
            </a:r>
            <a:endParaRPr lang="lv-LV" sz="2800" dirty="0">
              <a:latin typeface="Times New Roman" panose="02020603050405020304" pitchFamily="18" charset="0"/>
              <a:cs typeface="Times New Roman" panose="02020603050405020304" pitchFamily="18" charset="0"/>
            </a:endParaRPr>
          </a:p>
          <a:p>
            <a:r>
              <a:rPr lang="lv-LV" sz="2800" dirty="0">
                <a:latin typeface="Times New Roman" panose="02020603050405020304" pitchFamily="18" charset="0"/>
                <a:cs typeface="Times New Roman" panose="02020603050405020304" pitchFamily="18" charset="0"/>
              </a:rPr>
              <a:t>Mācību ilgums</a:t>
            </a:r>
          </a:p>
          <a:p>
            <a:r>
              <a:rPr lang="lv-LV" sz="2800" dirty="0">
                <a:latin typeface="Times New Roman" panose="02020603050405020304" pitchFamily="18" charset="0"/>
                <a:cs typeface="Times New Roman" panose="02020603050405020304" pitchFamily="18" charset="0"/>
              </a:rPr>
              <a:t>Galvenie pienākumi datorsistēmu tehniķa darbā</a:t>
            </a:r>
            <a:endParaRPr lang="ru-RU" sz="2800" dirty="0">
              <a:latin typeface="Times New Roman" panose="02020603050405020304" pitchFamily="18" charset="0"/>
              <a:cs typeface="Times New Roman" panose="02020603050405020304" pitchFamily="18" charset="0"/>
            </a:endParaRPr>
          </a:p>
          <a:p>
            <a:r>
              <a:rPr lang="lv-LV" sz="2800" dirty="0">
                <a:latin typeface="Times New Roman" panose="02020603050405020304" pitchFamily="18" charset="0"/>
                <a:cs typeface="Times New Roman" panose="02020603050405020304" pitchFamily="18" charset="0"/>
              </a:rPr>
              <a:t>Nepieciešamās</a:t>
            </a:r>
            <a:r>
              <a:rPr lang="de-DE" sz="2800" dirty="0">
                <a:latin typeface="Times New Roman" panose="02020603050405020304" pitchFamily="18" charset="0"/>
                <a:cs typeface="Times New Roman" panose="02020603050405020304" pitchFamily="18" charset="0"/>
              </a:rPr>
              <a:t> prasmes, </a:t>
            </a:r>
            <a:r>
              <a:rPr lang="de-DE" sz="2800" dirty="0" err="1">
                <a:latin typeface="Times New Roman" panose="02020603050405020304" pitchFamily="18" charset="0"/>
                <a:cs typeface="Times New Roman" panose="02020603050405020304" pitchFamily="18" charset="0"/>
              </a:rPr>
              <a:t>īpašības</a:t>
            </a:r>
            <a:r>
              <a:rPr lang="de-DE" sz="2800" dirty="0">
                <a:latin typeface="Times New Roman" panose="02020603050405020304" pitchFamily="18" charset="0"/>
                <a:cs typeface="Times New Roman" panose="02020603050405020304" pitchFamily="18" charset="0"/>
              </a:rPr>
              <a:t> </a:t>
            </a:r>
            <a:endParaRPr lang="lv-LV" sz="2800" dirty="0">
              <a:latin typeface="Times New Roman" panose="02020603050405020304" pitchFamily="18" charset="0"/>
              <a:cs typeface="Times New Roman" panose="02020603050405020304" pitchFamily="18" charset="0"/>
            </a:endParaRPr>
          </a:p>
          <a:p>
            <a:r>
              <a:rPr lang="lv-LV" sz="2800" dirty="0">
                <a:latin typeface="Times New Roman" panose="02020603050405020304" pitchFamily="18" charset="0"/>
                <a:cs typeface="Times New Roman" panose="02020603050405020304" pitchFamily="18" charset="0"/>
              </a:rPr>
              <a:t>Darba aprīkojums</a:t>
            </a:r>
          </a:p>
          <a:p>
            <a:r>
              <a:rPr lang="lv-LV" sz="2800" dirty="0">
                <a:latin typeface="Times New Roman" panose="02020603050405020304" pitchFamily="18" charset="0"/>
                <a:cs typeface="Times New Roman" panose="02020603050405020304" pitchFamily="18" charset="0"/>
              </a:rPr>
              <a:t>Darba apstākļi</a:t>
            </a:r>
          </a:p>
          <a:p>
            <a:r>
              <a:rPr lang="lv-LV" sz="2800" dirty="0">
                <a:latin typeface="Times New Roman" panose="02020603050405020304" pitchFamily="18" charset="0"/>
                <a:cs typeface="Times New Roman" panose="02020603050405020304" pitchFamily="18" charset="0"/>
              </a:rPr>
              <a:t>Darba iespējas</a:t>
            </a:r>
          </a:p>
          <a:p>
            <a:r>
              <a:rPr lang="lv-LV" sz="2800" dirty="0">
                <a:latin typeface="Times New Roman" panose="02020603050405020304" pitchFamily="18" charset="0"/>
                <a:cs typeface="Times New Roman" panose="02020603050405020304" pitchFamily="18" charset="0"/>
              </a:rPr>
              <a:t>Izaugsmes iespējas šajā profesijā</a:t>
            </a:r>
          </a:p>
          <a:p>
            <a:endParaRPr lang="ru-RU" dirty="0"/>
          </a:p>
        </p:txBody>
      </p:sp>
    </p:spTree>
    <p:extLst>
      <p:ext uri="{BB962C8B-B14F-4D97-AF65-F5344CB8AC3E}">
        <p14:creationId xmlns:p14="http://schemas.microsoft.com/office/powerpoint/2010/main" val="3585203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111945-8087-419C-847C-D1659B6875B3}"/>
              </a:ext>
            </a:extLst>
          </p:cNvPr>
          <p:cNvSpPr>
            <a:spLocks noGrp="1"/>
          </p:cNvSpPr>
          <p:nvPr>
            <p:ph type="title"/>
          </p:nvPr>
        </p:nvSpPr>
        <p:spPr/>
        <p:txBody>
          <a:bodyPr>
            <a:normAutofit/>
          </a:bodyPr>
          <a:lstStyle/>
          <a:p>
            <a:r>
              <a:rPr lang="de-DE" sz="3600" dirty="0">
                <a:latin typeface="Segoe Script" panose="030B0504020000000003" pitchFamily="66" charset="0"/>
              </a:rPr>
              <a:t>Par profesiju</a:t>
            </a:r>
            <a:endParaRPr lang="ru-RU" sz="3600" dirty="0">
              <a:latin typeface="Segoe Script" panose="030B0504020000000003" pitchFamily="66" charset="0"/>
            </a:endParaRPr>
          </a:p>
        </p:txBody>
      </p:sp>
      <p:sp>
        <p:nvSpPr>
          <p:cNvPr id="3" name="Объект 2">
            <a:extLst>
              <a:ext uri="{FF2B5EF4-FFF2-40B4-BE49-F238E27FC236}">
                <a16:creationId xmlns:a16="http://schemas.microsoft.com/office/drawing/2014/main" id="{B7B7FB3D-2009-4F7A-8D9C-A0E6AEEB410D}"/>
              </a:ext>
            </a:extLst>
          </p:cNvPr>
          <p:cNvSpPr>
            <a:spLocks noGrp="1"/>
          </p:cNvSpPr>
          <p:nvPr>
            <p:ph idx="1"/>
          </p:nvPr>
        </p:nvSpPr>
        <p:spPr>
          <a:xfrm>
            <a:off x="1251678" y="2286001"/>
            <a:ext cx="10178322" cy="4189614"/>
          </a:xfrm>
        </p:spPr>
        <p:txBody>
          <a:bodyPr>
            <a:normAutofit/>
          </a:bodyPr>
          <a:lstStyle/>
          <a:p>
            <a:pPr marL="0" indent="0">
              <a:buNone/>
            </a:pPr>
            <a:r>
              <a:rPr lang="lv-LV" sz="2800" dirty="0">
                <a:latin typeface="Times New Roman" panose="02020603050405020304" pitchFamily="18" charset="0"/>
                <a:cs typeface="Times New Roman" panose="02020603050405020304" pitchFamily="18" charset="0"/>
              </a:rPr>
              <a:t>Datorsistēmu tehniķis uzstāda vienkāršus lokālos datortīklus, pārbauda un novērš kļūmes visu veidu datortehnikas un programmatūras darbībā, konfigurē, diagnosticē un modernizē datortehniku, sniedz konsultācijas darbā ar datortehniku, programmatūru un biroja tehniku, un ar savu profesionālo darbību veicina un uzlabo datorlietotāju darba efektivitāti.</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8871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0D161A-E6E2-46D1-92A3-B2D76D318F75}"/>
              </a:ext>
            </a:extLst>
          </p:cNvPr>
          <p:cNvSpPr>
            <a:spLocks noGrp="1"/>
          </p:cNvSpPr>
          <p:nvPr>
            <p:ph type="title"/>
          </p:nvPr>
        </p:nvSpPr>
        <p:spPr>
          <a:xfrm>
            <a:off x="838200" y="866286"/>
            <a:ext cx="10515600" cy="1325563"/>
          </a:xfrm>
        </p:spPr>
        <p:txBody>
          <a:bodyPr/>
          <a:lstStyle/>
          <a:p>
            <a:r>
              <a:rPr lang="lv-LV" dirty="0">
                <a:latin typeface="Segoe Script" panose="030B0504020000000003" pitchFamily="66" charset="0"/>
              </a:rPr>
              <a:t>Mācību ilgums</a:t>
            </a:r>
            <a:endParaRPr lang="ru-RU" dirty="0">
              <a:latin typeface="Segoe Script" panose="030B0504020000000003" pitchFamily="66" charset="0"/>
            </a:endParaRPr>
          </a:p>
        </p:txBody>
      </p:sp>
      <p:sp>
        <p:nvSpPr>
          <p:cNvPr id="3" name="Объект 2">
            <a:extLst>
              <a:ext uri="{FF2B5EF4-FFF2-40B4-BE49-F238E27FC236}">
                <a16:creationId xmlns:a16="http://schemas.microsoft.com/office/drawing/2014/main" id="{69B7971E-16AB-4B30-B157-AA6480BAB0B6}"/>
              </a:ext>
            </a:extLst>
          </p:cNvPr>
          <p:cNvSpPr>
            <a:spLocks noGrp="1"/>
          </p:cNvSpPr>
          <p:nvPr>
            <p:ph idx="1"/>
          </p:nvPr>
        </p:nvSpPr>
        <p:spPr>
          <a:xfrm>
            <a:off x="838200" y="2687272"/>
            <a:ext cx="10515600" cy="1858352"/>
          </a:xfrm>
        </p:spPr>
        <p:txBody>
          <a:bodyPr>
            <a:noAutofit/>
          </a:bodyPr>
          <a:lstStyle/>
          <a:p>
            <a:pPr marL="0" indent="0">
              <a:buNone/>
            </a:pPr>
            <a:r>
              <a:rPr lang="lv-LV" sz="2800" b="0" i="0" dirty="0">
                <a:effectLst/>
                <a:latin typeface="Times New Roman" panose="02020603050405020304" pitchFamily="18" charset="0"/>
                <a:cs typeface="Times New Roman" panose="02020603050405020304" pitchFamily="18" charset="0"/>
              </a:rPr>
              <a:t>Datorsistēmu tehniķa izglītību iespējams apgūt profesionālās izglītības programmās pēc  9. vai 12. klases. Kvalifikāciju iespējams iegūt profesionālās tālākizglītības programmās, kā arī koledžas līmeņa programmās.</a:t>
            </a:r>
          </a:p>
        </p:txBody>
      </p:sp>
    </p:spTree>
    <p:extLst>
      <p:ext uri="{BB962C8B-B14F-4D97-AF65-F5344CB8AC3E}">
        <p14:creationId xmlns:p14="http://schemas.microsoft.com/office/powerpoint/2010/main" val="1478815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36A2285-7205-4D29-BB45-7913BF6D58F4}"/>
              </a:ext>
            </a:extLst>
          </p:cNvPr>
          <p:cNvSpPr>
            <a:spLocks noGrp="1"/>
          </p:cNvSpPr>
          <p:nvPr>
            <p:ph idx="1"/>
          </p:nvPr>
        </p:nvSpPr>
        <p:spPr>
          <a:xfrm>
            <a:off x="1245476" y="654270"/>
            <a:ext cx="10108324" cy="5525814"/>
          </a:xfrm>
        </p:spPr>
        <p:txBody>
          <a:bodyPr>
            <a:normAutofit/>
          </a:bodyPr>
          <a:lstStyle/>
          <a:p>
            <a:r>
              <a:rPr lang="de-DE" sz="2800" dirty="0">
                <a:latin typeface="Times New Roman" panose="02020603050405020304" pitchFamily="18" charset="0"/>
                <a:cs typeface="Times New Roman" panose="02020603050405020304" pitchFamily="18" charset="0"/>
              </a:rPr>
              <a:t>Profesionālā izglītība pēc 9. klases</a:t>
            </a:r>
            <a:r>
              <a:rPr lang="lv-LV" sz="2800" dirty="0">
                <a:latin typeface="Times New Roman" panose="02020603050405020304" pitchFamily="18" charset="0"/>
                <a:cs typeface="Times New Roman" panose="02020603050405020304" pitchFamily="18" charset="0"/>
              </a:rPr>
              <a:t> - profesionālā vidējā izglītība, 4 gadi, 3. profesionālās kvalifikācijas līmenis;</a:t>
            </a:r>
          </a:p>
          <a:p>
            <a:r>
              <a:rPr lang="de-DE" sz="2800" i="0" dirty="0">
                <a:effectLst/>
                <a:latin typeface="Times New Roman" panose="02020603050405020304" pitchFamily="18" charset="0"/>
                <a:cs typeface="Times New Roman" panose="02020603050405020304" pitchFamily="18" charset="0"/>
              </a:rPr>
              <a:t>Profesionālā izglītība pēc 12. klases</a:t>
            </a:r>
            <a:r>
              <a:rPr lang="lv-LV" sz="2800" i="0" dirty="0">
                <a:effectLst/>
                <a:latin typeface="Times New Roman" panose="02020603050405020304" pitchFamily="18" charset="0"/>
                <a:cs typeface="Times New Roman" panose="02020603050405020304" pitchFamily="18" charset="0"/>
              </a:rPr>
              <a:t> - Profesionālā vidējā izglītība pēc vidējās izglītības, 1.5 gadi, 3. profesionālās kvalifikācijas līmenis;</a:t>
            </a:r>
            <a:endParaRPr lang="de-DE" sz="2800" i="0" dirty="0">
              <a:effectLst/>
              <a:latin typeface="Times New Roman" panose="02020603050405020304" pitchFamily="18" charset="0"/>
              <a:cs typeface="Times New Roman" panose="02020603050405020304" pitchFamily="18" charset="0"/>
            </a:endParaRPr>
          </a:p>
          <a:p>
            <a:r>
              <a:rPr lang="de-DE" sz="2800" i="0" dirty="0">
                <a:effectLst/>
                <a:latin typeface="Times New Roman" panose="02020603050405020304" pitchFamily="18" charset="0"/>
                <a:cs typeface="Times New Roman" panose="02020603050405020304" pitchFamily="18" charset="0"/>
              </a:rPr>
              <a:t>Augstākā izglītība – pamatstudijas</a:t>
            </a:r>
            <a:r>
              <a:rPr lang="lv-LV" sz="2800" i="0" dirty="0">
                <a:effectLst/>
                <a:latin typeface="Times New Roman" panose="02020603050405020304" pitchFamily="18" charset="0"/>
                <a:cs typeface="Times New Roman" panose="02020603050405020304" pitchFamily="18" charset="0"/>
              </a:rPr>
              <a:t> - 1. līmeņa profesionālā augstākās izglītības programma, 2-3 gadi, 4. profesionālās kvalifikācijas līmenis.</a:t>
            </a:r>
            <a:endParaRPr lang="de-DE" sz="2800" i="0" dirty="0">
              <a:effectLst/>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947126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C9E0C9-00DA-4A70-BD48-E29CB906F393}"/>
              </a:ext>
            </a:extLst>
          </p:cNvPr>
          <p:cNvSpPr>
            <a:spLocks noGrp="1"/>
          </p:cNvSpPr>
          <p:nvPr>
            <p:ph type="title"/>
          </p:nvPr>
        </p:nvSpPr>
        <p:spPr>
          <a:xfrm>
            <a:off x="914400" y="382385"/>
            <a:ext cx="10949152" cy="1492132"/>
          </a:xfrm>
        </p:spPr>
        <p:txBody>
          <a:bodyPr>
            <a:normAutofit/>
          </a:bodyPr>
          <a:lstStyle/>
          <a:p>
            <a:pPr algn="ctr"/>
            <a:r>
              <a:rPr lang="lv-LV" sz="3200" dirty="0">
                <a:latin typeface="Segoe Script" panose="030B0504020000000003" pitchFamily="66" charset="0"/>
              </a:rPr>
              <a:t>galvenie pienākumi datorsistēmu tehniķa darbā</a:t>
            </a:r>
            <a:endParaRPr lang="ru-RU" sz="3200" dirty="0">
              <a:latin typeface="Segoe Script" panose="030B0504020000000003" pitchFamily="66" charset="0"/>
            </a:endParaRPr>
          </a:p>
        </p:txBody>
      </p:sp>
      <p:sp>
        <p:nvSpPr>
          <p:cNvPr id="3" name="Объект 2">
            <a:extLst>
              <a:ext uri="{FF2B5EF4-FFF2-40B4-BE49-F238E27FC236}">
                <a16:creationId xmlns:a16="http://schemas.microsoft.com/office/drawing/2014/main" id="{73FF3AB0-1284-4614-B207-B40CE042DC47}"/>
              </a:ext>
            </a:extLst>
          </p:cNvPr>
          <p:cNvSpPr>
            <a:spLocks noGrp="1"/>
          </p:cNvSpPr>
          <p:nvPr>
            <p:ph idx="1"/>
          </p:nvPr>
        </p:nvSpPr>
        <p:spPr/>
        <p:txBody>
          <a:bodyPr>
            <a:normAutofit/>
          </a:bodyPr>
          <a:lstStyle/>
          <a:p>
            <a:pPr algn="l">
              <a:buFont typeface="Arial" panose="020B0604020202020204" pitchFamily="34" charset="0"/>
              <a:buChar char="•"/>
            </a:pPr>
            <a:r>
              <a:rPr lang="lv-LV" b="0" i="0" dirty="0">
                <a:effectLst/>
                <a:latin typeface="Times New Roman" panose="02020603050405020304" pitchFamily="18" charset="0"/>
                <a:cs typeface="Times New Roman" panose="02020603050405020304" pitchFamily="18" charset="0"/>
              </a:rPr>
              <a:t>uzstāda un uztur tehniskā kārtībā datortehniku, programmatūru un lokālos tīklus;</a:t>
            </a:r>
          </a:p>
          <a:p>
            <a:pPr algn="l">
              <a:buFont typeface="Arial" panose="020B0604020202020204" pitchFamily="34" charset="0"/>
              <a:buChar char="•"/>
            </a:pPr>
            <a:r>
              <a:rPr lang="lv-LV" b="0" i="0" dirty="0">
                <a:effectLst/>
                <a:latin typeface="Times New Roman" panose="02020603050405020304" pitchFamily="18" charset="0"/>
                <a:cs typeface="Times New Roman" panose="02020603050405020304" pitchFamily="18" charset="0"/>
              </a:rPr>
              <a:t>uzstāda un konfigurē datortehniku, veic tās apkopi un modernizāciju, nosaka un novērš kļūmes tās darbībā, veic vienkāršus remontdarbus;</a:t>
            </a:r>
          </a:p>
          <a:p>
            <a:pPr algn="l">
              <a:buFont typeface="Arial" panose="020B0604020202020204" pitchFamily="34" charset="0"/>
              <a:buChar char="•"/>
            </a:pPr>
            <a:r>
              <a:rPr lang="lv-LV" b="0" i="0" dirty="0">
                <a:effectLst/>
                <a:latin typeface="Times New Roman" panose="02020603050405020304" pitchFamily="18" charset="0"/>
                <a:cs typeface="Times New Roman" panose="02020603050405020304" pitchFamily="18" charset="0"/>
              </a:rPr>
              <a:t>instalē un konfigurē programmatūru, nosaka kļūmes tās darbībā un novērš tās;</a:t>
            </a:r>
          </a:p>
          <a:p>
            <a:pPr algn="l">
              <a:buFont typeface="Arial" panose="020B0604020202020204" pitchFamily="34" charset="0"/>
              <a:buChar char="•"/>
            </a:pPr>
            <a:r>
              <a:rPr lang="lv-LV" b="0" i="0" dirty="0">
                <a:effectLst/>
                <a:latin typeface="Times New Roman" panose="02020603050405020304" pitchFamily="18" charset="0"/>
                <a:cs typeface="Times New Roman" panose="02020603050405020304" pitchFamily="18" charset="0"/>
              </a:rPr>
              <a:t>uzstāda un konfigurē vienkāršu lokālo datortīklu, nosaka un novērš kļūmes un nepilnības tā darbībā;  </a:t>
            </a:r>
          </a:p>
          <a:p>
            <a:pPr algn="l">
              <a:buFont typeface="Arial" panose="020B0604020202020204" pitchFamily="34" charset="0"/>
              <a:buChar char="•"/>
            </a:pPr>
            <a:r>
              <a:rPr lang="lv-LV" b="0" i="0" dirty="0">
                <a:effectLst/>
                <a:latin typeface="Times New Roman" panose="02020603050405020304" pitchFamily="18" charset="0"/>
                <a:cs typeface="Times New Roman" panose="02020603050405020304" pitchFamily="18" charset="0"/>
              </a:rPr>
              <a:t>konfigurē datortehniku darbam internetā, konfigurē interneta pārlūkprogrammas, novērš kļūmes interneta darbībā;</a:t>
            </a:r>
          </a:p>
        </p:txBody>
      </p:sp>
    </p:spTree>
    <p:extLst>
      <p:ext uri="{BB962C8B-B14F-4D97-AF65-F5344CB8AC3E}">
        <p14:creationId xmlns:p14="http://schemas.microsoft.com/office/powerpoint/2010/main" val="444345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5633189-D5A5-41DE-A7A7-B6510F33C96D}"/>
              </a:ext>
            </a:extLst>
          </p:cNvPr>
          <p:cNvSpPr>
            <a:spLocks noGrp="1"/>
          </p:cNvSpPr>
          <p:nvPr>
            <p:ph idx="1"/>
          </p:nvPr>
        </p:nvSpPr>
        <p:spPr>
          <a:xfrm>
            <a:off x="838200" y="315310"/>
            <a:ext cx="10515600" cy="6282559"/>
          </a:xfrm>
        </p:spPr>
        <p:txBody>
          <a:bodyPr>
            <a:normAutofit/>
          </a:bodyPr>
          <a:lstStyle/>
          <a:p>
            <a:pPr algn="l">
              <a:buFont typeface="Arial" panose="020B0604020202020204" pitchFamily="34" charset="0"/>
              <a:buChar char="•"/>
            </a:pPr>
            <a:r>
              <a:rPr lang="lv-LV" sz="2400" b="0" i="0" dirty="0">
                <a:effectLst/>
                <a:latin typeface="Times New Roman" panose="02020603050405020304" pitchFamily="18" charset="0"/>
                <a:cs typeface="Times New Roman" panose="02020603050405020304" pitchFamily="18" charset="0"/>
              </a:rPr>
              <a:t>konsultē lietotājus (gan klātienē, gan attālināti pa telefonu vai e-pastu) darbā ar programmatūru, datortehniku, lokāliem datortīkliem, internetu, biroja tehniku;</a:t>
            </a:r>
          </a:p>
          <a:p>
            <a:pPr algn="l">
              <a:buFont typeface="Arial" panose="020B0604020202020204" pitchFamily="34" charset="0"/>
              <a:buChar char="•"/>
            </a:pPr>
            <a:r>
              <a:rPr lang="lv-LV" sz="2400" b="0" i="0" dirty="0">
                <a:effectLst/>
                <a:latin typeface="Times New Roman" panose="02020603050405020304" pitchFamily="18" charset="0"/>
                <a:cs typeface="Times New Roman" panose="02020603050405020304" pitchFamily="18" charset="0"/>
              </a:rPr>
              <a:t>konsultē lietotājus drošā datortehnikas izmantošanā, programmatūras licencēšanas jautājumos;</a:t>
            </a:r>
          </a:p>
          <a:p>
            <a:pPr algn="l">
              <a:buFont typeface="Arial" panose="020B0604020202020204" pitchFamily="34" charset="0"/>
              <a:buChar char="•"/>
            </a:pPr>
            <a:r>
              <a:rPr lang="lv-LV" sz="2400" b="0" i="0" dirty="0">
                <a:effectLst/>
                <a:latin typeface="Times New Roman" panose="02020603050405020304" pitchFamily="18" charset="0"/>
                <a:cs typeface="Times New Roman" panose="02020603050405020304" pitchFamily="18" charset="0"/>
              </a:rPr>
              <a:t>rūpējas par datorsistēmas fizisko drošību, uzstāda un regulāri atjaunina datoru pretvīrusu aizsardzību, veic drošības pasākumus darbam lokālajā datortīklā un darbam ar internetu;</a:t>
            </a:r>
          </a:p>
          <a:p>
            <a:pPr algn="l">
              <a:buFont typeface="Arial" panose="020B0604020202020204" pitchFamily="34" charset="0"/>
              <a:buChar char="•"/>
            </a:pPr>
            <a:r>
              <a:rPr lang="lv-LV" sz="2400" b="0" i="0" dirty="0">
                <a:effectLst/>
                <a:latin typeface="Times New Roman" panose="02020603050405020304" pitchFamily="18" charset="0"/>
                <a:cs typeface="Times New Roman" panose="02020603050405020304" pitchFamily="18" charset="0"/>
              </a:rPr>
              <a:t>organizē un nodrošina datu glabāšanas un apmaiņas kārtību datoros un vienkāršā datortīklā, veido datu rezerves kopijas;</a:t>
            </a:r>
          </a:p>
          <a:p>
            <a:pPr algn="l">
              <a:buFont typeface="Arial" panose="020B0604020202020204" pitchFamily="34" charset="0"/>
              <a:buChar char="•"/>
            </a:pPr>
            <a:r>
              <a:rPr lang="lv-LV" sz="2400" b="0" i="0" dirty="0">
                <a:effectLst/>
                <a:latin typeface="Times New Roman" panose="02020603050405020304" pitchFamily="18" charset="0"/>
                <a:cs typeface="Times New Roman" panose="02020603050405020304" pitchFamily="18" charset="0"/>
              </a:rPr>
              <a:t>sagatavo dokumentāciju par datortehniku un tajā uzstādīto programmatūru;</a:t>
            </a:r>
          </a:p>
          <a:p>
            <a:pPr algn="l">
              <a:buFont typeface="Arial" panose="020B0604020202020204" pitchFamily="34" charset="0"/>
              <a:buChar char="•"/>
            </a:pPr>
            <a:r>
              <a:rPr lang="lv-LV" sz="2400" b="0" i="0" dirty="0">
                <a:effectLst/>
                <a:latin typeface="Times New Roman" panose="02020603050405020304" pitchFamily="18" charset="0"/>
                <a:cs typeface="Times New Roman" panose="02020603050405020304" pitchFamily="18" charset="0"/>
              </a:rPr>
              <a:t>sagatavo priekšlikumus jaunas datortehnikas, programmatūras ieviešanai vai esošās modernizēšanai, datortīkla izmaiņām vai uzlabošanai.</a:t>
            </a:r>
            <a:endParaRPr lang="ru-RU" sz="2400"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349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4BBE1C-F81C-4A7E-9067-36957275884A}"/>
              </a:ext>
            </a:extLst>
          </p:cNvPr>
          <p:cNvSpPr>
            <a:spLocks noGrp="1"/>
          </p:cNvSpPr>
          <p:nvPr>
            <p:ph type="title"/>
          </p:nvPr>
        </p:nvSpPr>
        <p:spPr>
          <a:xfrm>
            <a:off x="1251678" y="978407"/>
            <a:ext cx="10178322" cy="896109"/>
          </a:xfrm>
        </p:spPr>
        <p:txBody>
          <a:bodyPr/>
          <a:lstStyle/>
          <a:p>
            <a:r>
              <a:rPr lang="de-DE" sz="3200" dirty="0" err="1">
                <a:latin typeface="Segoe Script" panose="030B0504020000000003" pitchFamily="66" charset="0"/>
              </a:rPr>
              <a:t>nepieciešam</a:t>
            </a:r>
            <a:r>
              <a:rPr lang="lv-LV" sz="3200" dirty="0">
                <a:latin typeface="Segoe Script" panose="030B0504020000000003" pitchFamily="66" charset="0"/>
              </a:rPr>
              <a:t>ā</a:t>
            </a:r>
            <a:r>
              <a:rPr lang="de-DE" sz="3200" dirty="0">
                <a:latin typeface="Segoe Script" panose="030B0504020000000003" pitchFamily="66" charset="0"/>
              </a:rPr>
              <a:t>s </a:t>
            </a:r>
            <a:r>
              <a:rPr lang="de-DE" sz="3200" dirty="0" err="1">
                <a:latin typeface="Segoe Script" panose="030B0504020000000003" pitchFamily="66" charset="0"/>
              </a:rPr>
              <a:t>prasmes</a:t>
            </a:r>
            <a:r>
              <a:rPr lang="de-DE" sz="3200" dirty="0">
                <a:latin typeface="Segoe Script" panose="030B0504020000000003" pitchFamily="66" charset="0"/>
              </a:rPr>
              <a:t>, </a:t>
            </a:r>
            <a:r>
              <a:rPr lang="de-DE" sz="3200" dirty="0" err="1">
                <a:latin typeface="Segoe Script" panose="030B0504020000000003" pitchFamily="66" charset="0"/>
              </a:rPr>
              <a:t>īpašības</a:t>
            </a:r>
            <a:endParaRPr lang="lv-LV" sz="3200" dirty="0">
              <a:latin typeface="Segoe Script" panose="030B0504020000000003" pitchFamily="66" charset="0"/>
            </a:endParaRPr>
          </a:p>
        </p:txBody>
      </p:sp>
      <p:sp>
        <p:nvSpPr>
          <p:cNvPr id="3" name="Объект 2">
            <a:extLst>
              <a:ext uri="{FF2B5EF4-FFF2-40B4-BE49-F238E27FC236}">
                <a16:creationId xmlns:a16="http://schemas.microsoft.com/office/drawing/2014/main" id="{25D1AD6B-D37B-4A0F-88F4-DE1DC56F32A2}"/>
              </a:ext>
            </a:extLst>
          </p:cNvPr>
          <p:cNvSpPr>
            <a:spLocks noGrp="1"/>
          </p:cNvSpPr>
          <p:nvPr>
            <p:ph idx="1"/>
          </p:nvPr>
        </p:nvSpPr>
        <p:spPr/>
        <p:txBody>
          <a:bodyPr>
            <a:normAutofit fontScale="85000" lnSpcReduction="10000"/>
          </a:bodyPr>
          <a:lstStyle/>
          <a:p>
            <a:r>
              <a:rPr lang="lv-LV" sz="2400" dirty="0">
                <a:latin typeface="Times New Roman" panose="02020603050405020304" pitchFamily="18" charset="0"/>
                <a:cs typeface="Times New Roman" panose="02020603050405020304" pitchFamily="18" charset="0"/>
              </a:rPr>
              <a:t>Ļoti</a:t>
            </a:r>
            <a:r>
              <a:rPr lang="de-DE" sz="2400" dirty="0">
                <a:latin typeface="Times New Roman" panose="02020603050405020304" pitchFamily="18" charset="0"/>
                <a:cs typeface="Times New Roman" panose="02020603050405020304" pitchFamily="18" charset="0"/>
              </a:rPr>
              <a:t> būtiskas ir komunikācijas prasmes</a:t>
            </a:r>
            <a:r>
              <a:rPr lang="lv-LV" sz="2400" dirty="0">
                <a:latin typeface="Times New Roman" panose="02020603050405020304" pitchFamily="18" charset="0"/>
                <a:cs typeface="Times New Roman" panose="02020603050405020304" pitchFamily="18" charset="0"/>
              </a:rPr>
              <a:t>;</a:t>
            </a:r>
          </a:p>
          <a:p>
            <a:pPr marL="0" indent="0">
              <a:buNone/>
            </a:pPr>
            <a:r>
              <a:rPr lang="de-DE" sz="1800" b="0" i="0" dirty="0">
                <a:effectLst/>
                <a:latin typeface="Times New Roman" panose="02020603050405020304" pitchFamily="18" charset="0"/>
                <a:cs typeface="Times New Roman" panose="02020603050405020304" pitchFamily="18" charset="0"/>
              </a:rPr>
              <a:t>Var teikt, ka attiecība starp tehniskajām zināšanām un komunikāciju ir apmēram 50/50.</a:t>
            </a:r>
            <a:r>
              <a:rPr lang="de-DE" sz="1200" b="0" i="0" dirty="0">
                <a:effectLst/>
                <a:latin typeface="Times New Roman" panose="02020603050405020304" pitchFamily="18" charset="0"/>
                <a:cs typeface="Times New Roman" panose="02020603050405020304" pitchFamily="18" charset="0"/>
              </a:rPr>
              <a:t> </a:t>
            </a:r>
            <a:r>
              <a:rPr lang="de-DE" sz="1800" b="0" i="0" dirty="0">
                <a:effectLst/>
                <a:latin typeface="Times New Roman" panose="02020603050405020304" pitchFamily="18" charset="0"/>
                <a:cs typeface="Times New Roman" panose="02020603050405020304" pitchFamily="18" charset="0"/>
              </a:rPr>
              <a:t>Ja tu nemācēsi klientam pareizi pasniegt un izskaidrot situāciju, problēmas būs pat lielākas nekā tad, ja tu tehniski varbūt neesi tik spējīgs, bet māki pareizi runāt ar klientu.</a:t>
            </a:r>
            <a:endParaRPr lang="lv-LV" sz="1800" b="0" i="0" dirty="0">
              <a:effectLst/>
              <a:latin typeface="Times New Roman" panose="02020603050405020304" pitchFamily="18" charset="0"/>
              <a:cs typeface="Times New Roman" panose="02020603050405020304" pitchFamily="18" charset="0"/>
            </a:endParaRPr>
          </a:p>
          <a:p>
            <a:r>
              <a:rPr lang="de-DE" sz="2400" b="0" i="0" dirty="0">
                <a:effectLst/>
                <a:latin typeface="Times New Roman" panose="02020603050405020304" pitchFamily="18" charset="0"/>
                <a:cs typeface="Times New Roman" panose="02020603050405020304" pitchFamily="18" charset="0"/>
              </a:rPr>
              <a:t>Jābūt ekstravertam, arī apzinīgam, lai atrisinātu līdz galam problēmu, ko klients ir uzticējis</a:t>
            </a:r>
            <a:r>
              <a:rPr lang="lv-LV" sz="2400" b="0" i="0" dirty="0">
                <a:effectLst/>
                <a:latin typeface="Times New Roman" panose="02020603050405020304" pitchFamily="18" charset="0"/>
                <a:cs typeface="Times New Roman" panose="02020603050405020304" pitchFamily="18" charset="0"/>
              </a:rPr>
              <a:t>;</a:t>
            </a:r>
          </a:p>
          <a:p>
            <a:r>
              <a:rPr lang="lv-LV" sz="2400" b="0" i="0" dirty="0">
                <a:effectLst/>
                <a:latin typeface="Times New Roman" panose="02020603050405020304" pitchFamily="18" charset="0"/>
                <a:cs typeface="Times New Roman" panose="02020603050405020304" pitchFamily="18" charset="0"/>
              </a:rPr>
              <a:t>Jāspēj sadarboties komandā ar kolēģiem, citiem pakalpojumu sniedzējiem;</a:t>
            </a:r>
            <a:endParaRPr lang="lv-LV" sz="2400" dirty="0">
              <a:latin typeface="Times New Roman" panose="02020603050405020304" pitchFamily="18" charset="0"/>
              <a:cs typeface="Times New Roman" panose="02020603050405020304" pitchFamily="18" charset="0"/>
            </a:endParaRPr>
          </a:p>
          <a:p>
            <a:r>
              <a:rPr lang="de-DE" sz="2400" b="0" i="0" dirty="0">
                <a:effectLst/>
                <a:latin typeface="Times New Roman" panose="02020603050405020304" pitchFamily="18" charset="0"/>
                <a:cs typeface="Times New Roman" panose="02020603050405020304" pitchFamily="18" charset="0"/>
              </a:rPr>
              <a:t>Ne mazāk svarīga ir spēja risināt problēmas patstāvīgi</a:t>
            </a:r>
            <a:r>
              <a:rPr lang="lv-LV" sz="2400" b="0" i="0" dirty="0">
                <a:effectLst/>
                <a:latin typeface="Times New Roman" panose="02020603050405020304" pitchFamily="18" charset="0"/>
                <a:cs typeface="Times New Roman" panose="02020603050405020304" pitchFamily="18" charset="0"/>
              </a:rPr>
              <a:t>;</a:t>
            </a:r>
          </a:p>
          <a:p>
            <a:r>
              <a:rPr lang="de-DE" sz="2400" b="0" i="0" dirty="0">
                <a:effectLst/>
                <a:latin typeface="Times New Roman" panose="02020603050405020304" pitchFamily="18" charset="0"/>
                <a:cs typeface="Times New Roman" panose="02020603050405020304" pitchFamily="18" charset="0"/>
              </a:rPr>
              <a:t>Jābūt arī analītiskai domāšanai, gatavībai nepārtraukti apgūt ko jaunu</a:t>
            </a:r>
            <a:r>
              <a:rPr lang="lv-LV" sz="2400" b="0" i="0" dirty="0">
                <a:effectLst/>
                <a:latin typeface="Times New Roman" panose="02020603050405020304" pitchFamily="18" charset="0"/>
                <a:cs typeface="Times New Roman" panose="02020603050405020304" pitchFamily="18" charset="0"/>
              </a:rPr>
              <a:t>;</a:t>
            </a:r>
            <a:endParaRPr lang="lv-LV" sz="2400" dirty="0">
              <a:latin typeface="Times New Roman" panose="02020603050405020304" pitchFamily="18" charset="0"/>
              <a:cs typeface="Times New Roman" panose="02020603050405020304" pitchFamily="18" charset="0"/>
            </a:endParaRPr>
          </a:p>
          <a:p>
            <a:r>
              <a:rPr lang="de-DE" sz="2400" b="0" i="0" dirty="0">
                <a:effectLst/>
                <a:latin typeface="Times New Roman" panose="02020603050405020304" pitchFamily="18" charset="0"/>
                <a:cs typeface="Times New Roman" panose="02020603050405020304" pitchFamily="18" charset="0"/>
              </a:rPr>
              <a:t>Nepieciešamas valodu zināšanas – gan lai kontaktētos ar klientiem, gan lai lasītu nozares literatūru, kas pārsvarā ir svešvalodā</a:t>
            </a:r>
            <a:r>
              <a:rPr lang="lv-LV" sz="2400" b="0" i="0" dirty="0">
                <a:effectLst/>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6126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1678" y="648904"/>
            <a:ext cx="10178322" cy="1492132"/>
          </a:xfrm>
        </p:spPr>
        <p:txBody>
          <a:bodyPr>
            <a:normAutofit/>
          </a:bodyPr>
          <a:lstStyle/>
          <a:p>
            <a:r>
              <a:rPr lang="en-US" b="1" dirty="0" err="1">
                <a:latin typeface="Times New Roman" panose="02020603050405020304" pitchFamily="18" charset="0"/>
                <a:cs typeface="Times New Roman" panose="02020603050405020304" pitchFamily="18" charset="0"/>
              </a:rPr>
              <a:t>Darba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aprīkojums</a:t>
            </a:r>
            <a:r>
              <a:rPr lang="en-US" b="1" dirty="0">
                <a:latin typeface="Times New Roman" panose="02020603050405020304" pitchFamily="18" charset="0"/>
                <a:cs typeface="Times New Roman" panose="02020603050405020304" pitchFamily="18" charset="0"/>
              </a:rPr>
              <a:t>:</a:t>
            </a:r>
            <a:br>
              <a:rPr lang="en-US" b="1" dirty="0"/>
            </a:br>
            <a:endParaRPr lang="ru-RU" dirty="0"/>
          </a:p>
        </p:txBody>
      </p:sp>
      <p:sp>
        <p:nvSpPr>
          <p:cNvPr id="3" name="Объект 2"/>
          <p:cNvSpPr>
            <a:spLocks noGrp="1"/>
          </p:cNvSpPr>
          <p:nvPr>
            <p:ph idx="1"/>
          </p:nvPr>
        </p:nvSpPr>
        <p:spPr>
          <a:xfrm>
            <a:off x="1251678" y="1750743"/>
            <a:ext cx="10178322" cy="3593591"/>
          </a:xfrm>
        </p:spPr>
        <p:txBody>
          <a:bodyPr>
            <a:noAutofit/>
          </a:bodyPr>
          <a:lstStyle/>
          <a:p>
            <a:r>
              <a:rPr lang="lv-LV" sz="2600" dirty="0">
                <a:solidFill>
                  <a:schemeClr val="tx1"/>
                </a:solidFill>
                <a:latin typeface="Times New Roman" panose="02020603050405020304" pitchFamily="18" charset="0"/>
                <a:cs typeface="Times New Roman" panose="02020603050405020304" pitchFamily="18" charset="0"/>
              </a:rPr>
              <a:t>D</a:t>
            </a:r>
            <a:r>
              <a:rPr lang="en-US" sz="2600" dirty="0" err="1">
                <a:solidFill>
                  <a:schemeClr val="tx1"/>
                </a:solidFill>
                <a:latin typeface="Times New Roman" panose="02020603050405020304" pitchFamily="18" charset="0"/>
                <a:cs typeface="Times New Roman" panose="02020603050405020304" pitchFamily="18" charset="0"/>
              </a:rPr>
              <a:t>arbā</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lieto</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datoru</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tīkla</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aparatūru</a:t>
            </a:r>
            <a:r>
              <a:rPr lang="en-US" sz="2600" dirty="0">
                <a:solidFill>
                  <a:schemeClr val="tx1"/>
                </a:solidFill>
                <a:latin typeface="Times New Roman" panose="02020603050405020304" pitchFamily="18" charset="0"/>
                <a:cs typeface="Times New Roman" panose="02020603050405020304" pitchFamily="18" charset="0"/>
              </a:rPr>
              <a:t> un </a:t>
            </a:r>
            <a:r>
              <a:rPr lang="en-US" sz="2600" dirty="0" err="1">
                <a:solidFill>
                  <a:schemeClr val="tx1"/>
                </a:solidFill>
                <a:latin typeface="Times New Roman" panose="02020603050405020304" pitchFamily="18" charset="0"/>
                <a:cs typeface="Times New Roman" panose="02020603050405020304" pitchFamily="18" charset="0"/>
              </a:rPr>
              <a:t>dažādus</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datu</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nesējus</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datortehnikas</a:t>
            </a:r>
            <a:r>
              <a:rPr lang="en-US" sz="2600" dirty="0">
                <a:solidFill>
                  <a:schemeClr val="tx1"/>
                </a:solidFill>
                <a:latin typeface="Times New Roman" panose="02020603050405020304" pitchFamily="18" charset="0"/>
                <a:cs typeface="Times New Roman" panose="02020603050405020304" pitchFamily="18" charset="0"/>
              </a:rPr>
              <a:t> un </a:t>
            </a:r>
            <a:r>
              <a:rPr lang="en-US" sz="2600" dirty="0" err="1">
                <a:solidFill>
                  <a:schemeClr val="tx1"/>
                </a:solidFill>
                <a:latin typeface="Times New Roman" panose="02020603050405020304" pitchFamily="18" charset="0"/>
                <a:cs typeface="Times New Roman" panose="02020603050405020304" pitchFamily="18" charset="0"/>
              </a:rPr>
              <a:t>tīkla</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iekārtu</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diagnostikas</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ierīces</a:t>
            </a:r>
            <a:r>
              <a:rPr lang="lv-LV"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piemēram</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caurlaidības</a:t>
            </a:r>
            <a:r>
              <a:rPr lang="en-US" sz="2600" dirty="0">
                <a:solidFill>
                  <a:schemeClr val="tx1"/>
                </a:solidFill>
                <a:latin typeface="Times New Roman" panose="02020603050405020304" pitchFamily="18" charset="0"/>
                <a:cs typeface="Times New Roman" panose="02020603050405020304" pitchFamily="18" charset="0"/>
              </a:rPr>
              <a:t> un </a:t>
            </a:r>
            <a:r>
              <a:rPr lang="en-US" sz="2600" dirty="0" err="1">
                <a:solidFill>
                  <a:schemeClr val="tx1"/>
                </a:solidFill>
                <a:latin typeface="Times New Roman" panose="02020603050405020304" pitchFamily="18" charset="0"/>
                <a:cs typeface="Times New Roman" panose="02020603050405020304" pitchFamily="18" charset="0"/>
              </a:rPr>
              <a:t>noslodzes</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nolasīšanai</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strādā</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ar</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dažādām</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operētājsistēmām</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lieto</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dažādus</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instrumentus</a:t>
            </a:r>
            <a:r>
              <a:rPr lang="lv-LV"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piemēram</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skrūvgriežus</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plakanknaibles</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izmanto</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biroja</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tehniku</a:t>
            </a:r>
            <a:r>
              <a:rPr lang="lv-LV"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piemēram</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kopēšanas</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iekārtas</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skeneri</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printeri</a:t>
            </a:r>
            <a:r>
              <a:rPr lang="en-US" sz="2600" dirty="0">
                <a:solidFill>
                  <a:schemeClr val="tx1"/>
                </a:solidFill>
                <a:latin typeface="Times New Roman" panose="02020603050405020304" pitchFamily="18" charset="0"/>
                <a:cs typeface="Times New Roman" panose="02020603050405020304" pitchFamily="18" charset="0"/>
              </a:rPr>
              <a:t>.</a:t>
            </a:r>
          </a:p>
          <a:p>
            <a:endParaRPr lang="ru-RU" sz="3600" dirty="0">
              <a:solidFill>
                <a:schemeClr val="tx1"/>
              </a:solidFill>
              <a:latin typeface="Times New Roman" panose="02020603050405020304" pitchFamily="18" charset="0"/>
              <a:cs typeface="Times New Roman" panose="02020603050405020304" pitchFamily="18" charset="0"/>
            </a:endParaRPr>
          </a:p>
        </p:txBody>
      </p:sp>
      <p:pic>
        <p:nvPicPr>
          <p:cNvPr id="2050" name="Picture 2" descr="http://www.profesijupasaule.lv/sites/default/files/upload/profession_world/images_comp/it_datorsist_teh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4802" y="4312633"/>
            <a:ext cx="8774901" cy="2063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28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lv-LV" sz="3200" b="1" dirty="0">
                <a:latin typeface="Segoe Script" panose="030B0504020000000003" pitchFamily="66" charset="0"/>
                <a:cs typeface="Times New Roman" panose="02020603050405020304" pitchFamily="18" charset="0"/>
              </a:rPr>
              <a:t>Darba apstākļi</a:t>
            </a:r>
            <a:br>
              <a:rPr lang="lv-LV" sz="3200" b="1" dirty="0">
                <a:latin typeface="Segoe Script" panose="030B0504020000000003" pitchFamily="66" charset="0"/>
              </a:rPr>
            </a:br>
            <a:endParaRPr lang="ru-RU" sz="3200" dirty="0">
              <a:latin typeface="Segoe Script" panose="030B0504020000000003" pitchFamily="66" charset="0"/>
            </a:endParaRPr>
          </a:p>
        </p:txBody>
      </p:sp>
      <p:sp>
        <p:nvSpPr>
          <p:cNvPr id="3" name="Объект 2"/>
          <p:cNvSpPr>
            <a:spLocks noGrp="1"/>
          </p:cNvSpPr>
          <p:nvPr>
            <p:ph idx="1"/>
          </p:nvPr>
        </p:nvSpPr>
        <p:spPr>
          <a:xfrm>
            <a:off x="1251678" y="1874517"/>
            <a:ext cx="10178322" cy="4080234"/>
          </a:xfrm>
        </p:spPr>
        <p:txBody>
          <a:bodyPr>
            <a:normAutofit/>
          </a:bodyPr>
          <a:lstStyle/>
          <a:p>
            <a:r>
              <a:rPr lang="lv-LV" sz="3200" dirty="0">
                <a:solidFill>
                  <a:schemeClr val="tx1"/>
                </a:solidFill>
                <a:latin typeface="Times New Roman" panose="02020603050405020304" pitchFamily="18" charset="0"/>
                <a:cs typeface="Times New Roman" panose="02020603050405020304" pitchFamily="18" charset="0"/>
              </a:rPr>
              <a:t>Strādā biroja tipa telpās astoņu stundu darba dienu; uzņēmumos, kuros datorsistēmu darbība jānodrošina nepārtrauktā režīmā, dežurējošie tehniķi strādā maiņās, apkalpojot vairākus klientus vai vienas organizācijas vairākas filiāles, var strādāt gan attālināti no savas darbavietas, gan doties izbraukumos pie klienta.</a:t>
            </a:r>
            <a:endParaRPr lang="ru-RU"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3804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lv-LV" sz="3200" b="1" dirty="0">
                <a:latin typeface="Segoe Script" panose="030B0504020000000003" pitchFamily="66" charset="0"/>
                <a:cs typeface="Times New Roman" panose="02020603050405020304" pitchFamily="18" charset="0"/>
              </a:rPr>
              <a:t>Darba iespējas</a:t>
            </a:r>
            <a:br>
              <a:rPr lang="lv-LV" sz="3200" b="1" dirty="0">
                <a:latin typeface="Segoe Script" panose="030B0504020000000003" pitchFamily="66" charset="0"/>
              </a:rPr>
            </a:br>
            <a:endParaRPr lang="ru-RU" sz="3200" dirty="0">
              <a:latin typeface="Segoe Script" panose="030B0504020000000003" pitchFamily="66" charset="0"/>
            </a:endParaRPr>
          </a:p>
        </p:txBody>
      </p:sp>
      <p:sp>
        <p:nvSpPr>
          <p:cNvPr id="3" name="Объект 2"/>
          <p:cNvSpPr>
            <a:spLocks noGrp="1"/>
          </p:cNvSpPr>
          <p:nvPr>
            <p:ph idx="1"/>
          </p:nvPr>
        </p:nvSpPr>
        <p:spPr/>
        <p:txBody>
          <a:bodyPr/>
          <a:lstStyle/>
          <a:p>
            <a:pPr marL="0" indent="0">
              <a:buNone/>
            </a:pPr>
            <a:r>
              <a:rPr lang="lv-LV" sz="3600" dirty="0">
                <a:solidFill>
                  <a:schemeClr val="tx1"/>
                </a:solidFill>
                <a:latin typeface="Times New Roman" panose="02020603050405020304" pitchFamily="18" charset="0"/>
                <a:cs typeface="Times New Roman" panose="02020603050405020304" pitchFamily="18" charset="0"/>
              </a:rPr>
              <a:t> </a:t>
            </a:r>
            <a:r>
              <a:rPr lang="lv-LV" sz="2800" dirty="0">
                <a:solidFill>
                  <a:schemeClr val="tx1"/>
                </a:solidFill>
                <a:latin typeface="Times New Roman" panose="02020603050405020304" pitchFamily="18" charset="0"/>
                <a:cs typeface="Times New Roman" panose="02020603050405020304" pitchFamily="18" charset="0"/>
              </a:rPr>
              <a:t>Var strādāt gan IT uzņēmumos, kas nodrošina datrortehnikas un sistēmu apkalpošanu saviem klientiem, gan kā štata darbinieks uzņēmumos, kuri paši nodrošina savas datortehnikas un sistēmas apkopi.</a:t>
            </a:r>
          </a:p>
          <a:p>
            <a:endParaRPr lang="ru-RU" dirty="0"/>
          </a:p>
        </p:txBody>
      </p:sp>
    </p:spTree>
    <p:extLst>
      <p:ext uri="{BB962C8B-B14F-4D97-AF65-F5344CB8AC3E}">
        <p14:creationId xmlns:p14="http://schemas.microsoft.com/office/powerpoint/2010/main" val="3550084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F9F234-F8CB-4442-B2B5-6BD8CB9D2756}"/>
              </a:ext>
            </a:extLst>
          </p:cNvPr>
          <p:cNvSpPr>
            <a:spLocks noGrp="1"/>
          </p:cNvSpPr>
          <p:nvPr>
            <p:ph type="title"/>
          </p:nvPr>
        </p:nvSpPr>
        <p:spPr/>
        <p:txBody>
          <a:bodyPr>
            <a:normAutofit/>
          </a:bodyPr>
          <a:lstStyle/>
          <a:p>
            <a:r>
              <a:rPr lang="de-DE" sz="3200" dirty="0">
                <a:latin typeface="Segoe Script" panose="030B0504020000000003" pitchFamily="66" charset="0"/>
              </a:rPr>
              <a:t>Kādas ir izaugsmes iespējas šajā profesijā</a:t>
            </a:r>
            <a:endParaRPr lang="ru-RU" sz="3200" dirty="0">
              <a:latin typeface="Segoe Script" panose="030B0504020000000003" pitchFamily="66" charset="0"/>
            </a:endParaRPr>
          </a:p>
        </p:txBody>
      </p:sp>
      <p:sp>
        <p:nvSpPr>
          <p:cNvPr id="3" name="Объект 2">
            <a:extLst>
              <a:ext uri="{FF2B5EF4-FFF2-40B4-BE49-F238E27FC236}">
                <a16:creationId xmlns:a16="http://schemas.microsoft.com/office/drawing/2014/main" id="{84CA3FFE-64A3-4803-A0F2-E037FEDCFF95}"/>
              </a:ext>
            </a:extLst>
          </p:cNvPr>
          <p:cNvSpPr>
            <a:spLocks noGrp="1"/>
          </p:cNvSpPr>
          <p:nvPr>
            <p:ph idx="1"/>
          </p:nvPr>
        </p:nvSpPr>
        <p:spPr/>
        <p:txBody>
          <a:bodyPr>
            <a:normAutofit/>
          </a:bodyPr>
          <a:lstStyle/>
          <a:p>
            <a:pPr marL="0" indent="0">
              <a:buNone/>
            </a:pPr>
            <a:r>
              <a:rPr lang="lv-LV" sz="2800" dirty="0">
                <a:latin typeface="Times New Roman" panose="02020603050405020304" pitchFamily="18" charset="0"/>
                <a:cs typeface="Times New Roman" panose="02020603050405020304" pitchFamily="18" charset="0"/>
              </a:rPr>
              <a:t>I</a:t>
            </a:r>
            <a:r>
              <a:rPr lang="de-DE" sz="2800" dirty="0">
                <a:latin typeface="Times New Roman" panose="02020603050405020304" pitchFamily="18" charset="0"/>
                <a:cs typeface="Times New Roman" panose="02020603050405020304" pitchFamily="18" charset="0"/>
              </a:rPr>
              <a:t>zaugsmes iespējas šajā profesijā</a:t>
            </a:r>
            <a:r>
              <a:rPr lang="lv-LV" sz="2800" dirty="0">
                <a:latin typeface="Times New Roman" panose="02020603050405020304" pitchFamily="18" charset="0"/>
                <a:cs typeface="Times New Roman" panose="02020603050405020304" pitchFamily="18" charset="0"/>
              </a:rPr>
              <a:t> ir </a:t>
            </a:r>
            <a:r>
              <a:rPr lang="de-DE" sz="2800" b="0" i="0" dirty="0">
                <a:effectLst/>
                <a:latin typeface="Times New Roman" panose="02020603050405020304" pitchFamily="18" charset="0"/>
                <a:cs typeface="Times New Roman" panose="02020603050405020304" pitchFamily="18" charset="0"/>
              </a:rPr>
              <a:t>visplašākās</a:t>
            </a:r>
            <a:r>
              <a:rPr lang="lv-LV" sz="2800" b="0" i="0" dirty="0">
                <a:effectLst/>
                <a:latin typeface="Times New Roman" panose="02020603050405020304" pitchFamily="18" charset="0"/>
                <a:cs typeface="Times New Roman" panose="02020603050405020304" pitchFamily="18" charset="0"/>
              </a:rPr>
              <a:t>. Sākumā var strādāt par datorsistēmu tehniķi, tad, gūstot pieredzi un papildus mācoties, var kļūt par sistēmu administratoru. Tālāk var attīstīties par sistēmu arhitektu. Var augt arī vadības jomā un kļūt, piemēram, par servisa daļas vadītāju.</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1634812"/>
      </p:ext>
    </p:extLst>
  </p:cSld>
  <p:clrMapOvr>
    <a:masterClrMapping/>
  </p:clrMapOvr>
</p:sld>
</file>

<file path=ppt/theme/theme1.xml><?xml version="1.0" encoding="utf-8"?>
<a:theme xmlns:a="http://schemas.openxmlformats.org/drawingml/2006/main" name="Эмблема">
  <a:themeElements>
    <a:clrScheme name="Эмблема">
      <a:dk1>
        <a:sysClr val="windowText" lastClr="000000"/>
      </a:dk1>
      <a:lt1>
        <a:sysClr val="window" lastClr="FFFFFF"/>
      </a:lt1>
      <a:dk2>
        <a:srgbClr val="171312"/>
      </a:dk2>
      <a:lt2>
        <a:srgbClr val="F7F0DF"/>
      </a:lt2>
      <a:accent1>
        <a:srgbClr val="53AE6E"/>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Эмблема">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Эмблема">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ppt/theme/theme2.xml><?xml version="1.0" encoding="utf-8"?>
<a:theme xmlns:a="http://schemas.openxmlformats.org/drawingml/2006/main" name="1_Эмблема">
  <a:themeElements>
    <a:clrScheme name="Эмблема">
      <a:dk1>
        <a:sysClr val="windowText" lastClr="000000"/>
      </a:dk1>
      <a:lt1>
        <a:sysClr val="window" lastClr="FFFFFF"/>
      </a:lt1>
      <a:dk2>
        <a:srgbClr val="171312"/>
      </a:dk2>
      <a:lt2>
        <a:srgbClr val="F7F0DF"/>
      </a:lt2>
      <a:accent1>
        <a:srgbClr val="53AE6E"/>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Эмблема">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Эмблема">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docProps/app.xml><?xml version="1.0" encoding="utf-8"?>
<Properties xmlns="http://schemas.openxmlformats.org/officeDocument/2006/extended-properties" xmlns:vt="http://schemas.openxmlformats.org/officeDocument/2006/docPropsVTypes">
  <Template>TM04033919[[fn=Контур]]</Template>
  <TotalTime>19</TotalTime>
  <Words>684</Words>
  <Application>Microsoft Office PowerPoint</Application>
  <PresentationFormat>Широкоэкранный</PresentationFormat>
  <Paragraphs>45</Paragraphs>
  <Slides>12</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2</vt:i4>
      </vt:variant>
      <vt:variant>
        <vt:lpstr>Заголовки слайдов</vt:lpstr>
      </vt:variant>
      <vt:variant>
        <vt:i4>12</vt:i4>
      </vt:variant>
    </vt:vector>
  </HeadingPairs>
  <TitlesOfParts>
    <vt:vector size="20" baseType="lpstr">
      <vt:lpstr>Arial</vt:lpstr>
      <vt:lpstr>Corbel</vt:lpstr>
      <vt:lpstr>Gill Sans MT</vt:lpstr>
      <vt:lpstr>Impact</vt:lpstr>
      <vt:lpstr>Segoe Script</vt:lpstr>
      <vt:lpstr>Times New Roman</vt:lpstr>
      <vt:lpstr>Эмблема</vt:lpstr>
      <vt:lpstr>1_Эмблема</vt:lpstr>
      <vt:lpstr>Datorsistēmu tehniķis</vt:lpstr>
      <vt:lpstr>Saturs:</vt:lpstr>
      <vt:lpstr>Par profesiju</vt:lpstr>
      <vt:lpstr>Mācību ilgums</vt:lpstr>
      <vt:lpstr>Презентация PowerPoint</vt:lpstr>
      <vt:lpstr>galvenie pienākumi datorsistēmu tehniķa darbā</vt:lpstr>
      <vt:lpstr>Презентация PowerPoint</vt:lpstr>
      <vt:lpstr>nepieciešamās prasmes, īpašības</vt:lpstr>
      <vt:lpstr>Darba aprīkojums: </vt:lpstr>
      <vt:lpstr>Darba apstākļi </vt:lpstr>
      <vt:lpstr>Darba iespējas </vt:lpstr>
      <vt:lpstr>Kādas ir izaugsmes iespējas šajā profesijā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Datorsistēmu tehniķis</dc:title>
  <dc:creator>Горкин Олег</dc:creator>
  <cp:lastModifiedBy>Dell</cp:lastModifiedBy>
  <cp:revision>5</cp:revision>
  <dcterms:created xsi:type="dcterms:W3CDTF">2021-04-14T19:22:42Z</dcterms:created>
  <dcterms:modified xsi:type="dcterms:W3CDTF">2021-04-20T11:00:59Z</dcterms:modified>
</cp:coreProperties>
</file>