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82" r:id="rId2"/>
    <p:sldId id="281" r:id="rId3"/>
    <p:sldId id="288" r:id="rId4"/>
    <p:sldId id="261" r:id="rId5"/>
    <p:sldId id="289" r:id="rId6"/>
    <p:sldId id="283" r:id="rId7"/>
    <p:sldId id="284" r:id="rId8"/>
    <p:sldId id="285" r:id="rId9"/>
    <p:sldId id="286" r:id="rId10"/>
    <p:sldId id="279" r:id="rId11"/>
    <p:sldId id="272" r:id="rId12"/>
  </p:sldIdLst>
  <p:sldSz cx="9144000" cy="6858000" type="screen4x3"/>
  <p:notesSz cx="6797675" cy="9926638"/>
  <p:defaultTextStyle>
    <a:defPPr>
      <a:defRPr lang="lv-LV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73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3EF983FC-C4BF-4F7C-9D40-CF2294EF524F}" type="datetimeFigureOut">
              <a:rPr lang="en-US"/>
              <a:pPr>
                <a:defRPr/>
              </a:pPr>
              <a:t>6/12/2021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40847E63-47B2-40B9-9C30-AA62598884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8A96C8-9076-4A47-9D31-6337A4B65B52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871B0C-0EFC-4B36-8A75-4D321E9542C0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47706D-70F8-40F4-ABB2-9C7B9865FA70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4189BE-0D62-4CDF-AFE5-241C9CEC956C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F828C-7E15-4A8C-9BE2-BD2F22869EBF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DD839A-A3D7-4503-B53D-AC72DD72B8B4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85B43D-C1AB-42D9-80E6-F1EF001C7F19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CDF58E-FD3A-4CD7-9959-DD45F665EAF8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682460-2AD7-412F-B40E-27EAED140C8C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C947C7-FE3D-4DC3-9D15-E5912D2C5845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343B13-06BF-4D8D-BA8D-715E9115236C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lv-LV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D6834BF6-97C3-4284-BD6E-75F354DF03E0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249237" y="71414"/>
            <a:ext cx="8894763" cy="1071563"/>
          </a:xfrm>
        </p:spPr>
        <p:txBody>
          <a:bodyPr/>
          <a:lstStyle/>
          <a:p>
            <a:pPr eaLnBrk="1" hangingPunct="1"/>
            <a:r>
              <a:rPr lang="lv-LV" sz="3600" b="1" dirty="0" smtClean="0"/>
              <a:t>1.Pēt.5:5-11 Augstprātība un Pazemība</a:t>
            </a:r>
          </a:p>
        </p:txBody>
      </p:sp>
      <p:pic>
        <p:nvPicPr>
          <p:cNvPr id="2051" name="Picture 3" descr="DOVE0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73025"/>
            <a:ext cx="485775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Text Box 6"/>
          <p:cNvSpPr txBox="1">
            <a:spLocks noChangeArrowheads="1"/>
          </p:cNvSpPr>
          <p:nvPr/>
        </p:nvSpPr>
        <p:spPr bwMode="auto">
          <a:xfrm>
            <a:off x="7429500" y="0"/>
            <a:ext cx="1714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lv-LV" sz="2000" dirty="0" smtClean="0"/>
              <a:t>13.jūn.2021.</a:t>
            </a:r>
            <a:endParaRPr lang="lv-LV" sz="2000" dirty="0"/>
          </a:p>
        </p:txBody>
      </p:sp>
      <p:sp>
        <p:nvSpPr>
          <p:cNvPr id="2053" name="Rectangle 3"/>
          <p:cNvSpPr>
            <a:spLocks noChangeArrowheads="1"/>
          </p:cNvSpPr>
          <p:nvPr/>
        </p:nvSpPr>
        <p:spPr bwMode="auto">
          <a:xfrm>
            <a:off x="5580063" y="857232"/>
            <a:ext cx="35639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lv-LV" sz="2000" b="1" dirty="0">
                <a:latin typeface="Verdana" pitchFamily="34" charset="0"/>
              </a:rPr>
              <a:t>māc. Roberts Otomers</a:t>
            </a:r>
          </a:p>
        </p:txBody>
      </p:sp>
      <p:sp>
        <p:nvSpPr>
          <p:cNvPr id="20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9B85932-CD11-4957-B062-D30D0B383F5F}" type="slidenum">
              <a:rPr lang="lv-LV" smtClean="0"/>
              <a:pPr/>
              <a:t>1</a:t>
            </a:fld>
            <a:endParaRPr lang="lv-LV" smtClean="0"/>
          </a:p>
        </p:txBody>
      </p:sp>
      <p:pic>
        <p:nvPicPr>
          <p:cNvPr id="10242" name="Picture 2" descr="Christian Life – WEL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40768"/>
            <a:ext cx="9085874" cy="5328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0"/>
            <a:ext cx="8229600" cy="850900"/>
          </a:xfrm>
        </p:spPr>
        <p:txBody>
          <a:bodyPr/>
          <a:lstStyle/>
          <a:p>
            <a:pPr eaLnBrk="1" hangingPunct="1"/>
            <a:r>
              <a:rPr lang="lv-LV" b="1" smtClean="0">
                <a:solidFill>
                  <a:schemeClr val="tx1"/>
                </a:solidFill>
              </a:rPr>
              <a:t>Kopsavilkums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1196752"/>
            <a:ext cx="9144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lv-LV" sz="2800" dirty="0" smtClean="0"/>
              <a:t>Atcerēsimies, ka visas savas </a:t>
            </a:r>
            <a:r>
              <a:rPr lang="lv-LV" sz="2800" b="1" dirty="0" smtClean="0"/>
              <a:t>cīņas</a:t>
            </a:r>
            <a:r>
              <a:rPr lang="lv-LV" sz="2800" dirty="0" smtClean="0"/>
              <a:t>, visas savas </a:t>
            </a:r>
            <a:r>
              <a:rPr lang="lv-LV" sz="2800" b="1" dirty="0" smtClean="0"/>
              <a:t>rūpes</a:t>
            </a:r>
            <a:r>
              <a:rPr lang="lv-LV" sz="2800" dirty="0" smtClean="0"/>
              <a:t>, visu savu </a:t>
            </a:r>
            <a:r>
              <a:rPr lang="lv-LV" sz="2800" b="1" dirty="0" smtClean="0"/>
              <a:t>zūdīšanos</a:t>
            </a:r>
            <a:r>
              <a:rPr lang="lv-LV" sz="2800" dirty="0" smtClean="0"/>
              <a:t> varam uzticēt </a:t>
            </a:r>
            <a:r>
              <a:rPr lang="lv-LV" sz="2800" b="1" dirty="0" smtClean="0"/>
              <a:t>Dieva gādīgajās rokās</a:t>
            </a:r>
            <a:r>
              <a:rPr lang="lv-LV" sz="2800" dirty="0" smtClean="0"/>
              <a:t>, jo Viņam pieder </a:t>
            </a:r>
            <a:r>
              <a:rPr lang="lv-LV" sz="2800" b="1" dirty="0" smtClean="0"/>
              <a:t>visa vara visos mūžu mūžos</a:t>
            </a:r>
            <a:r>
              <a:rPr lang="lv-LV" sz="2800" dirty="0" smtClean="0"/>
              <a:t>! </a:t>
            </a:r>
          </a:p>
          <a:p>
            <a:pPr>
              <a:buFontTx/>
              <a:buChar char="•"/>
            </a:pPr>
            <a:r>
              <a:rPr lang="lv-LV" sz="2800" b="1" dirty="0" smtClean="0"/>
              <a:t>Dievs visu pārrauga</a:t>
            </a:r>
            <a:r>
              <a:rPr lang="lv-LV" sz="2800" dirty="0" smtClean="0"/>
              <a:t>! Viņš ir </a:t>
            </a:r>
            <a:r>
              <a:rPr lang="lv-LV" sz="2800" b="1" dirty="0" smtClean="0"/>
              <a:t>pārāks</a:t>
            </a:r>
            <a:r>
              <a:rPr lang="lv-LV" sz="2800" dirty="0" smtClean="0"/>
              <a:t> par visām mūsu </a:t>
            </a:r>
            <a:r>
              <a:rPr lang="lv-LV" sz="2800" b="1" dirty="0" smtClean="0"/>
              <a:t>kļūdām</a:t>
            </a:r>
            <a:r>
              <a:rPr lang="lv-LV" sz="2800" dirty="0" smtClean="0"/>
              <a:t>! </a:t>
            </a:r>
            <a:r>
              <a:rPr lang="lv-LV" sz="2800" b="1" dirty="0" smtClean="0"/>
              <a:t>Uzticēsimies Viņam</a:t>
            </a:r>
            <a:r>
              <a:rPr lang="lv-LV" sz="2800" dirty="0" smtClean="0"/>
              <a:t>! </a:t>
            </a:r>
            <a:r>
              <a:rPr lang="lv-LV" sz="2800" dirty="0"/>
              <a:t>Āmen</a:t>
            </a: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77B8CB4-B3CC-4BE6-911F-03045F64076D}" type="slidenum">
              <a:rPr lang="lv-LV" smtClean="0"/>
              <a:pPr/>
              <a:t>10</a:t>
            </a:fld>
            <a:endParaRPr lang="lv-LV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0" y="692696"/>
            <a:ext cx="9144000" cy="108108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2800" b="0" i="1" u="none" strike="noStrike" kern="0" cap="none" spc="0" normalizeH="0" baseline="30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</a:t>
            </a:r>
            <a:r>
              <a:rPr kumimoji="0" lang="lv-LV" sz="2800" b="0" i="1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Viņam vara uz mūžiem. Āmen!</a:t>
            </a:r>
            <a:endParaRPr kumimoji="0" lang="lv-LV" sz="2800" b="0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 descr="Our life is in God&amp;#39;s hand – Aspire G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429000"/>
            <a:ext cx="64579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BIBLE0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0188" y="765175"/>
            <a:ext cx="5103812" cy="60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2924175"/>
            <a:ext cx="5184775" cy="1143000"/>
          </a:xfrm>
        </p:spPr>
        <p:txBody>
          <a:bodyPr/>
          <a:lstStyle/>
          <a:p>
            <a:pPr eaLnBrk="1" hangingPunct="1"/>
            <a:r>
              <a:rPr lang="lv-LV" sz="5400" smtClean="0"/>
              <a:t>Un Dieva miers, kas ir augstāks par visu saprašanu lai pasargā jūsu sirdis un jūsu domas. </a:t>
            </a:r>
            <a:r>
              <a:rPr lang="lv-LV" sz="5400" b="1" smtClean="0"/>
              <a:t>Āmen</a:t>
            </a:r>
            <a:br>
              <a:rPr lang="lv-LV" sz="5400" b="1" smtClean="0"/>
            </a:br>
            <a:endParaRPr lang="lv-LV" sz="5400" b="1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948A3B6-03F9-4D4B-AFCD-FAE86AB3ABA3}" type="slidenum">
              <a:rPr lang="lv-LV" smtClean="0"/>
              <a:pPr/>
              <a:t>11</a:t>
            </a:fld>
            <a:endParaRPr lang="lv-LV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-18827"/>
            <a:ext cx="8964612" cy="1071563"/>
          </a:xfrm>
        </p:spPr>
        <p:txBody>
          <a:bodyPr/>
          <a:lstStyle/>
          <a:p>
            <a:pPr eaLnBrk="1" hangingPunct="1"/>
            <a:r>
              <a:rPr lang="lv-LV" sz="3600" b="1" dirty="0" smtClean="0"/>
              <a:t>1.Pēt.5:5-11 Augstprātība un Pazemība</a:t>
            </a:r>
          </a:p>
        </p:txBody>
      </p:sp>
      <p:pic>
        <p:nvPicPr>
          <p:cNvPr id="3075" name="Picture 3" descr="DOVE0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463" y="-71462"/>
            <a:ext cx="485776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373C76A-A643-4B96-9DD0-A5192EF45F74}" type="slidenum">
              <a:rPr lang="lv-LV" smtClean="0"/>
              <a:pPr/>
              <a:t>2</a:t>
            </a:fld>
            <a:endParaRPr lang="lv-LV" smtClean="0"/>
          </a:p>
        </p:txBody>
      </p:sp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0" y="760630"/>
            <a:ext cx="9144000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lv-LV" sz="2800" baseline="30000" dirty="0" smtClean="0"/>
              <a:t>5</a:t>
            </a:r>
            <a:r>
              <a:rPr lang="lv-LV" sz="2800" dirty="0" smtClean="0"/>
              <a:t> Tāpat arī jūs, jaunākie, esiet paklausīgi vecajiem; tērpieties pazemībā cits pret citu, jo Dievs stājas pretī augstprātīgajiem, bet pazemīgajiem dod žēlastību.</a:t>
            </a:r>
            <a:br>
              <a:rPr lang="lv-LV" sz="2800" dirty="0" smtClean="0"/>
            </a:br>
            <a:r>
              <a:rPr lang="lv-LV" sz="2800" baseline="30000" dirty="0" smtClean="0"/>
              <a:t>6</a:t>
            </a:r>
            <a:r>
              <a:rPr lang="lv-LV" sz="2800" dirty="0" smtClean="0"/>
              <a:t>  Pazemojieties zem Dieva varenās rokas, lai Dievs jūs paaugstinātu, kad būs pienācis laiks. </a:t>
            </a:r>
            <a:r>
              <a:rPr lang="lv-LV" sz="2800" baseline="30000" dirty="0" smtClean="0"/>
              <a:t>7</a:t>
            </a:r>
            <a:r>
              <a:rPr lang="lv-LV" sz="2800" dirty="0" smtClean="0"/>
              <a:t> Visas savas rūpes uzveliet Viņam, jo Viņš gādā par jums. </a:t>
            </a:r>
            <a:r>
              <a:rPr lang="lv-LV" sz="2800" baseline="30000" dirty="0" smtClean="0"/>
              <a:t>8</a:t>
            </a:r>
            <a:r>
              <a:rPr lang="lv-LV" sz="2800" dirty="0" smtClean="0"/>
              <a:t> Esiet skaidrā prātā un nomodā: jūsu pretinieks velns kā lauva rūkdams staigā apkārt, meklēdams, ko varētu aprīt. </a:t>
            </a:r>
            <a:r>
              <a:rPr lang="lv-LV" sz="2800" baseline="30000" dirty="0" smtClean="0"/>
              <a:t>9</a:t>
            </a:r>
            <a:r>
              <a:rPr lang="lv-LV" sz="2800" dirty="0" smtClean="0"/>
              <a:t> Tam stājieties pretī stipri ticībā, zinādami, ka visi brāļi pasaulē panes tādas pašas ciešanas. </a:t>
            </a:r>
            <a:r>
              <a:rPr lang="lv-LV" sz="2800" baseline="30000" dirty="0" smtClean="0"/>
              <a:t>10</a:t>
            </a:r>
            <a:r>
              <a:rPr lang="lv-LV" sz="2800" dirty="0" smtClean="0"/>
              <a:t> Bet visas žēlastības Dievs, kas Kristū Jēzū jūs aicinājis mūžīgajā godībā, pats atjaunos jūs pēc tam, kad īsu brīdi būsiet cietuši, darīs jūs nelokāmus, stiprus un nesatricināmus. </a:t>
            </a:r>
            <a:r>
              <a:rPr lang="lv-LV" sz="2800" baseline="30000" dirty="0" smtClean="0"/>
              <a:t>11</a:t>
            </a:r>
            <a:r>
              <a:rPr lang="lv-LV" sz="2800" dirty="0" smtClean="0"/>
              <a:t> Viņam vara uz mūžiem. Āmen!</a:t>
            </a:r>
            <a:endParaRPr lang="lv-LV" sz="2600" dirty="0" smtClean="0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7429500" y="0"/>
            <a:ext cx="1714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lv-LV" sz="2000" dirty="0" smtClean="0"/>
              <a:t>13.jūn.2021.</a:t>
            </a:r>
            <a:endParaRPr lang="lv-LV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48680"/>
            <a:ext cx="9144000" cy="1081088"/>
          </a:xfrm>
        </p:spPr>
        <p:txBody>
          <a:bodyPr/>
          <a:lstStyle/>
          <a:p>
            <a:pPr marL="0" indent="0" algn="just">
              <a:lnSpc>
                <a:spcPct val="80000"/>
              </a:lnSpc>
              <a:buFontTx/>
              <a:buNone/>
            </a:pPr>
            <a:r>
              <a:rPr lang="lv-LV" sz="2800" i="1" baseline="30000" dirty="0" smtClean="0"/>
              <a:t>5a</a:t>
            </a:r>
            <a:r>
              <a:rPr lang="lv-LV" sz="2800" i="1" dirty="0" smtClean="0"/>
              <a:t> Tāpat arī jūs, jaunākie, esiet paklausīgi vecajiem; 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980728"/>
            <a:ext cx="673224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lv-LV" sz="2800" b="1" dirty="0" smtClean="0"/>
              <a:t>Kāpēc</a:t>
            </a:r>
            <a:r>
              <a:rPr lang="lv-LV" sz="2800" dirty="0" smtClean="0"/>
              <a:t> tas ir tik </a:t>
            </a:r>
            <a:r>
              <a:rPr lang="lv-LV" sz="2800" b="1" dirty="0" smtClean="0"/>
              <a:t>svarīgi</a:t>
            </a:r>
            <a:r>
              <a:rPr lang="lv-LV" sz="2800" dirty="0" smtClean="0"/>
              <a:t>?</a:t>
            </a:r>
            <a:endParaRPr lang="lv-LV" sz="2800" dirty="0"/>
          </a:p>
          <a:p>
            <a:pPr>
              <a:buFontTx/>
              <a:buChar char="•"/>
            </a:pPr>
            <a:r>
              <a:rPr lang="lv-LV" sz="2800" dirty="0" smtClean="0"/>
              <a:t>Šodien </a:t>
            </a:r>
            <a:r>
              <a:rPr lang="lv-LV" sz="2800" b="1" dirty="0" smtClean="0"/>
              <a:t>katrs pats </a:t>
            </a:r>
            <a:r>
              <a:rPr lang="lv-LV" sz="2800" dirty="0" smtClean="0"/>
              <a:t>grib būt sev </a:t>
            </a:r>
            <a:r>
              <a:rPr lang="lv-LV" sz="2800" b="1" dirty="0" smtClean="0"/>
              <a:t>karalis</a:t>
            </a:r>
            <a:r>
              <a:rPr lang="lv-LV" sz="2800" dirty="0" smtClean="0"/>
              <a:t>!</a:t>
            </a:r>
          </a:p>
          <a:p>
            <a:pPr>
              <a:buFontTx/>
              <a:buChar char="•"/>
            </a:pPr>
            <a:r>
              <a:rPr lang="lv-LV" sz="2800" dirty="0" smtClean="0"/>
              <a:t>Kas </a:t>
            </a:r>
            <a:r>
              <a:rPr lang="lv-LV" sz="2800" b="1" dirty="0" smtClean="0"/>
              <a:t>notiks</a:t>
            </a:r>
            <a:r>
              <a:rPr lang="lv-LV" sz="2800" dirty="0" smtClean="0"/>
              <a:t> tad, ja mēs to </a:t>
            </a:r>
            <a:r>
              <a:rPr lang="lv-LV" sz="2800" b="1" dirty="0" smtClean="0"/>
              <a:t>nedarīsim</a:t>
            </a:r>
            <a:r>
              <a:rPr lang="lv-LV" sz="2800" dirty="0" smtClean="0"/>
              <a:t>? </a:t>
            </a:r>
            <a:r>
              <a:rPr lang="lv-LV" sz="2800" dirty="0" smtClean="0">
                <a:sym typeface="Wingdings" pitchFamily="2" charset="2"/>
              </a:rPr>
              <a:t></a:t>
            </a:r>
            <a:endParaRPr lang="lv-LV" sz="2800" dirty="0" smtClean="0"/>
          </a:p>
          <a:p>
            <a:pPr>
              <a:buFontTx/>
              <a:buChar char="•"/>
            </a:pPr>
            <a:r>
              <a:rPr lang="lv-LV" sz="2800" dirty="0" smtClean="0"/>
              <a:t>Kā lai citādāk mēs nododam </a:t>
            </a:r>
            <a:r>
              <a:rPr lang="lv-LV" sz="2800" b="1" dirty="0" smtClean="0"/>
              <a:t>vērtības</a:t>
            </a:r>
            <a:r>
              <a:rPr lang="lv-LV" sz="2800" dirty="0" smtClean="0"/>
              <a:t> un </a:t>
            </a:r>
            <a:r>
              <a:rPr lang="lv-LV" sz="2800" b="1" dirty="0" smtClean="0"/>
              <a:t>gudrību</a:t>
            </a:r>
            <a:r>
              <a:rPr lang="lv-LV" sz="2800" dirty="0" smtClean="0"/>
              <a:t> nākamām </a:t>
            </a:r>
            <a:r>
              <a:rPr lang="lv-LV" sz="2800" b="1" dirty="0" smtClean="0"/>
              <a:t>paaudzēm</a:t>
            </a:r>
            <a:r>
              <a:rPr lang="lv-LV" sz="2800" dirty="0" smtClean="0"/>
              <a:t>?</a:t>
            </a:r>
          </a:p>
          <a:p>
            <a:pPr>
              <a:buFontTx/>
              <a:buChar char="•"/>
            </a:pPr>
            <a:r>
              <a:rPr lang="lv-LV" sz="2800" b="1" dirty="0" smtClean="0"/>
              <a:t>Vecajie ir ilgāk ticības ceļu gājuši!</a:t>
            </a:r>
          </a:p>
          <a:p>
            <a:pPr>
              <a:buFontTx/>
              <a:buChar char="•"/>
            </a:pPr>
            <a:r>
              <a:rPr lang="lv-LV" sz="2800" dirty="0" smtClean="0"/>
              <a:t>Vai </a:t>
            </a:r>
            <a:r>
              <a:rPr lang="lv-LV" sz="2800" b="1" dirty="0" smtClean="0"/>
              <a:t>atdodam savu vietu </a:t>
            </a:r>
            <a:r>
              <a:rPr lang="lv-LV" sz="2800" dirty="0" smtClean="0"/>
              <a:t>autobusā?</a:t>
            </a:r>
            <a:endParaRPr lang="lv-LV" sz="2800" dirty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A884830-771A-45FF-82CE-3697B98331E5}" type="slidenum">
              <a:rPr lang="lv-LV" smtClean="0"/>
              <a:pPr/>
              <a:t>3</a:t>
            </a:fld>
            <a:endParaRPr lang="lv-LV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-142899"/>
            <a:ext cx="8964612" cy="835596"/>
          </a:xfrm>
        </p:spPr>
        <p:txBody>
          <a:bodyPr/>
          <a:lstStyle/>
          <a:p>
            <a:pPr eaLnBrk="1" hangingPunct="1"/>
            <a:r>
              <a:rPr lang="lv-LV" sz="3600" b="1" dirty="0" smtClean="0"/>
              <a:t>Dodiet godu vecajiem</a:t>
            </a:r>
          </a:p>
        </p:txBody>
      </p:sp>
      <p:sp>
        <p:nvSpPr>
          <p:cNvPr id="25604" name="AutoShape 4" descr="PAZEMĪBA SALĪDZINI Kurš... - Latvijas Bībeles biedrība | فيسبو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1124744"/>
            <a:ext cx="2555776" cy="27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7" descr="Would you give up your seat on the bus to an elderly person? | Tolu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4000500"/>
            <a:ext cx="318135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9" name="Picture 9" descr="Ko Bībele saka par PAZEMĪBU? |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993075"/>
            <a:ext cx="5508104" cy="2864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50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build="p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1081088"/>
          </a:xfrm>
        </p:spPr>
        <p:txBody>
          <a:bodyPr/>
          <a:lstStyle/>
          <a:p>
            <a:pPr marL="0" indent="0" algn="just">
              <a:lnSpc>
                <a:spcPct val="80000"/>
              </a:lnSpc>
              <a:buFontTx/>
              <a:buNone/>
            </a:pPr>
            <a:r>
              <a:rPr lang="lv-LV" sz="2800" i="1" baseline="30000" dirty="0" smtClean="0"/>
              <a:t>5b</a:t>
            </a:r>
            <a:r>
              <a:rPr lang="lv-LV" sz="2800" i="1" dirty="0" smtClean="0"/>
              <a:t> tērpieties pazemībā cits pret citu, jo Dievs stājas pretī augstprātīgajiem, bet pazemīgajiem dod žēlastību.</a:t>
            </a:r>
            <a:br>
              <a:rPr lang="lv-LV" sz="2800" i="1" dirty="0" smtClean="0"/>
            </a:br>
            <a:endParaRPr lang="lv-LV" sz="2800" i="1" dirty="0" smtClean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1268760"/>
            <a:ext cx="449999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lv-LV" sz="2800" dirty="0" smtClean="0"/>
              <a:t>Nekad nekļūdās</a:t>
            </a:r>
            <a:endParaRPr lang="lv-LV" sz="2800" dirty="0"/>
          </a:p>
          <a:p>
            <a:pPr>
              <a:buFontTx/>
              <a:buChar char="•"/>
            </a:pPr>
            <a:r>
              <a:rPr lang="lv-LV" sz="2800" dirty="0" smtClean="0"/>
              <a:t>Neieklausās citos</a:t>
            </a:r>
          </a:p>
          <a:p>
            <a:pPr>
              <a:buFontTx/>
              <a:buChar char="•"/>
            </a:pPr>
            <a:r>
              <a:rPr lang="lv-LV" sz="2800" dirty="0" smtClean="0"/>
              <a:t>Bīda savas idejas cauri</a:t>
            </a:r>
          </a:p>
          <a:p>
            <a:pPr>
              <a:buFontTx/>
              <a:buChar char="•"/>
            </a:pPr>
            <a:r>
              <a:rPr lang="lv-LV" sz="2800" dirty="0" smtClean="0"/>
              <a:t>Pārtrauc citus runājot</a:t>
            </a:r>
          </a:p>
          <a:p>
            <a:pPr>
              <a:buFontTx/>
              <a:buChar char="•"/>
            </a:pPr>
            <a:r>
              <a:rPr lang="lv-LV" sz="2800" dirty="0" smtClean="0"/>
              <a:t>Vēlas visur būt pirmais</a:t>
            </a:r>
          </a:p>
          <a:p>
            <a:pPr>
              <a:buFontTx/>
              <a:buChar char="•"/>
            </a:pPr>
            <a:r>
              <a:rPr lang="lv-LV" sz="2800" dirty="0" smtClean="0"/>
              <a:t>Ātri demonstrē vilšanos</a:t>
            </a:r>
            <a:endParaRPr lang="lv-LV" sz="2800" dirty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A884830-771A-45FF-82CE-3697B98331E5}" type="slidenum">
              <a:rPr lang="lv-LV" smtClean="0"/>
              <a:pPr/>
              <a:t>4</a:t>
            </a:fld>
            <a:endParaRPr lang="lv-LV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76672"/>
            <a:ext cx="8964612" cy="1071563"/>
          </a:xfrm>
        </p:spPr>
        <p:txBody>
          <a:bodyPr/>
          <a:lstStyle/>
          <a:p>
            <a:pPr eaLnBrk="1" hangingPunct="1"/>
            <a:r>
              <a:rPr lang="lv-LV" sz="3600" b="1" dirty="0" smtClean="0"/>
              <a:t>Augstprātība un Pazemība</a:t>
            </a:r>
          </a:p>
        </p:txBody>
      </p:sp>
      <p:pic>
        <p:nvPicPr>
          <p:cNvPr id="8194" name="Picture 2" descr="Augstprātīgas cilvēku iezīmes un kā sazināties ar viņiem. Kas ir  augstprātība: pazīmes aromātisku uzvedību. Kā sazināties ar augstprātīgiem  cilvēkie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61048"/>
            <a:ext cx="4644008" cy="2996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644008" y="1196752"/>
            <a:ext cx="449999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lv-LV" sz="2800" dirty="0" smtClean="0"/>
              <a:t>Atzīst savas kļūdas</a:t>
            </a:r>
            <a:endParaRPr lang="lv-LV" sz="2800" dirty="0"/>
          </a:p>
          <a:p>
            <a:pPr>
              <a:buFontTx/>
              <a:buChar char="•"/>
            </a:pPr>
            <a:r>
              <a:rPr lang="lv-LV" sz="2800" dirty="0" smtClean="0"/>
              <a:t>Klausās, lai saprastu</a:t>
            </a:r>
          </a:p>
          <a:p>
            <a:pPr>
              <a:buFontTx/>
              <a:buChar char="•"/>
            </a:pPr>
            <a:r>
              <a:rPr lang="lv-LV" sz="2800" dirty="0" smtClean="0"/>
              <a:t>Ļauj citiem izteikties</a:t>
            </a:r>
          </a:p>
          <a:p>
            <a:pPr>
              <a:buFontTx/>
              <a:buChar char="•"/>
            </a:pPr>
            <a:r>
              <a:rPr lang="lv-LV" sz="2800" dirty="0" smtClean="0"/>
              <a:t>Dod telpu citiem</a:t>
            </a:r>
          </a:p>
          <a:p>
            <a:pPr>
              <a:buFontTx/>
              <a:buChar char="•"/>
            </a:pPr>
            <a:r>
              <a:rPr lang="lv-LV" sz="2800" dirty="0" smtClean="0"/>
              <a:t>Vēlas kalpot citiem</a:t>
            </a:r>
          </a:p>
          <a:p>
            <a:pPr>
              <a:buFontTx/>
              <a:buChar char="•"/>
            </a:pPr>
            <a:r>
              <a:rPr lang="lv-LV" sz="2800" dirty="0" smtClean="0"/>
              <a:t>Ir pacietīgs</a:t>
            </a:r>
            <a:endParaRPr lang="lv-LV" sz="2800" dirty="0"/>
          </a:p>
        </p:txBody>
      </p:sp>
      <p:pic>
        <p:nvPicPr>
          <p:cNvPr id="8198" name="Picture 6" descr="Dieva atkāpšanās liktenim. Pazemība un kā tā atvieglo dzī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861047"/>
            <a:ext cx="4499992" cy="29969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50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500"/>
                            </p:stCondLst>
                            <p:childTnLst>
                              <p:par>
                                <p:cTn id="5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500"/>
                            </p:stCondLst>
                            <p:childTnLst>
                              <p:par>
                                <p:cTn id="6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000"/>
                            </p:stCondLst>
                            <p:childTnLst>
                              <p:par>
                                <p:cTn id="7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500"/>
                            </p:stCondLst>
                            <p:childTnLst>
                              <p:par>
                                <p:cTn id="7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build="p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48680"/>
            <a:ext cx="9144000" cy="1081088"/>
          </a:xfrm>
        </p:spPr>
        <p:txBody>
          <a:bodyPr/>
          <a:lstStyle/>
          <a:p>
            <a:pPr marL="0" indent="0" algn="just">
              <a:lnSpc>
                <a:spcPct val="80000"/>
              </a:lnSpc>
              <a:buFontTx/>
              <a:buNone/>
            </a:pPr>
            <a:r>
              <a:rPr lang="lv-LV" sz="2800" i="1" dirty="0" smtClean="0"/>
              <a:t>Lk.17: 7 Kurš no jums, kam būtu kalps pie arkla vai ganos, kad tas pārnāk no lauka, viņam sacīs: nāc tūliņ un sēdies pie galda! 8 Vai viņš tam neteiks: sataisi man ēdienu, apliec priekšautu un pasniedz man ko ēst un dzert, un pēc tam tu pats ēdīsi un dzersi. 9 Un vai viņš sacīs paldies savam kalpam, ka tas izpilda viņa pavēles? 10 Tas pats arī ar jums: kad jūs visu, kas jums uzdots, būsit izpildījuši, sakiet: </a:t>
            </a:r>
            <a:r>
              <a:rPr lang="lv-LV" sz="2800" b="1" i="1" dirty="0" smtClean="0"/>
              <a:t>mēs esam necienīgi kalpi, mēs esam darījuši, kas bija mūsu pienākums</a:t>
            </a:r>
            <a:r>
              <a:rPr lang="lv-LV" sz="2800" i="1" dirty="0" smtClean="0"/>
              <a:t>.</a:t>
            </a: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A884830-771A-45FF-82CE-3697B98331E5}" type="slidenum">
              <a:rPr lang="lv-LV" smtClean="0"/>
              <a:pPr/>
              <a:t>5</a:t>
            </a:fld>
            <a:endParaRPr lang="lv-LV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-243408"/>
            <a:ext cx="8964612" cy="1071563"/>
          </a:xfrm>
        </p:spPr>
        <p:txBody>
          <a:bodyPr/>
          <a:lstStyle/>
          <a:p>
            <a:pPr eaLnBrk="1" hangingPunct="1"/>
            <a:r>
              <a:rPr lang="lv-LV" sz="3600" b="1" dirty="0" smtClean="0"/>
              <a:t>Ko Jēzus māca par pazemību:</a:t>
            </a:r>
          </a:p>
        </p:txBody>
      </p:sp>
      <p:pic>
        <p:nvPicPr>
          <p:cNvPr id="6" name="Picture 4" descr="Jesus Washing His Disciples&amp;#39; Feet Was Much More Than Just a Lesson in  Service and Humility - Owlc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3" y="3645024"/>
            <a:ext cx="6639065" cy="3212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build="p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48680"/>
            <a:ext cx="9144000" cy="1081088"/>
          </a:xfrm>
        </p:spPr>
        <p:txBody>
          <a:bodyPr/>
          <a:lstStyle/>
          <a:p>
            <a:pPr marL="0" indent="0" algn="just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lv-LV" sz="2800" i="1" baseline="30000" dirty="0" smtClean="0"/>
              <a:t>6</a:t>
            </a:r>
            <a:r>
              <a:rPr lang="lv-LV" sz="2800" i="1" dirty="0" smtClean="0"/>
              <a:t>  Pazemojieties zem Dieva varenās rokas, lai Dievs jūs paaugstinātu, kad būs pienācis laiks.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1196752"/>
            <a:ext cx="874846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lv-LV" sz="2800" dirty="0" smtClean="0"/>
              <a:t>Kas pats </a:t>
            </a:r>
            <a:r>
              <a:rPr lang="lv-LV" sz="2800" b="1" dirty="0" smtClean="0"/>
              <a:t>sevi paaugstina</a:t>
            </a:r>
            <a:r>
              <a:rPr lang="lv-LV" sz="2800" dirty="0" smtClean="0"/>
              <a:t>, tiks </a:t>
            </a:r>
            <a:r>
              <a:rPr lang="lv-LV" sz="2800" b="1" dirty="0" smtClean="0"/>
              <a:t>pazemināts</a:t>
            </a:r>
            <a:r>
              <a:rPr lang="lv-LV" sz="2800" dirty="0" smtClean="0"/>
              <a:t>!</a:t>
            </a:r>
            <a:endParaRPr lang="lv-LV" sz="2800" dirty="0"/>
          </a:p>
          <a:p>
            <a:pPr>
              <a:buFontTx/>
              <a:buChar char="•"/>
            </a:pPr>
            <a:r>
              <a:rPr lang="lv-LV" sz="2800" dirty="0" smtClean="0"/>
              <a:t>Bet, kas </a:t>
            </a:r>
            <a:r>
              <a:rPr lang="lv-LV" sz="2800" b="1" dirty="0" smtClean="0"/>
              <a:t>pazemojas</a:t>
            </a:r>
            <a:r>
              <a:rPr lang="lv-LV" sz="2800" dirty="0" smtClean="0"/>
              <a:t>, tiks </a:t>
            </a:r>
            <a:r>
              <a:rPr lang="lv-LV" sz="2800" b="1" dirty="0" smtClean="0"/>
              <a:t>paaugstināts</a:t>
            </a:r>
            <a:r>
              <a:rPr lang="lv-LV" sz="2800" dirty="0" smtClean="0"/>
              <a:t> īstajā brīdī.</a:t>
            </a:r>
          </a:p>
          <a:p>
            <a:pPr>
              <a:buFontTx/>
              <a:buChar char="•"/>
            </a:pPr>
            <a:r>
              <a:rPr lang="lv-LV" sz="2800" dirty="0" smtClean="0"/>
              <a:t>Šodien </a:t>
            </a:r>
            <a:r>
              <a:rPr lang="lv-LV" sz="2800" b="1" dirty="0" smtClean="0"/>
              <a:t>daudzi cilvēki </a:t>
            </a:r>
            <a:r>
              <a:rPr lang="lv-LV" sz="2800" dirty="0" smtClean="0"/>
              <a:t>tiek </a:t>
            </a:r>
            <a:r>
              <a:rPr lang="lv-LV" sz="2800" b="1" dirty="0" smtClean="0"/>
              <a:t>kārdināti</a:t>
            </a:r>
            <a:r>
              <a:rPr lang="lv-LV" sz="2800" dirty="0" smtClean="0"/>
              <a:t> ar domu: </a:t>
            </a:r>
            <a:r>
              <a:rPr lang="lv-LV" sz="2800" i="1" dirty="0" smtClean="0"/>
              <a:t>Es visas lietas zinu vislabāk!</a:t>
            </a:r>
            <a:r>
              <a:rPr lang="lv-LV" sz="2800" dirty="0" smtClean="0"/>
              <a:t> Bet vai tā patiešām ir?</a:t>
            </a:r>
          </a:p>
          <a:p>
            <a:pPr>
              <a:buFontTx/>
              <a:buChar char="•"/>
            </a:pPr>
            <a:r>
              <a:rPr lang="lv-LV" sz="2800" dirty="0" smtClean="0"/>
              <a:t>Vai nav daudz </a:t>
            </a:r>
            <a:r>
              <a:rPr lang="lv-LV" sz="2800" b="1" dirty="0" smtClean="0"/>
              <a:t>drošāk</a:t>
            </a:r>
            <a:r>
              <a:rPr lang="lv-LV" sz="2800" dirty="0" smtClean="0"/>
              <a:t> </a:t>
            </a:r>
            <a:r>
              <a:rPr lang="lv-LV" sz="2800" b="1" dirty="0" smtClean="0"/>
              <a:t>ielikt sevi Dieva varenajās</a:t>
            </a:r>
            <a:r>
              <a:rPr lang="lv-LV" sz="2800" dirty="0" smtClean="0"/>
              <a:t>, </a:t>
            </a:r>
            <a:r>
              <a:rPr lang="lv-LV" sz="2800" b="1" dirty="0" smtClean="0"/>
              <a:t>gādīgajās rokās</a:t>
            </a:r>
            <a:r>
              <a:rPr lang="lv-LV" sz="2800" dirty="0" smtClean="0"/>
              <a:t>?</a:t>
            </a:r>
            <a:endParaRPr lang="lv-LV" sz="2800" dirty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8CC7F9D-64C0-41D0-BF12-D268895AA74B}" type="slidenum">
              <a:rPr lang="lv-LV" smtClean="0"/>
              <a:pPr/>
              <a:t>6</a:t>
            </a:fld>
            <a:endParaRPr lang="lv-LV" smtClean="0"/>
          </a:p>
        </p:txBody>
      </p:sp>
      <p:pic>
        <p:nvPicPr>
          <p:cNvPr id="7170" name="Picture 2" descr="Our life is in God&amp;#39;s hand – Aspire G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717032"/>
            <a:ext cx="6457900" cy="3140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-243408"/>
            <a:ext cx="8964612" cy="1071563"/>
          </a:xfrm>
        </p:spPr>
        <p:txBody>
          <a:bodyPr/>
          <a:lstStyle/>
          <a:p>
            <a:pPr eaLnBrk="1" hangingPunct="1"/>
            <a:r>
              <a:rPr lang="lv-LV" sz="3600" b="1" dirty="0" smtClean="0"/>
              <a:t>Dieva rokās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build="p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20688"/>
            <a:ext cx="9144000" cy="1081088"/>
          </a:xfrm>
        </p:spPr>
        <p:txBody>
          <a:bodyPr/>
          <a:lstStyle/>
          <a:p>
            <a:pPr marL="0" indent="0" algn="just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lv-LV" sz="2700" i="1" baseline="30000" dirty="0" smtClean="0"/>
              <a:t>7</a:t>
            </a:r>
            <a:r>
              <a:rPr lang="lv-LV" sz="2700" i="1" dirty="0" smtClean="0"/>
              <a:t> Visas savas rūpes uzveliet Viņam, jo Viņš gādā par jums.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1124744"/>
            <a:ext cx="9144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lv-LV" sz="2800" dirty="0" smtClean="0"/>
              <a:t>Cik daudz lietu mēs </a:t>
            </a:r>
            <a:r>
              <a:rPr lang="lv-LV" sz="2800" b="1" dirty="0" smtClean="0"/>
              <a:t>paši risinām</a:t>
            </a:r>
            <a:r>
              <a:rPr lang="lv-LV" sz="2800" dirty="0" smtClean="0"/>
              <a:t>? Un cik </a:t>
            </a:r>
            <a:r>
              <a:rPr lang="lv-LV" sz="2800" b="1" dirty="0" smtClean="0"/>
              <a:t>uzticam Dievam</a:t>
            </a:r>
            <a:r>
              <a:rPr lang="lv-LV" sz="2800" dirty="0" smtClean="0"/>
              <a:t>? </a:t>
            </a:r>
            <a:r>
              <a:rPr lang="lv-LV" sz="2800" b="1" dirty="0" smtClean="0"/>
              <a:t>Dievs</a:t>
            </a:r>
            <a:r>
              <a:rPr lang="lv-LV" sz="2800" dirty="0" smtClean="0"/>
              <a:t> taču </a:t>
            </a:r>
            <a:r>
              <a:rPr lang="lv-LV" sz="2800" b="1" dirty="0" smtClean="0"/>
              <a:t>ir apsolījis gādāt </a:t>
            </a:r>
            <a:r>
              <a:rPr lang="lv-LV" sz="2800" dirty="0" smtClean="0"/>
              <a:t>par mums!</a:t>
            </a:r>
            <a:endParaRPr lang="lv-LV" sz="2800" dirty="0"/>
          </a:p>
          <a:p>
            <a:pPr>
              <a:buFontTx/>
              <a:buChar char="•"/>
            </a:pPr>
            <a:r>
              <a:rPr lang="lv-LV" sz="2800" dirty="0" smtClean="0"/>
              <a:t>Vai </a:t>
            </a:r>
            <a:r>
              <a:rPr lang="lv-LV" sz="2800" b="1" dirty="0" smtClean="0"/>
              <a:t>iesāc rītu ar lūgšanu </a:t>
            </a:r>
            <a:r>
              <a:rPr lang="lv-LV" sz="2800" dirty="0" smtClean="0"/>
              <a:t>un ieliec dienu Dieva rokās?</a:t>
            </a:r>
          </a:p>
          <a:p>
            <a:pPr>
              <a:buFontTx/>
              <a:buChar char="•"/>
            </a:pPr>
            <a:r>
              <a:rPr lang="lv-LV" sz="2800" dirty="0" smtClean="0"/>
              <a:t>Vai </a:t>
            </a:r>
            <a:r>
              <a:rPr lang="lv-LV" sz="2800" b="1" dirty="0" smtClean="0"/>
              <a:t>vakaru noslēdz </a:t>
            </a:r>
            <a:r>
              <a:rPr lang="lv-LV" sz="2800" dirty="0" smtClean="0"/>
              <a:t>ar </a:t>
            </a:r>
            <a:r>
              <a:rPr lang="lv-LV" sz="2800" b="1" dirty="0" smtClean="0"/>
              <a:t>pateicību</a:t>
            </a:r>
            <a:r>
              <a:rPr lang="lv-LV" sz="2800" dirty="0" smtClean="0"/>
              <a:t> par dienu un grēksūdzi?</a:t>
            </a:r>
          </a:p>
          <a:p>
            <a:pPr>
              <a:buFontTx/>
              <a:buChar char="•"/>
            </a:pPr>
            <a:r>
              <a:rPr lang="lv-LV" sz="2800" dirty="0" smtClean="0"/>
              <a:t>Piemērs par </a:t>
            </a:r>
            <a:r>
              <a:rPr lang="lv-LV" sz="2800" b="1" dirty="0" smtClean="0"/>
              <a:t>M.Lutera rīta lūgšanām</a:t>
            </a:r>
            <a:r>
              <a:rPr lang="lv-LV" sz="2800" dirty="0" smtClean="0"/>
              <a:t>.</a:t>
            </a:r>
            <a:endParaRPr lang="lv-LV" sz="2800" dirty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005B80C-BEDF-4746-885B-CD180E22A792}" type="slidenum">
              <a:rPr lang="lv-LV" smtClean="0"/>
              <a:pPr/>
              <a:t>7</a:t>
            </a:fld>
            <a:endParaRPr lang="lv-LV" smtClean="0"/>
          </a:p>
        </p:txBody>
      </p:sp>
      <p:pic>
        <p:nvPicPr>
          <p:cNvPr id="2" name="Picture 4" descr="Columban Prayers for the Coronavirus Pandemic - Columban Missionari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861048"/>
            <a:ext cx="7048500" cy="2996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-243408"/>
            <a:ext cx="8964612" cy="1071563"/>
          </a:xfrm>
        </p:spPr>
        <p:txBody>
          <a:bodyPr/>
          <a:lstStyle/>
          <a:p>
            <a:pPr eaLnBrk="1" hangingPunct="1"/>
            <a:r>
              <a:rPr lang="lv-LV" sz="3600" b="1" dirty="0" smtClean="0"/>
              <a:t>Lūgšana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build="p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1081088"/>
          </a:xfrm>
        </p:spPr>
        <p:txBody>
          <a:bodyPr/>
          <a:lstStyle/>
          <a:p>
            <a:pPr marL="0" indent="0" algn="just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lv-LV" sz="2800" i="1" baseline="30000" dirty="0" smtClean="0"/>
              <a:t>8</a:t>
            </a:r>
            <a:r>
              <a:rPr lang="lv-LV" sz="2800" i="1" dirty="0" smtClean="0"/>
              <a:t> Esiet skaidrā prātā un nomodā: jūsu pretinieks velns kā lauva rūkdams staigā apkārt, meklēdams, ko varētu aprīt. 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1196752"/>
            <a:ext cx="9144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lv-LV" sz="2800" b="1" dirty="0" smtClean="0"/>
              <a:t>Velns</a:t>
            </a:r>
            <a:r>
              <a:rPr lang="lv-LV" sz="2800" dirty="0" smtClean="0"/>
              <a:t> grib īpaši </a:t>
            </a:r>
            <a:r>
              <a:rPr lang="lv-LV" sz="2800" b="1" dirty="0" smtClean="0"/>
              <a:t>pazudināt visus kristiešus</a:t>
            </a:r>
            <a:r>
              <a:rPr lang="lv-LV" sz="2800" dirty="0" smtClean="0"/>
              <a:t>!</a:t>
            </a:r>
          </a:p>
          <a:p>
            <a:pPr>
              <a:buFontTx/>
              <a:buChar char="•"/>
            </a:pPr>
            <a:r>
              <a:rPr lang="lv-LV" sz="2800" dirty="0" smtClean="0"/>
              <a:t>Ko nozīmē būt </a:t>
            </a:r>
            <a:r>
              <a:rPr lang="lv-LV" sz="2800" b="1" dirty="0" smtClean="0"/>
              <a:t>skaidrā prātā</a:t>
            </a:r>
            <a:r>
              <a:rPr lang="lv-LV" sz="2800" dirty="0" smtClean="0"/>
              <a:t>? Vai te domāts </a:t>
            </a:r>
            <a:r>
              <a:rPr lang="lv-LV" sz="2800" b="1" dirty="0" smtClean="0"/>
              <a:t>alkohols</a:t>
            </a:r>
            <a:r>
              <a:rPr lang="lv-LV" sz="2800" dirty="0" smtClean="0"/>
              <a:t>?</a:t>
            </a:r>
          </a:p>
          <a:p>
            <a:pPr>
              <a:buFontTx/>
              <a:buChar char="•"/>
            </a:pPr>
            <a:r>
              <a:rPr lang="lv-LV" sz="2800" dirty="0" smtClean="0"/>
              <a:t>Ir cilvēki, ko </a:t>
            </a:r>
            <a:r>
              <a:rPr lang="lv-LV" sz="2800" b="1" dirty="0" smtClean="0"/>
              <a:t>velns apdullina </a:t>
            </a:r>
            <a:r>
              <a:rPr lang="lv-LV" sz="2800" dirty="0" smtClean="0"/>
              <a:t>ar </a:t>
            </a:r>
            <a:r>
              <a:rPr lang="lv-LV" sz="2800" b="1" dirty="0" smtClean="0"/>
              <a:t>alkoholu</a:t>
            </a:r>
            <a:r>
              <a:rPr lang="lv-LV" sz="2800" dirty="0" smtClean="0"/>
              <a:t>, un ir cilvēki, ko viņš apdullina ar </a:t>
            </a:r>
            <a:r>
              <a:rPr lang="lv-LV" sz="2800" b="1" dirty="0" smtClean="0"/>
              <a:t>augstprātību</a:t>
            </a:r>
            <a:r>
              <a:rPr lang="lv-LV" sz="2800" dirty="0" smtClean="0"/>
              <a:t>, citreiz pat ar </a:t>
            </a:r>
            <a:r>
              <a:rPr lang="lv-LV" sz="2800" b="1" dirty="0" smtClean="0"/>
              <a:t>abiem</a:t>
            </a:r>
            <a:r>
              <a:rPr lang="lv-LV" sz="2800" dirty="0" smtClean="0"/>
              <a:t>.</a:t>
            </a:r>
            <a:endParaRPr lang="lv-LV" sz="2800" dirty="0"/>
          </a:p>
          <a:p>
            <a:pPr>
              <a:buFontTx/>
              <a:buChar char="•"/>
            </a:pPr>
            <a:r>
              <a:rPr lang="lv-LV" sz="2800" dirty="0" smtClean="0"/>
              <a:t>Kāpēc </a:t>
            </a:r>
            <a:r>
              <a:rPr lang="lv-LV" sz="2800" b="1" dirty="0" smtClean="0"/>
              <a:t>skaidrs prāts </a:t>
            </a:r>
            <a:r>
              <a:rPr lang="lv-LV" sz="2800" dirty="0" smtClean="0"/>
              <a:t>ir </a:t>
            </a:r>
            <a:r>
              <a:rPr lang="lv-LV" sz="2800" b="1" dirty="0" smtClean="0"/>
              <a:t>svarīgs</a:t>
            </a:r>
            <a:r>
              <a:rPr lang="lv-LV" sz="2800" dirty="0" smtClean="0"/>
              <a:t>? </a:t>
            </a:r>
            <a:r>
              <a:rPr lang="lv-LV" sz="2800" dirty="0" smtClean="0">
                <a:sym typeface="Wingdings" pitchFamily="2" charset="2"/>
              </a:rPr>
              <a:t>Kad </a:t>
            </a:r>
            <a:r>
              <a:rPr lang="lv-LV" sz="2800" b="1" dirty="0" smtClean="0">
                <a:sym typeface="Wingdings" pitchFamily="2" charset="2"/>
              </a:rPr>
              <a:t>neesi skaidrā</a:t>
            </a:r>
            <a:r>
              <a:rPr lang="lv-LV" sz="2800" dirty="0" smtClean="0">
                <a:sym typeface="Wingdings" pitchFamily="2" charset="2"/>
              </a:rPr>
              <a:t>, tevi vieglāk “</a:t>
            </a:r>
            <a:r>
              <a:rPr lang="lv-LV" sz="2800" i="1" dirty="0" smtClean="0">
                <a:sym typeface="Wingdings" pitchFamily="2" charset="2"/>
              </a:rPr>
              <a:t>aptīt ap pirkstu”</a:t>
            </a:r>
            <a:r>
              <a:rPr lang="lv-LV" sz="2800" dirty="0" smtClean="0">
                <a:sym typeface="Wingdings" pitchFamily="2" charset="2"/>
              </a:rPr>
              <a:t>. </a:t>
            </a:r>
            <a:endParaRPr lang="lv-LV" sz="2800" dirty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9FDED5A-73EA-479E-89EB-9D29A271FCAB}" type="slidenum">
              <a:rPr lang="lv-LV" smtClean="0"/>
              <a:pPr/>
              <a:t>8</a:t>
            </a:fld>
            <a:endParaRPr lang="lv-LV" smtClean="0"/>
          </a:p>
        </p:txBody>
      </p:sp>
      <p:sp>
        <p:nvSpPr>
          <p:cNvPr id="5122" name="AutoShape 2" descr="Lions could prevent their prey from adapting to increasing heat, study say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816603"/>
            <a:ext cx="6624736" cy="29953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47712"/>
            <a:ext cx="9144000" cy="1081088"/>
          </a:xfrm>
        </p:spPr>
        <p:txBody>
          <a:bodyPr/>
          <a:lstStyle/>
          <a:p>
            <a:pPr marL="0" indent="0" algn="just" eaLnBrk="1" hangingPunct="1">
              <a:spcBef>
                <a:spcPct val="0"/>
              </a:spcBef>
              <a:buFontTx/>
              <a:buNone/>
            </a:pPr>
            <a:r>
              <a:rPr lang="lv-LV" sz="2800" i="1" baseline="30000" dirty="0" smtClean="0"/>
              <a:t>9</a:t>
            </a:r>
            <a:r>
              <a:rPr lang="lv-LV" sz="2800" i="1" dirty="0" smtClean="0"/>
              <a:t> Tam stājieties pretī stipri ticībā, zinādami, ka visi brāļi pasaulē panes tādas pašas ciešanas. </a:t>
            </a:r>
            <a:r>
              <a:rPr lang="lv-LV" sz="2800" i="1" baseline="30000" dirty="0" smtClean="0"/>
              <a:t>10</a:t>
            </a:r>
            <a:r>
              <a:rPr lang="lv-LV" sz="2800" i="1" dirty="0" smtClean="0"/>
              <a:t> Bet visas žēlastības Dievs, kas Kristū Jēzū jūs aicinājis mūžīgajā godībā, pats atjaunos jūs pēc tam, kad īsu brīdi būsiet cietuši, darīs jūs nelokāmus, stiprus un nesatricināmus.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2852936"/>
            <a:ext cx="7596336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lv-LV" sz="2800" b="1" dirty="0" smtClean="0"/>
              <a:t>Augstprātību</a:t>
            </a:r>
            <a:r>
              <a:rPr lang="lv-LV" sz="2800" dirty="0" smtClean="0"/>
              <a:t> nevar </a:t>
            </a:r>
            <a:r>
              <a:rPr lang="lv-LV" sz="2800" b="1" dirty="0" smtClean="0"/>
              <a:t>uzveikt</a:t>
            </a:r>
            <a:r>
              <a:rPr lang="lv-LV" sz="2800" dirty="0" smtClean="0"/>
              <a:t> ar </a:t>
            </a:r>
            <a:r>
              <a:rPr lang="lv-LV" sz="2800" b="1" dirty="0" smtClean="0"/>
              <a:t>labiem darbiem</a:t>
            </a:r>
            <a:r>
              <a:rPr lang="lv-LV" sz="2800" dirty="0" smtClean="0"/>
              <a:t>, tie dažkārt var pat </a:t>
            </a:r>
            <a:r>
              <a:rPr lang="lv-LV" sz="2800" b="1" dirty="0" smtClean="0"/>
              <a:t>veicināt to</a:t>
            </a:r>
            <a:r>
              <a:rPr lang="lv-LV" sz="2800" dirty="0" smtClean="0"/>
              <a:t>.</a:t>
            </a:r>
          </a:p>
          <a:p>
            <a:pPr>
              <a:buFontTx/>
              <a:buChar char="•"/>
            </a:pPr>
            <a:r>
              <a:rPr lang="lv-LV" sz="2800" dirty="0" smtClean="0"/>
              <a:t>Topot </a:t>
            </a:r>
            <a:r>
              <a:rPr lang="lv-LV" sz="2800" b="1" dirty="0" smtClean="0"/>
              <a:t>stipriem t</a:t>
            </a:r>
            <a:r>
              <a:rPr lang="lv-LV" sz="2800" b="1" dirty="0" smtClean="0">
                <a:sym typeface="Wingdings" pitchFamily="2" charset="2"/>
              </a:rPr>
              <a:t>icībā</a:t>
            </a:r>
            <a:r>
              <a:rPr lang="lv-LV" sz="2800" dirty="0" smtClean="0">
                <a:sym typeface="Wingdings" pitchFamily="2" charset="2"/>
              </a:rPr>
              <a:t>, tas ir </a:t>
            </a:r>
            <a:r>
              <a:rPr lang="lv-LV" sz="2800" b="1" dirty="0" smtClean="0">
                <a:sym typeface="Wingdings" pitchFamily="2" charset="2"/>
              </a:rPr>
              <a:t>vienīgais ceļš</a:t>
            </a:r>
            <a:r>
              <a:rPr lang="lv-LV" sz="2800" dirty="0" smtClean="0">
                <a:sym typeface="Wingdings" pitchFamily="2" charset="2"/>
              </a:rPr>
              <a:t>, kā </a:t>
            </a:r>
            <a:r>
              <a:rPr lang="lv-LV" sz="2800" b="1" dirty="0" smtClean="0">
                <a:sym typeface="Wingdings" pitchFamily="2" charset="2"/>
              </a:rPr>
              <a:t>uzvarētu augstprātību</a:t>
            </a:r>
            <a:r>
              <a:rPr lang="lv-LV" sz="2800" dirty="0" smtClean="0">
                <a:sym typeface="Wingdings" pitchFamily="2" charset="2"/>
              </a:rPr>
              <a:t>.</a:t>
            </a:r>
            <a:endParaRPr lang="lv-LV" sz="2800" dirty="0"/>
          </a:p>
          <a:p>
            <a:pPr>
              <a:buFontTx/>
              <a:buChar char="•"/>
            </a:pPr>
            <a:r>
              <a:rPr lang="lv-LV" sz="2800" b="1" dirty="0" smtClean="0"/>
              <a:t>Ticība pieaug no Dieva vārda </a:t>
            </a:r>
            <a:r>
              <a:rPr lang="lv-LV" sz="2800" dirty="0" smtClean="0"/>
              <a:t>klausīšanās un </a:t>
            </a:r>
            <a:r>
              <a:rPr lang="lv-LV" sz="2800" b="1" dirty="0" smtClean="0"/>
              <a:t>pārdomāšanas/meditēšanas</a:t>
            </a:r>
            <a:r>
              <a:rPr lang="lv-LV" sz="2800" dirty="0" smtClean="0"/>
              <a:t> savā sirdī.</a:t>
            </a:r>
          </a:p>
          <a:p>
            <a:pPr>
              <a:buFontTx/>
              <a:buChar char="•"/>
            </a:pPr>
            <a:r>
              <a:rPr lang="lv-LV" sz="2800" b="1" dirty="0" smtClean="0"/>
              <a:t>Pārmaiņas</a:t>
            </a:r>
            <a:r>
              <a:rPr lang="lv-LV" sz="2800" dirty="0" smtClean="0"/>
              <a:t> notiek nevis no </a:t>
            </a:r>
            <a:r>
              <a:rPr lang="lv-LV" sz="2800" b="1" dirty="0" smtClean="0"/>
              <a:t>ārējiem darbiem uz iekšu</a:t>
            </a:r>
            <a:r>
              <a:rPr lang="lv-LV" sz="2800" dirty="0" smtClean="0"/>
              <a:t>, bet caur </a:t>
            </a:r>
            <a:r>
              <a:rPr lang="lv-LV" sz="2800" b="1" dirty="0" smtClean="0"/>
              <a:t>Dieva vārdu </a:t>
            </a:r>
            <a:r>
              <a:rPr lang="lv-LV" sz="2800" dirty="0" smtClean="0"/>
              <a:t>no </a:t>
            </a:r>
            <a:r>
              <a:rPr lang="lv-LV" sz="2800" b="1" dirty="0" smtClean="0"/>
              <a:t>iekšpuses uz āru</a:t>
            </a:r>
            <a:r>
              <a:rPr lang="lv-LV" sz="2800" dirty="0" smtClean="0"/>
              <a:t>, un tad izpaužas </a:t>
            </a:r>
            <a:r>
              <a:rPr lang="lv-LV" sz="2800" b="1" dirty="0" smtClean="0"/>
              <a:t>pazemības darbos</a:t>
            </a:r>
            <a:r>
              <a:rPr lang="lv-LV" sz="2800" dirty="0" smtClean="0"/>
              <a:t>.</a:t>
            </a:r>
            <a:endParaRPr lang="lv-LV" sz="2800" dirty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813D975-61E8-48D5-8201-6762D198C839}" type="slidenum">
              <a:rPr lang="lv-LV" smtClean="0"/>
              <a:pPr/>
              <a:t>9</a:t>
            </a:fld>
            <a:endParaRPr lang="lv-LV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-142899"/>
            <a:ext cx="8964612" cy="835596"/>
          </a:xfrm>
        </p:spPr>
        <p:txBody>
          <a:bodyPr/>
          <a:lstStyle/>
          <a:p>
            <a:pPr eaLnBrk="1" hangingPunct="1"/>
            <a:r>
              <a:rPr lang="lv-LV" sz="3600" b="1" dirty="0" smtClean="0"/>
              <a:t>Kā cīnīties pret augstprātību?</a:t>
            </a:r>
          </a:p>
        </p:txBody>
      </p:sp>
      <p:pic>
        <p:nvPicPr>
          <p:cNvPr id="4098" name="Picture 2" descr="6 Steps to The Power of Humility - The Soul Medic"/>
          <p:cNvPicPr>
            <a:picLocks noChangeAspect="1" noChangeArrowheads="1"/>
          </p:cNvPicPr>
          <p:nvPr/>
        </p:nvPicPr>
        <p:blipFill>
          <a:blip r:embed="rId2" cstate="print"/>
          <a:srcRect l="32056" r="25880"/>
          <a:stretch>
            <a:fillRect/>
          </a:stretch>
        </p:blipFill>
        <p:spPr bwMode="auto">
          <a:xfrm>
            <a:off x="7020272" y="2636912"/>
            <a:ext cx="2123728" cy="29196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build="p"/>
      <p:bldP spid="5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4720</TotalTime>
  <Words>677</Words>
  <Application>Microsoft Office PowerPoint</Application>
  <PresentationFormat>On-screen Show (4:3)</PresentationFormat>
  <Paragraphs>69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Default Design</vt:lpstr>
      <vt:lpstr>1.Pēt.5:5-11 Augstprātība un Pazemība</vt:lpstr>
      <vt:lpstr>1.Pēt.5:5-11 Augstprātība un Pazemība</vt:lpstr>
      <vt:lpstr>Dodiet godu vecajiem</vt:lpstr>
      <vt:lpstr>Augstprātība un Pazemība</vt:lpstr>
      <vt:lpstr>Ko Jēzus māca par pazemību:</vt:lpstr>
      <vt:lpstr>Dieva rokās</vt:lpstr>
      <vt:lpstr>Lūgšana</vt:lpstr>
      <vt:lpstr>Slide 8</vt:lpstr>
      <vt:lpstr>Kā cīnīties pret augstprātību?</vt:lpstr>
      <vt:lpstr>Kopsavilkums</vt:lpstr>
      <vt:lpstr>Un Dieva miers, kas ir augstāks par visu saprašanu lai pasargā jūsu sirdis un jūsu domas. Āmen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Roberts Otomers</dc:title>
  <dc:creator>RobertsO</dc:creator>
  <cp:lastModifiedBy>Rob</cp:lastModifiedBy>
  <cp:revision>108</cp:revision>
  <dcterms:created xsi:type="dcterms:W3CDTF">2010-10-07T14:46:11Z</dcterms:created>
  <dcterms:modified xsi:type="dcterms:W3CDTF">2021-06-13T10:25:49Z</dcterms:modified>
</cp:coreProperties>
</file>