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9" r:id="rId2"/>
    <p:sldId id="331" r:id="rId3"/>
    <p:sldId id="309" r:id="rId4"/>
    <p:sldId id="305" r:id="rId5"/>
    <p:sldId id="328" r:id="rId6"/>
    <p:sldId id="307" r:id="rId7"/>
    <p:sldId id="306" r:id="rId8"/>
    <p:sldId id="319" r:id="rId9"/>
    <p:sldId id="317" r:id="rId10"/>
    <p:sldId id="332" r:id="rId11"/>
    <p:sldId id="321" r:id="rId12"/>
    <p:sldId id="318" r:id="rId13"/>
    <p:sldId id="316" r:id="rId14"/>
    <p:sldId id="308" r:id="rId15"/>
    <p:sldId id="320" r:id="rId16"/>
    <p:sldId id="329" r:id="rId17"/>
    <p:sldId id="289" r:id="rId18"/>
  </p:sldIdLst>
  <p:sldSz cx="9144000" cy="6858000" type="screen4x3"/>
  <p:notesSz cx="6797675" cy="9926638"/>
  <p:defaultTextStyle>
    <a:defPPr>
      <a:defRPr lang="lv-LV"/>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9A5"/>
    <a:srgbClr val="FF9966"/>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p:scale>
          <a:sx n="70" d="100"/>
          <a:sy n="70" d="100"/>
        </p:scale>
        <p:origin x="-1386" y="-16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2946448" cy="497438"/>
          </a:xfrm>
          <a:prstGeom prst="rect">
            <a:avLst/>
          </a:prstGeom>
          <a:noFill/>
          <a:ln w="9525">
            <a:noFill/>
            <a:miter lim="800000"/>
            <a:headEnd/>
            <a:tailEnd/>
          </a:ln>
          <a:effectLst/>
        </p:spPr>
        <p:txBody>
          <a:bodyPr vert="horz" wrap="square" lIns="91438" tIns="45718" rIns="91438" bIns="45718" numCol="1" anchor="t" anchorCtr="0" compatLnSpc="1">
            <a:prstTxWarp prst="textNoShape">
              <a:avLst/>
            </a:prstTxWarp>
          </a:bodyPr>
          <a:lstStyle>
            <a:lvl1pPr eaLnBrk="0" hangingPunct="0">
              <a:defRPr sz="1200">
                <a:latin typeface="Arial" charset="0"/>
              </a:defRPr>
            </a:lvl1pPr>
          </a:lstStyle>
          <a:p>
            <a:pPr>
              <a:defRPr/>
            </a:pPr>
            <a:endParaRPr lang="lv-LV"/>
          </a:p>
        </p:txBody>
      </p:sp>
      <p:sp>
        <p:nvSpPr>
          <p:cNvPr id="21507" name="Rectangle 3"/>
          <p:cNvSpPr>
            <a:spLocks noGrp="1" noChangeArrowheads="1"/>
          </p:cNvSpPr>
          <p:nvPr>
            <p:ph type="dt" idx="1"/>
          </p:nvPr>
        </p:nvSpPr>
        <p:spPr bwMode="auto">
          <a:xfrm>
            <a:off x="3849648" y="0"/>
            <a:ext cx="2946448" cy="497438"/>
          </a:xfrm>
          <a:prstGeom prst="rect">
            <a:avLst/>
          </a:prstGeom>
          <a:noFill/>
          <a:ln w="9525">
            <a:noFill/>
            <a:miter lim="800000"/>
            <a:headEnd/>
            <a:tailEnd/>
          </a:ln>
          <a:effectLst/>
        </p:spPr>
        <p:txBody>
          <a:bodyPr vert="horz" wrap="square" lIns="91438" tIns="45718" rIns="91438" bIns="45718" numCol="1" anchor="t" anchorCtr="0" compatLnSpc="1">
            <a:prstTxWarp prst="textNoShape">
              <a:avLst/>
            </a:prstTxWarp>
          </a:bodyPr>
          <a:lstStyle>
            <a:lvl1pPr algn="r" eaLnBrk="0" hangingPunct="0">
              <a:defRPr sz="1200">
                <a:latin typeface="Arial" charset="0"/>
              </a:defRPr>
            </a:lvl1pPr>
          </a:lstStyle>
          <a:p>
            <a:pPr>
              <a:defRPr/>
            </a:pPr>
            <a:fld id="{9D89D98E-C4F1-4312-8210-F68A77F7B645}" type="datetimeFigureOut">
              <a:rPr lang="lv-LV"/>
              <a:pPr>
                <a:defRPr/>
              </a:pPr>
              <a:t>09.01.2020</a:t>
            </a:fld>
            <a:endParaRPr lang="lv-LV"/>
          </a:p>
        </p:txBody>
      </p:sp>
      <p:sp>
        <p:nvSpPr>
          <p:cNvPr id="378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78978" y="4715390"/>
            <a:ext cx="5439719" cy="4467461"/>
          </a:xfrm>
          <a:prstGeom prst="rect">
            <a:avLst/>
          </a:prstGeom>
          <a:noFill/>
          <a:ln w="9525">
            <a:noFill/>
            <a:miter lim="800000"/>
            <a:headEnd/>
            <a:tailEnd/>
          </a:ln>
          <a:effectLst/>
        </p:spPr>
        <p:txBody>
          <a:bodyPr vert="horz" wrap="square" lIns="91438" tIns="45718" rIns="91438" bIns="45718" numCol="1" anchor="t" anchorCtr="0" compatLnSpc="1">
            <a:prstTxWarp prst="textNoShape">
              <a:avLst/>
            </a:prstTxWarp>
          </a:bodyPr>
          <a:lstStyle/>
          <a:p>
            <a:pPr lvl="0"/>
            <a:r>
              <a:rPr lang="lv-LV" noProof="0" smtClean="0"/>
              <a:t>Click to edit Master text styles</a:t>
            </a:r>
          </a:p>
          <a:p>
            <a:pPr lvl="1"/>
            <a:r>
              <a:rPr lang="lv-LV" noProof="0" smtClean="0"/>
              <a:t>Second level</a:t>
            </a:r>
          </a:p>
          <a:p>
            <a:pPr lvl="2"/>
            <a:r>
              <a:rPr lang="lv-LV" noProof="0" smtClean="0"/>
              <a:t>Third level</a:t>
            </a:r>
          </a:p>
          <a:p>
            <a:pPr lvl="3"/>
            <a:r>
              <a:rPr lang="lv-LV" noProof="0" smtClean="0"/>
              <a:t>Fourth level</a:t>
            </a:r>
          </a:p>
          <a:p>
            <a:pPr lvl="4"/>
            <a:r>
              <a:rPr lang="lv-LV" noProof="0" smtClean="0"/>
              <a:t>Fifth level</a:t>
            </a:r>
          </a:p>
        </p:txBody>
      </p:sp>
      <p:sp>
        <p:nvSpPr>
          <p:cNvPr id="21510" name="Rectangle 6"/>
          <p:cNvSpPr>
            <a:spLocks noGrp="1" noChangeArrowheads="1"/>
          </p:cNvSpPr>
          <p:nvPr>
            <p:ph type="ftr" sz="quarter" idx="4"/>
          </p:nvPr>
        </p:nvSpPr>
        <p:spPr bwMode="auto">
          <a:xfrm>
            <a:off x="1" y="9427622"/>
            <a:ext cx="2946448" cy="497438"/>
          </a:xfrm>
          <a:prstGeom prst="rect">
            <a:avLst/>
          </a:prstGeom>
          <a:noFill/>
          <a:ln w="9525">
            <a:noFill/>
            <a:miter lim="800000"/>
            <a:headEnd/>
            <a:tailEnd/>
          </a:ln>
          <a:effectLst/>
        </p:spPr>
        <p:txBody>
          <a:bodyPr vert="horz" wrap="square" lIns="91438" tIns="45718" rIns="91438" bIns="45718" numCol="1" anchor="b" anchorCtr="0" compatLnSpc="1">
            <a:prstTxWarp prst="textNoShape">
              <a:avLst/>
            </a:prstTxWarp>
          </a:bodyPr>
          <a:lstStyle>
            <a:lvl1pPr eaLnBrk="0" hangingPunct="0">
              <a:defRPr sz="1200">
                <a:latin typeface="Arial" charset="0"/>
              </a:defRPr>
            </a:lvl1pPr>
          </a:lstStyle>
          <a:p>
            <a:pPr>
              <a:defRPr/>
            </a:pPr>
            <a:endParaRPr lang="lv-LV"/>
          </a:p>
        </p:txBody>
      </p:sp>
      <p:sp>
        <p:nvSpPr>
          <p:cNvPr id="21511" name="Rectangle 7"/>
          <p:cNvSpPr>
            <a:spLocks noGrp="1" noChangeArrowheads="1"/>
          </p:cNvSpPr>
          <p:nvPr>
            <p:ph type="sldNum" sz="quarter" idx="5"/>
          </p:nvPr>
        </p:nvSpPr>
        <p:spPr bwMode="auto">
          <a:xfrm>
            <a:off x="3849648" y="9427622"/>
            <a:ext cx="2946448" cy="497438"/>
          </a:xfrm>
          <a:prstGeom prst="rect">
            <a:avLst/>
          </a:prstGeom>
          <a:noFill/>
          <a:ln w="9525">
            <a:noFill/>
            <a:miter lim="800000"/>
            <a:headEnd/>
            <a:tailEnd/>
          </a:ln>
          <a:effectLst/>
        </p:spPr>
        <p:txBody>
          <a:bodyPr vert="horz" wrap="square" lIns="91438" tIns="45718" rIns="91438" bIns="45718" numCol="1" anchor="b" anchorCtr="0" compatLnSpc="1">
            <a:prstTxWarp prst="textNoShape">
              <a:avLst/>
            </a:prstTxWarp>
          </a:bodyPr>
          <a:lstStyle>
            <a:lvl1pPr algn="r" eaLnBrk="0" hangingPunct="0">
              <a:defRPr sz="1200">
                <a:latin typeface="Arial" charset="0"/>
              </a:defRPr>
            </a:lvl1pPr>
          </a:lstStyle>
          <a:p>
            <a:pPr>
              <a:defRPr/>
            </a:pPr>
            <a:fld id="{BFC421A2-FCF9-4361-BF2B-5054EB9FD155}"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7EAB6BC5-821E-49E1-AB77-CCCAB49BBDCC}"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DC5EDC8C-E091-4C69-AB60-04106CC4683A}"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153C62C7-7062-46AF-A4E4-279629CE26C4}" type="slidenum">
              <a:rPr lang="lv-LV"/>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rtlCol="0">
            <a:normAutofit/>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6D29FA0C-7CF7-445F-B949-53207544B31C}"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A50545A6-21C5-40F1-A906-7C9392DA00A7}"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38062C9F-F8F7-4771-BA14-B191AD68EF28}"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C8102E99-3256-4C56-973A-9B013E34F07F}"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952FBE15-3CCC-44F7-9DA1-9E5ACA17E00A}"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657645FF-6EF1-4F94-814F-8F4F3FCF67CA}"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47B2FD75-3B3B-430A-8FAC-520BF0C051B2}"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DB90B54F-701B-4A19-8E35-4DE6035A3007}"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C7BFF476-7F62-4C7D-86F8-0AFAC71CB9E3}"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1F9A5"/>
            </a:gs>
            <a:gs pos="100000">
              <a:srgbClr val="FF99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14EE1F1-BBD6-4981-83A8-6C9E4CDCD63A}"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1"/>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D470904-FA6B-4BF0-B477-17AF128E8EA3}" type="slidenum">
              <a:rPr lang="en-US" sz="1400"/>
              <a:pPr algn="r"/>
              <a:t>1</a:t>
            </a:fld>
            <a:endParaRPr lang="en-US" sz="1400"/>
          </a:p>
        </p:txBody>
      </p:sp>
      <p:sp>
        <p:nvSpPr>
          <p:cNvPr id="2" name="Rectangle 2"/>
          <p:cNvSpPr>
            <a:spLocks noGrp="1" noChangeArrowheads="1"/>
          </p:cNvSpPr>
          <p:nvPr>
            <p:ph type="ctrTitle" idx="4294967295"/>
          </p:nvPr>
        </p:nvSpPr>
        <p:spPr>
          <a:xfrm>
            <a:off x="0" y="333375"/>
            <a:ext cx="9144000" cy="285750"/>
          </a:xfrm>
        </p:spPr>
        <p:txBody>
          <a:bodyPr/>
          <a:lstStyle/>
          <a:p>
            <a:pPr eaLnBrk="1" hangingPunct="1"/>
            <a:r>
              <a:rPr lang="lv-LV" sz="5400" b="1" dirty="0" smtClean="0">
                <a:solidFill>
                  <a:schemeClr val="tx1"/>
                </a:solidFill>
              </a:rPr>
              <a:t>Grēksūdze</a:t>
            </a:r>
            <a:endParaRPr lang="en-US" sz="10800" b="1" dirty="0" smtClean="0">
              <a:solidFill>
                <a:schemeClr val="tx1"/>
              </a:solidFill>
            </a:endParaRPr>
          </a:p>
        </p:txBody>
      </p:sp>
      <p:pic>
        <p:nvPicPr>
          <p:cNvPr id="8" name="Picture 3" descr="DOVE019"/>
          <p:cNvPicPr>
            <a:picLocks noChangeAspect="1" noChangeArrowheads="1"/>
          </p:cNvPicPr>
          <p:nvPr/>
        </p:nvPicPr>
        <p:blipFill>
          <a:blip r:embed="rId2" cstate="print"/>
          <a:srcRect/>
          <a:stretch>
            <a:fillRect/>
          </a:stretch>
        </p:blipFill>
        <p:spPr bwMode="auto">
          <a:xfrm>
            <a:off x="250825" y="5084763"/>
            <a:ext cx="1042988" cy="1484312"/>
          </a:xfrm>
          <a:prstGeom prst="rect">
            <a:avLst/>
          </a:prstGeom>
          <a:noFill/>
          <a:ln w="9525">
            <a:noFill/>
            <a:miter lim="800000"/>
            <a:headEnd/>
            <a:tailEnd/>
          </a:ln>
        </p:spPr>
      </p:pic>
      <p:pic>
        <p:nvPicPr>
          <p:cNvPr id="14343" name="Picture 8"/>
          <p:cNvPicPr>
            <a:picLocks noChangeAspect="1" noChangeArrowheads="1"/>
          </p:cNvPicPr>
          <p:nvPr/>
        </p:nvPicPr>
        <p:blipFill>
          <a:blip r:embed="rId3" cstate="print"/>
          <a:srcRect/>
          <a:stretch>
            <a:fillRect/>
          </a:stretch>
        </p:blipFill>
        <p:spPr bwMode="auto">
          <a:xfrm>
            <a:off x="1259632" y="980728"/>
            <a:ext cx="7128792" cy="4724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ubtitle 2"/>
          <p:cNvSpPr>
            <a:spLocks/>
          </p:cNvSpPr>
          <p:nvPr/>
        </p:nvSpPr>
        <p:spPr bwMode="auto">
          <a:xfrm>
            <a:off x="1187624" y="5362575"/>
            <a:ext cx="6915150" cy="1495425"/>
          </a:xfrm>
          <a:prstGeom prst="rect">
            <a:avLst/>
          </a:prstGeom>
          <a:noFill/>
          <a:ln w="9525">
            <a:noFill/>
            <a:miter lim="800000"/>
            <a:headEnd/>
            <a:tailEnd/>
          </a:ln>
        </p:spPr>
        <p:txBody>
          <a:bodyPr/>
          <a:lstStyle/>
          <a:p>
            <a:pPr algn="ctr">
              <a:spcBef>
                <a:spcPct val="20000"/>
              </a:spcBef>
            </a:pPr>
            <a:endParaRPr lang="lv-LV" sz="3000" b="1" dirty="0" smtClean="0">
              <a:latin typeface="Verdana" pitchFamily="34" charset="0"/>
            </a:endParaRPr>
          </a:p>
          <a:p>
            <a:pPr algn="ctr">
              <a:spcBef>
                <a:spcPct val="20000"/>
              </a:spcBef>
            </a:pPr>
            <a:r>
              <a:rPr lang="lv-LV" sz="3000" b="1" dirty="0" smtClean="0">
                <a:latin typeface="Verdana" pitchFamily="34" charset="0"/>
              </a:rPr>
              <a:t>māc</a:t>
            </a:r>
            <a:r>
              <a:rPr lang="lv-LV" sz="3000" b="1" dirty="0">
                <a:latin typeface="Verdana" pitchFamily="34" charset="0"/>
              </a:rPr>
              <a:t>. Roberts Otomers</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fade">
                                      <p:cBhvr>
                                        <p:cTn id="15" dur="2000"/>
                                        <p:tgtEl>
                                          <p:spTgt spid="14343"/>
                                        </p:tgtEl>
                                      </p:cBhvr>
                                    </p:animEffect>
                                  </p:childTnLst>
                                </p:cTn>
                              </p:par>
                            </p:childTnLst>
                          </p:cTn>
                        </p:par>
                        <p:par>
                          <p:cTn id="16" fill="hold" nodeType="afterGroup">
                            <p:stCondLst>
                              <p:cond delay="45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0"/>
            <a:ext cx="7020272" cy="692150"/>
          </a:xfrm>
        </p:spPr>
        <p:txBody>
          <a:bodyPr/>
          <a:lstStyle/>
          <a:p>
            <a:pPr eaLnBrk="1" hangingPunct="1"/>
            <a:r>
              <a:rPr lang="lv-LV" b="1" dirty="0" smtClean="0">
                <a:solidFill>
                  <a:schemeClr val="tx1"/>
                </a:solidFill>
              </a:rPr>
              <a:t>Privātā (Bikts) grēksūdze</a:t>
            </a:r>
          </a:p>
        </p:txBody>
      </p:sp>
      <p:sp>
        <p:nvSpPr>
          <p:cNvPr id="6" name="Rectangle 5"/>
          <p:cNvSpPr>
            <a:spLocks noChangeArrowheads="1"/>
          </p:cNvSpPr>
          <p:nvPr/>
        </p:nvSpPr>
        <p:spPr bwMode="auto">
          <a:xfrm>
            <a:off x="0" y="1441132"/>
            <a:ext cx="9144000" cy="5416868"/>
          </a:xfrm>
          <a:prstGeom prst="rect">
            <a:avLst/>
          </a:prstGeom>
          <a:noFill/>
          <a:ln w="9525">
            <a:noFill/>
            <a:miter lim="800000"/>
            <a:headEnd/>
            <a:tailEnd/>
          </a:ln>
        </p:spPr>
        <p:txBody>
          <a:bodyPr wrap="square">
            <a:spAutoFit/>
          </a:bodyPr>
          <a:lstStyle/>
          <a:p>
            <a:pPr>
              <a:buFont typeface="Wingdings" pitchFamily="2" charset="2"/>
              <a:buChar char="§"/>
            </a:pPr>
            <a:endParaRPr lang="lv-LV" sz="2200" dirty="0"/>
          </a:p>
          <a:p>
            <a:pPr>
              <a:buFont typeface="Wingdings" pitchFamily="2" charset="2"/>
              <a:buChar char="§"/>
            </a:pPr>
            <a:r>
              <a:rPr lang="lv-LV" sz="2700" dirty="0" smtClean="0"/>
              <a:t>Uz </a:t>
            </a:r>
            <a:r>
              <a:rPr lang="lv-LV" sz="2700" dirty="0"/>
              <a:t>privāto grēksūdzi iesaka iet tiem, kam ir </a:t>
            </a:r>
            <a:r>
              <a:rPr lang="lv-LV" sz="2700" b="1" dirty="0"/>
              <a:t>lieli sirdsapziņas pārmetumi </a:t>
            </a:r>
            <a:r>
              <a:rPr lang="lv-LV" sz="2700" dirty="0"/>
              <a:t>vai arī kas ir </a:t>
            </a:r>
            <a:r>
              <a:rPr lang="lv-LV" sz="2700" b="1" dirty="0"/>
              <a:t>nomākti </a:t>
            </a:r>
            <a:r>
              <a:rPr lang="lv-LV" sz="2700" dirty="0"/>
              <a:t>un </a:t>
            </a:r>
            <a:r>
              <a:rPr lang="lv-LV" sz="2700" b="1" dirty="0"/>
              <a:t>kārdināti.</a:t>
            </a:r>
            <a:endParaRPr lang="lv-LV" sz="2700" dirty="0"/>
          </a:p>
          <a:p>
            <a:pPr>
              <a:buFont typeface="Wingdings" pitchFamily="2" charset="2"/>
              <a:buChar char="§"/>
            </a:pPr>
            <a:r>
              <a:rPr lang="lv-LV" sz="2700" dirty="0"/>
              <a:t>Privātajā grēksūdzē mēs </a:t>
            </a:r>
            <a:r>
              <a:rPr lang="lv-LV" sz="2700" b="1" dirty="0"/>
              <a:t>grēkus</a:t>
            </a:r>
            <a:r>
              <a:rPr lang="lv-LV" sz="2700" dirty="0"/>
              <a:t> var </a:t>
            </a:r>
            <a:r>
              <a:rPr lang="lv-LV" sz="2700" b="1" dirty="0"/>
              <a:t>izteikt skaļi vārdos </a:t>
            </a:r>
            <a:r>
              <a:rPr lang="lv-LV" sz="2700" dirty="0"/>
              <a:t>un </a:t>
            </a:r>
            <a:r>
              <a:rPr lang="lv-LV" sz="2700" b="1" dirty="0"/>
              <a:t>skaļi vārdos </a:t>
            </a:r>
            <a:r>
              <a:rPr lang="lv-LV" sz="2700" dirty="0"/>
              <a:t>dzirdēt </a:t>
            </a:r>
            <a:r>
              <a:rPr lang="lv-LV" sz="2700" b="1" dirty="0"/>
              <a:t>piedošanas vārdus </a:t>
            </a:r>
            <a:r>
              <a:rPr lang="lv-LV" sz="2700" dirty="0"/>
              <a:t>arī par </a:t>
            </a:r>
            <a:r>
              <a:rPr lang="lv-LV" sz="2700" b="1" dirty="0"/>
              <a:t>šiem grēkiem</a:t>
            </a:r>
            <a:r>
              <a:rPr lang="lv-LV" sz="2700" dirty="0"/>
              <a:t>.</a:t>
            </a:r>
          </a:p>
          <a:p>
            <a:pPr>
              <a:buFont typeface="Wingdings" pitchFamily="2" charset="2"/>
              <a:buChar char="§"/>
            </a:pPr>
            <a:r>
              <a:rPr lang="lv-LV" sz="2700" dirty="0"/>
              <a:t>Ir jācenšas  </a:t>
            </a:r>
            <a:r>
              <a:rPr lang="lv-LV" sz="2700" b="1" dirty="0"/>
              <a:t>atcerēties</a:t>
            </a:r>
            <a:r>
              <a:rPr lang="lv-LV" sz="2700" dirty="0"/>
              <a:t> cik vien iespējams </a:t>
            </a:r>
            <a:r>
              <a:rPr lang="lv-LV" sz="2700" b="1" dirty="0"/>
              <a:t>daudz grēkus </a:t>
            </a:r>
            <a:r>
              <a:rPr lang="lv-LV" sz="2700" dirty="0"/>
              <a:t>un nožēlot, bet </a:t>
            </a:r>
            <a:r>
              <a:rPr lang="lv-LV" sz="2700" b="1" dirty="0"/>
              <a:t>pilnīgi visus grēkus nav iespējams uzskaitīt</a:t>
            </a:r>
          </a:p>
          <a:p>
            <a:pPr>
              <a:buFont typeface="Wingdings" pitchFamily="2" charset="2"/>
              <a:buChar char="§"/>
            </a:pPr>
            <a:r>
              <a:rPr lang="lv-LV" sz="2700" dirty="0"/>
              <a:t>“</a:t>
            </a:r>
            <a:r>
              <a:rPr lang="lv-LV" sz="2700" i="1" dirty="0"/>
              <a:t>Kas gan apzinās savu nomaldīšanos</a:t>
            </a:r>
            <a:r>
              <a:rPr lang="lv-LV" sz="2700" dirty="0"/>
              <a:t>” (Ps.19:12)</a:t>
            </a:r>
          </a:p>
          <a:p>
            <a:pPr>
              <a:buFont typeface="Wingdings" pitchFamily="2" charset="2"/>
              <a:buChar char="§"/>
            </a:pPr>
            <a:r>
              <a:rPr lang="lv-LV" sz="2700" dirty="0"/>
              <a:t>Privātā grēksūdze ir </a:t>
            </a:r>
            <a:r>
              <a:rPr lang="lv-LV" sz="2700" b="1" dirty="0"/>
              <a:t>iespēja</a:t>
            </a:r>
            <a:r>
              <a:rPr lang="lv-LV" sz="2700" dirty="0"/>
              <a:t> mācītājam </a:t>
            </a:r>
            <a:r>
              <a:rPr lang="lv-LV" sz="2700" b="1" dirty="0"/>
              <a:t>pamācīt</a:t>
            </a:r>
            <a:r>
              <a:rPr lang="lv-LV" sz="2700" dirty="0"/>
              <a:t> un </a:t>
            </a:r>
            <a:r>
              <a:rPr lang="lv-LV" sz="2700" b="1" dirty="0" smtClean="0"/>
              <a:t>mierināt</a:t>
            </a:r>
            <a:endParaRPr lang="lv-LV" sz="2700" dirty="0"/>
          </a:p>
        </p:txBody>
      </p:sp>
      <p:sp>
        <p:nvSpPr>
          <p:cNvPr id="28676"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391D01F-9512-4573-B5C0-0F8C1B604B83}" type="slidenum">
              <a:rPr lang="lv-LV" sz="1400"/>
              <a:pPr algn="r"/>
              <a:t>10</a:t>
            </a:fld>
            <a:endParaRPr lang="lv-LV" sz="1400"/>
          </a:p>
        </p:txBody>
      </p:sp>
      <p:pic>
        <p:nvPicPr>
          <p:cNvPr id="43010" name="Picture 2"/>
          <p:cNvPicPr>
            <a:picLocks noChangeAspect="1" noChangeArrowheads="1"/>
          </p:cNvPicPr>
          <p:nvPr/>
        </p:nvPicPr>
        <p:blipFill>
          <a:blip r:embed="rId2" cstate="print"/>
          <a:srcRect/>
          <a:stretch>
            <a:fillRect/>
          </a:stretch>
        </p:blipFill>
        <p:spPr bwMode="auto">
          <a:xfrm>
            <a:off x="6804248" y="332656"/>
            <a:ext cx="2339752" cy="1357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3010"/>
                                        </p:tgtEl>
                                        <p:attrNameLst>
                                          <p:attrName>style.visibility</p:attrName>
                                        </p:attrNameLst>
                                      </p:cBhvr>
                                      <p:to>
                                        <p:strVal val="visible"/>
                                      </p:to>
                                    </p:set>
                                    <p:animEffect transition="in" filter="fade">
                                      <p:cBhvr>
                                        <p:cTn id="11" dur="2000"/>
                                        <p:tgtEl>
                                          <p:spTgt spid="430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500"/>
                            </p:stCondLst>
                            <p:childTnLst>
                              <p:par>
                                <p:cTn id="19" presetID="2" presetClass="entr" presetSubtype="4"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2" presetClass="entr" presetSubtype="4" fill="hold"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000"/>
                            </p:stCondLst>
                            <p:childTnLst>
                              <p:par>
                                <p:cTn id="35" presetID="2" presetClass="entr" presetSubtype="4" fill="hold"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68313" y="0"/>
            <a:ext cx="8229600" cy="692150"/>
          </a:xfrm>
        </p:spPr>
        <p:txBody>
          <a:bodyPr/>
          <a:lstStyle/>
          <a:p>
            <a:pPr eaLnBrk="1" hangingPunct="1"/>
            <a:r>
              <a:rPr lang="lv-LV" b="1" smtClean="0">
                <a:solidFill>
                  <a:schemeClr val="tx1"/>
                </a:solidFill>
              </a:rPr>
              <a:t>Atslēgu vara</a:t>
            </a:r>
          </a:p>
        </p:txBody>
      </p:sp>
      <p:sp>
        <p:nvSpPr>
          <p:cNvPr id="6" name="Rectangle 5"/>
          <p:cNvSpPr>
            <a:spLocks noChangeArrowheads="1"/>
          </p:cNvSpPr>
          <p:nvPr/>
        </p:nvSpPr>
        <p:spPr bwMode="auto">
          <a:xfrm>
            <a:off x="0" y="669925"/>
            <a:ext cx="9144000" cy="4630738"/>
          </a:xfrm>
          <a:prstGeom prst="rect">
            <a:avLst/>
          </a:prstGeom>
          <a:noFill/>
          <a:ln w="9525">
            <a:noFill/>
            <a:miter lim="800000"/>
            <a:headEnd/>
            <a:tailEnd/>
          </a:ln>
        </p:spPr>
        <p:txBody>
          <a:bodyPr>
            <a:spAutoFit/>
          </a:bodyPr>
          <a:lstStyle/>
          <a:p>
            <a:pPr algn="just">
              <a:buFont typeface="Wingdings" pitchFamily="2" charset="2"/>
              <a:buChar char="§"/>
            </a:pPr>
            <a:r>
              <a:rPr lang="lv-LV" sz="2400"/>
              <a:t>Jēzus saka: „</a:t>
            </a:r>
            <a:r>
              <a:rPr lang="lv-LV" sz="2400" i="1"/>
              <a:t>Es tev došu </a:t>
            </a:r>
            <a:r>
              <a:rPr lang="lv-LV" sz="2400" b="1" i="1"/>
              <a:t>Debesu valstības atslēgas</a:t>
            </a:r>
            <a:r>
              <a:rPr lang="lv-LV" sz="2400" i="1"/>
              <a:t>; un, ko tu siesi virs zemes, tas būs siets arī debesīs; un, ko tu atraisīsi virs zemes, tam jābūt atraisītam arī debesīs</a:t>
            </a:r>
            <a:r>
              <a:rPr lang="lv-LV" sz="2400"/>
              <a:t>.“ (Mt.16:18-19) </a:t>
            </a:r>
          </a:p>
          <a:p>
            <a:pPr>
              <a:buFont typeface="Wingdings" pitchFamily="2" charset="2"/>
              <a:buChar char="§"/>
            </a:pPr>
            <a:r>
              <a:rPr lang="lv-LV" sz="2400"/>
              <a:t>„</a:t>
            </a:r>
            <a:r>
              <a:rPr lang="lv-LV" sz="2400" i="1"/>
              <a:t>Un, to sacījis, Jēzus dvesa un sacīja mācekļiem: "Ņemiet Svēto Garu! Kam </a:t>
            </a:r>
            <a:r>
              <a:rPr lang="lv-LV" sz="2400" b="1" i="1"/>
              <a:t>jūs grēkus piedosit</a:t>
            </a:r>
            <a:r>
              <a:rPr lang="lv-LV" sz="2400" i="1"/>
              <a:t>, tiem </a:t>
            </a:r>
            <a:r>
              <a:rPr lang="lv-LV" sz="2400" b="1" i="1"/>
              <a:t>tie būs piedoti</a:t>
            </a:r>
            <a:r>
              <a:rPr lang="lv-LV" sz="2400" i="1"/>
              <a:t>, kam jūs tos </a:t>
            </a:r>
            <a:r>
              <a:rPr lang="lv-LV" sz="2400" b="1" i="1"/>
              <a:t>paturēsit</a:t>
            </a:r>
            <a:r>
              <a:rPr lang="lv-LV" sz="2400" i="1"/>
              <a:t>, tiem tie </a:t>
            </a:r>
            <a:r>
              <a:rPr lang="lv-LV" sz="2400" b="1" i="1"/>
              <a:t>paliks</a:t>
            </a:r>
            <a:r>
              <a:rPr lang="lv-LV" sz="2400"/>
              <a:t>.” (Jņ.20:22-23) </a:t>
            </a:r>
            <a:endParaRPr lang="en-US" sz="2400"/>
          </a:p>
          <a:p>
            <a:pPr algn="just"/>
            <a:endParaRPr lang="lv-LV" sz="700"/>
          </a:p>
          <a:p>
            <a:pPr algn="just">
              <a:buFont typeface="Wingdings" pitchFamily="2" charset="2"/>
              <a:buChar char="§"/>
            </a:pPr>
            <a:r>
              <a:rPr lang="lv-LV" sz="2400"/>
              <a:t>Kurš </a:t>
            </a:r>
            <a:r>
              <a:rPr lang="lv-LV" sz="2400" b="1"/>
              <a:t>katrs nevar atslēgt durvis</a:t>
            </a:r>
            <a:r>
              <a:rPr lang="lv-LV" sz="2400"/>
              <a:t>, tikai tas, kam ir </a:t>
            </a:r>
            <a:r>
              <a:rPr lang="lv-LV" sz="2400" b="1"/>
              <a:t>atslēgas</a:t>
            </a:r>
            <a:r>
              <a:rPr lang="lv-LV" sz="2400"/>
              <a:t>.</a:t>
            </a:r>
          </a:p>
          <a:p>
            <a:pPr algn="just">
              <a:buFont typeface="Wingdings" pitchFamily="2" charset="2"/>
              <a:buChar char="§"/>
            </a:pPr>
            <a:r>
              <a:rPr lang="lv-LV" sz="2400"/>
              <a:t>Lai </a:t>
            </a:r>
            <a:r>
              <a:rPr lang="lv-LV" sz="2400" b="1"/>
              <a:t>atpiņķerētu</a:t>
            </a:r>
            <a:r>
              <a:rPr lang="lv-LV" sz="2400"/>
              <a:t> vaļā </a:t>
            </a:r>
            <a:r>
              <a:rPr lang="lv-LV" sz="2400" b="1"/>
              <a:t>mezglu</a:t>
            </a:r>
            <a:r>
              <a:rPr lang="lv-LV" sz="2400"/>
              <a:t>, tur vajag </a:t>
            </a:r>
            <a:r>
              <a:rPr lang="lv-LV" sz="2400" b="1"/>
              <a:t>īpašu prasmi</a:t>
            </a:r>
            <a:r>
              <a:rPr lang="lv-LV" sz="2400"/>
              <a:t>, bet lai </a:t>
            </a:r>
            <a:r>
              <a:rPr lang="lv-LV" sz="2400" b="1"/>
              <a:t>atslēgtu vaļā durvis </a:t>
            </a:r>
            <a:r>
              <a:rPr lang="lv-LV" sz="2400"/>
              <a:t>tur </a:t>
            </a:r>
            <a:r>
              <a:rPr lang="lv-LV" sz="2400" b="1"/>
              <a:t>nevajag </a:t>
            </a:r>
            <a:r>
              <a:rPr lang="lv-LV" sz="2400"/>
              <a:t>nekādas </a:t>
            </a:r>
            <a:r>
              <a:rPr lang="lv-LV" sz="2400" b="1"/>
              <a:t>īpašas prasmes</a:t>
            </a:r>
            <a:r>
              <a:rPr lang="lv-LV" sz="2400"/>
              <a:t>.</a:t>
            </a:r>
          </a:p>
          <a:p>
            <a:pPr algn="just">
              <a:buFont typeface="Wingdings" pitchFamily="2" charset="2"/>
              <a:buChar char="§"/>
            </a:pPr>
            <a:r>
              <a:rPr lang="lv-LV" sz="2400"/>
              <a:t>Turklāt </a:t>
            </a:r>
            <a:r>
              <a:rPr lang="lv-LV" sz="2400" b="1"/>
              <a:t>atslēgas</a:t>
            </a:r>
            <a:r>
              <a:rPr lang="lv-LV" sz="2400"/>
              <a:t> var </a:t>
            </a:r>
            <a:r>
              <a:rPr lang="lv-LV" sz="2400" b="1"/>
              <a:t>viegli</a:t>
            </a:r>
            <a:r>
              <a:rPr lang="lv-LV" sz="2400"/>
              <a:t> </a:t>
            </a:r>
            <a:r>
              <a:rPr lang="lv-LV" sz="2400" b="1"/>
              <a:t>nodot tālāk </a:t>
            </a:r>
            <a:r>
              <a:rPr lang="lv-LV" sz="2400"/>
              <a:t>citiem.</a:t>
            </a:r>
          </a:p>
          <a:p>
            <a:pPr algn="just">
              <a:buFont typeface="Wingdings" pitchFamily="2" charset="2"/>
              <a:buChar char="§"/>
            </a:pPr>
            <a:r>
              <a:rPr lang="lv-LV" sz="2400"/>
              <a:t>Debesu valstības </a:t>
            </a:r>
            <a:r>
              <a:rPr lang="lv-LV" sz="2400" b="1"/>
              <a:t>atslēgšanu</a:t>
            </a:r>
            <a:r>
              <a:rPr lang="lv-LV" sz="2400"/>
              <a:t> un </a:t>
            </a:r>
            <a:r>
              <a:rPr lang="lv-LV" sz="2400" b="1"/>
              <a:t>aizslēgšanu</a:t>
            </a:r>
            <a:r>
              <a:rPr lang="lv-LV" sz="2400"/>
              <a:t> </a:t>
            </a:r>
          </a:p>
          <a:p>
            <a:pPr algn="just"/>
            <a:r>
              <a:rPr lang="lv-LV" sz="2400"/>
              <a:t>Jēzus ir </a:t>
            </a:r>
            <a:r>
              <a:rPr lang="lv-LV" sz="2400" b="1"/>
              <a:t>uzticējis </a:t>
            </a:r>
            <a:r>
              <a:rPr lang="lv-LV" sz="2400"/>
              <a:t>saviem</a:t>
            </a:r>
            <a:r>
              <a:rPr lang="lv-LV" sz="2400" b="1"/>
              <a:t> mācekļiem</a:t>
            </a:r>
            <a:r>
              <a:rPr lang="lv-LV" sz="2400"/>
              <a:t>.</a:t>
            </a:r>
          </a:p>
        </p:txBody>
      </p:sp>
      <p:sp>
        <p:nvSpPr>
          <p:cNvPr id="29700"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10A7A30-056B-4D7B-A558-1D9A73B2F2EB}" type="slidenum">
              <a:rPr lang="lv-LV" sz="1400"/>
              <a:pPr algn="r"/>
              <a:t>11</a:t>
            </a:fld>
            <a:endParaRPr lang="lv-LV" sz="1400"/>
          </a:p>
        </p:txBody>
      </p:sp>
      <p:pic>
        <p:nvPicPr>
          <p:cNvPr id="38914" name="Picture 2" descr="http://t0.gstatic.com/images?q=tbn:ANd9GcRDpqNAj05OKgqxxGpqG3mxydIgilw-2hySiyF9gmRq9ZTO1PW_CQ"/>
          <p:cNvPicPr>
            <a:picLocks noChangeAspect="1" noChangeArrowheads="1"/>
          </p:cNvPicPr>
          <p:nvPr/>
        </p:nvPicPr>
        <p:blipFill>
          <a:blip r:embed="rId2" cstate="print"/>
          <a:srcRect/>
          <a:stretch>
            <a:fillRect/>
          </a:stretch>
        </p:blipFill>
        <p:spPr bwMode="auto">
          <a:xfrm>
            <a:off x="6516216" y="4022715"/>
            <a:ext cx="2627784" cy="2835286"/>
          </a:xfrm>
          <a:prstGeom prst="rect">
            <a:avLst/>
          </a:prstGeom>
          <a:ln>
            <a:noFill/>
          </a:ln>
          <a:effectLst>
            <a:softEdge rad="112500"/>
          </a:effectLst>
        </p:spPr>
      </p:pic>
      <p:pic>
        <p:nvPicPr>
          <p:cNvPr id="38916" name="Picture 4" descr="http://t0.gstatic.com/images?q=tbn:ANd9GcRui-n5CivL28XhEpOnYj3vHkGQ8rexy55k1k5X7xbwVu3Vcm3KIQ"/>
          <p:cNvPicPr>
            <a:picLocks noChangeAspect="1" noChangeArrowheads="1"/>
          </p:cNvPicPr>
          <p:nvPr/>
        </p:nvPicPr>
        <p:blipFill>
          <a:blip r:embed="rId3" cstate="print"/>
          <a:srcRect/>
          <a:stretch>
            <a:fillRect/>
          </a:stretch>
        </p:blipFill>
        <p:spPr bwMode="auto">
          <a:xfrm>
            <a:off x="323528" y="5229200"/>
            <a:ext cx="4968552" cy="1628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8914"/>
                                        </p:tgtEl>
                                        <p:attrNameLst>
                                          <p:attrName>style.visibility</p:attrName>
                                        </p:attrNameLst>
                                      </p:cBhvr>
                                      <p:to>
                                        <p:strVal val="visible"/>
                                      </p:to>
                                    </p:set>
                                    <p:animEffect transition="in" filter="fade">
                                      <p:cBhvr>
                                        <p:cTn id="11" dur="2000"/>
                                        <p:tgtEl>
                                          <p:spTgt spid="38914"/>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fill="hold" nodeType="after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 calcmode="lin" valueType="num">
                                      <p:cBhvr additive="base">
                                        <p:cTn id="4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 calcmode="lin" valueType="num">
                                      <p:cBhvr additive="base">
                                        <p:cTn id="44"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38916"/>
                                        </p:tgtEl>
                                        <p:attrNameLst>
                                          <p:attrName>style.visibility</p:attrName>
                                        </p:attrNameLst>
                                      </p:cBhvr>
                                      <p:to>
                                        <p:strVal val="visible"/>
                                      </p:to>
                                    </p:set>
                                    <p:animEffect transition="in" filter="fade">
                                      <p:cBhvr>
                                        <p:cTn id="48"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6"/>
          <p:cNvSpPr txBox="1">
            <a:spLocks noChangeArrowheads="1"/>
          </p:cNvSpPr>
          <p:nvPr/>
        </p:nvSpPr>
        <p:spPr bwMode="auto">
          <a:xfrm>
            <a:off x="2339752" y="260648"/>
            <a:ext cx="2435282" cy="707886"/>
          </a:xfrm>
          <a:prstGeom prst="rect">
            <a:avLst/>
          </a:prstGeom>
          <a:noFill/>
          <a:ln w="9525">
            <a:noFill/>
            <a:miter lim="800000"/>
            <a:headEnd/>
            <a:tailEnd/>
          </a:ln>
        </p:spPr>
        <p:txBody>
          <a:bodyPr wrap="none">
            <a:spAutoFit/>
          </a:bodyPr>
          <a:lstStyle/>
          <a:p>
            <a:r>
              <a:rPr lang="lv-LV" sz="4000" b="1" dirty="0" smtClean="0">
                <a:latin typeface="Verdana" pitchFamily="34" charset="0"/>
              </a:rPr>
              <a:t>Humors</a:t>
            </a:r>
            <a:endParaRPr lang="lv-LV" sz="4000" b="1" dirty="0">
              <a:latin typeface="Verdana" pitchFamily="34" charset="0"/>
            </a:endParaRPr>
          </a:p>
        </p:txBody>
      </p:sp>
      <p:sp>
        <p:nvSpPr>
          <p:cNvPr id="3075" name="Rectangle 3"/>
          <p:cNvSpPr>
            <a:spLocks noChangeArrowheads="1"/>
          </p:cNvSpPr>
          <p:nvPr/>
        </p:nvSpPr>
        <p:spPr bwMode="auto">
          <a:xfrm>
            <a:off x="0" y="1138059"/>
            <a:ext cx="8734425" cy="4862870"/>
          </a:xfrm>
          <a:prstGeom prst="rect">
            <a:avLst/>
          </a:prstGeom>
          <a:noFill/>
          <a:ln w="9525">
            <a:noFill/>
            <a:miter lim="800000"/>
            <a:headEnd/>
            <a:tailEnd/>
          </a:ln>
        </p:spPr>
        <p:txBody>
          <a:bodyPr anchor="ctr">
            <a:spAutoFit/>
          </a:bodyPr>
          <a:lstStyle/>
          <a:p>
            <a:r>
              <a:rPr lang="lv-LV" sz="3200" dirty="0"/>
              <a:t>Grēksūdzē:</a:t>
            </a:r>
          </a:p>
          <a:p>
            <a:pPr>
              <a:buFont typeface="Arial" pitchFamily="34" charset="0"/>
              <a:buChar char="–"/>
            </a:pPr>
            <a:r>
              <a:rPr lang="lv-LV" sz="2400" dirty="0"/>
              <a:t>Kādi grēki nomoka tevi? Varbūt tu dzer?</a:t>
            </a:r>
          </a:p>
          <a:p>
            <a:pPr>
              <a:buFont typeface="Arial" pitchFamily="34" charset="0"/>
              <a:buChar char="–"/>
            </a:pPr>
            <a:r>
              <a:rPr lang="lv-LV" sz="2400" dirty="0"/>
              <a:t>Nē, nemaz!</a:t>
            </a:r>
          </a:p>
          <a:p>
            <a:pPr>
              <a:buFont typeface="Arial" pitchFamily="34" charset="0"/>
              <a:buChar char="–"/>
            </a:pPr>
            <a:r>
              <a:rPr lang="lv-LV" sz="2400" dirty="0"/>
              <a:t>Tas ir labi! Varbūt tu neesi vienaldzīgs pret sievietēm?</a:t>
            </a:r>
          </a:p>
          <a:p>
            <a:pPr>
              <a:buFont typeface="Arial" pitchFamily="34" charset="0"/>
              <a:buChar char="–"/>
            </a:pPr>
            <a:r>
              <a:rPr lang="lv-LV" sz="2400" dirty="0"/>
              <a:t>Nē, nē!</a:t>
            </a:r>
          </a:p>
          <a:p>
            <a:pPr>
              <a:buFont typeface="Arial" pitchFamily="34" charset="0"/>
              <a:buChar char="–"/>
            </a:pPr>
            <a:r>
              <a:rPr lang="lv-LV" sz="2400" dirty="0"/>
              <a:t>Varbūt tu esi spēlmanis?</a:t>
            </a:r>
          </a:p>
          <a:p>
            <a:pPr>
              <a:buFont typeface="Arial" pitchFamily="34" charset="0"/>
              <a:buChar char="–"/>
            </a:pPr>
            <a:r>
              <a:rPr lang="lv-LV" sz="2400" dirty="0"/>
              <a:t>Nē!</a:t>
            </a:r>
          </a:p>
          <a:p>
            <a:pPr>
              <a:buFont typeface="Arial" pitchFamily="34" charset="0"/>
              <a:buChar char="–"/>
            </a:pPr>
            <a:r>
              <a:rPr lang="lv-LV" sz="2400" dirty="0"/>
              <a:t>Varbūt tu ļaunu prātu uz savu tuvāko?</a:t>
            </a:r>
          </a:p>
          <a:p>
            <a:pPr>
              <a:buFont typeface="Arial" pitchFamily="34" charset="0"/>
              <a:buChar char="–"/>
            </a:pPr>
            <a:r>
              <a:rPr lang="lv-LV" sz="2400" dirty="0"/>
              <a:t> Nē.</a:t>
            </a:r>
          </a:p>
          <a:p>
            <a:pPr>
              <a:buFont typeface="Arial" pitchFamily="34" charset="0"/>
              <a:buChar char="–"/>
            </a:pPr>
            <a:r>
              <a:rPr lang="lv-LV" sz="2400" dirty="0"/>
              <a:t>Tad kāds gan ir tavs grēks?</a:t>
            </a:r>
          </a:p>
          <a:p>
            <a:pPr>
              <a:buFont typeface="Arial" pitchFamily="34" charset="0"/>
              <a:buChar char="–"/>
            </a:pPr>
            <a:r>
              <a:rPr lang="en-GB" sz="2400" dirty="0"/>
              <a:t>Es </a:t>
            </a:r>
            <a:r>
              <a:rPr lang="en-GB" sz="2400" dirty="0" err="1"/>
              <a:t>meloju</a:t>
            </a:r>
            <a:r>
              <a:rPr lang="ru-RU" sz="2400" dirty="0"/>
              <a:t>… </a:t>
            </a:r>
            <a:endParaRPr lang="lv-LV" sz="2400" dirty="0"/>
          </a:p>
          <a:p>
            <a:endParaRPr lang="lv-LV" sz="1000" dirty="0"/>
          </a:p>
          <a:p>
            <a:pPr algn="just" eaLnBrk="0" hangingPunct="0"/>
            <a:endParaRPr lang="lv-LV" sz="2800" b="1" dirty="0"/>
          </a:p>
        </p:txBody>
      </p:sp>
      <p:pic>
        <p:nvPicPr>
          <p:cNvPr id="8" name="Picture 3"/>
          <p:cNvPicPr>
            <a:picLocks noChangeAspect="1" noChangeArrowheads="1"/>
          </p:cNvPicPr>
          <p:nvPr/>
        </p:nvPicPr>
        <p:blipFill>
          <a:blip r:embed="rId2" cstate="print"/>
          <a:srcRect/>
          <a:stretch>
            <a:fillRect/>
          </a:stretch>
        </p:blipFill>
        <p:spPr bwMode="auto">
          <a:xfrm>
            <a:off x="6012160" y="260648"/>
            <a:ext cx="2681709" cy="172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7" name="Picture 5"/>
          <p:cNvPicPr>
            <a:picLocks noChangeAspect="1" noChangeArrowheads="1"/>
          </p:cNvPicPr>
          <p:nvPr/>
        </p:nvPicPr>
        <p:blipFill>
          <a:blip r:embed="rId3" cstate="print"/>
          <a:srcRect/>
          <a:stretch>
            <a:fillRect/>
          </a:stretch>
        </p:blipFill>
        <p:spPr bwMode="auto">
          <a:xfrm>
            <a:off x="5652120" y="2853189"/>
            <a:ext cx="3155305" cy="4004811"/>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additive="base">
                                        <p:cTn id="15"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2000"/>
                                        <p:tgtEl>
                                          <p:spTgt spid="3077"/>
                                        </p:tgtEl>
                                      </p:cBhvr>
                                    </p:animEffect>
                                  </p:childTnLst>
                                </p:cTn>
                              </p:par>
                              <p:par>
                                <p:cTn id="20" presetID="2" presetClass="entr" presetSubtype="4" fill="hold" nodeType="withEffect">
                                  <p:stCondLst>
                                    <p:cond delay="0"/>
                                  </p:stCondLst>
                                  <p:childTnLst>
                                    <p:set>
                                      <p:cBhvr>
                                        <p:cTn id="21" dur="1" fill="hold">
                                          <p:stCondLst>
                                            <p:cond delay="0"/>
                                          </p:stCondLst>
                                        </p:cTn>
                                        <p:tgtEl>
                                          <p:spTgt spid="3075">
                                            <p:txEl>
                                              <p:pRg st="1" end="1"/>
                                            </p:txEl>
                                          </p:spTgt>
                                        </p:tgtEl>
                                        <p:attrNameLst>
                                          <p:attrName>style.visibility</p:attrName>
                                        </p:attrNameLst>
                                      </p:cBhvr>
                                      <p:to>
                                        <p:strVal val="visible"/>
                                      </p:to>
                                    </p:set>
                                    <p:anim calcmode="lin" valueType="num">
                                      <p:cBhvr additive="base">
                                        <p:cTn id="22"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075">
                                            <p:txEl>
                                              <p:pRg st="2" end="2"/>
                                            </p:txEl>
                                          </p:spTgt>
                                        </p:tgtEl>
                                        <p:attrNameLst>
                                          <p:attrName>style.visibility</p:attrName>
                                        </p:attrNameLst>
                                      </p:cBhvr>
                                      <p:to>
                                        <p:strVal val="visible"/>
                                      </p:to>
                                    </p:set>
                                    <p:anim calcmode="lin" valueType="num">
                                      <p:cBhvr additive="base">
                                        <p:cTn id="26"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75">
                                            <p:txEl>
                                              <p:pRg st="3" end="3"/>
                                            </p:txEl>
                                          </p:spTgt>
                                        </p:tgtEl>
                                        <p:attrNameLst>
                                          <p:attrName>style.visibility</p:attrName>
                                        </p:attrNameLst>
                                      </p:cBhvr>
                                      <p:to>
                                        <p:strVal val="visible"/>
                                      </p:to>
                                    </p:set>
                                    <p:anim calcmode="lin" valueType="num">
                                      <p:cBhvr additive="base">
                                        <p:cTn id="30"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75">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075">
                                            <p:txEl>
                                              <p:pRg st="4" end="4"/>
                                            </p:txEl>
                                          </p:spTgt>
                                        </p:tgtEl>
                                        <p:attrNameLst>
                                          <p:attrName>style.visibility</p:attrName>
                                        </p:attrNameLst>
                                      </p:cBhvr>
                                      <p:to>
                                        <p:strVal val="visible"/>
                                      </p:to>
                                    </p:set>
                                    <p:anim calcmode="lin" valueType="num">
                                      <p:cBhvr additive="base">
                                        <p:cTn id="34"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075">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075">
                                            <p:txEl>
                                              <p:pRg st="5" end="5"/>
                                            </p:txEl>
                                          </p:spTgt>
                                        </p:tgtEl>
                                        <p:attrNameLst>
                                          <p:attrName>style.visibility</p:attrName>
                                        </p:attrNameLst>
                                      </p:cBhvr>
                                      <p:to>
                                        <p:strVal val="visible"/>
                                      </p:to>
                                    </p:set>
                                    <p:anim calcmode="lin" valueType="num">
                                      <p:cBhvr additive="base">
                                        <p:cTn id="38"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075">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 calcmode="lin" valueType="num">
                                      <p:cBhvr additive="base">
                                        <p:cTn id="42"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75">
                                            <p:txEl>
                                              <p:pRg st="6" end="6"/>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075">
                                            <p:txEl>
                                              <p:pRg st="7" end="7"/>
                                            </p:txEl>
                                          </p:spTgt>
                                        </p:tgtEl>
                                        <p:attrNameLst>
                                          <p:attrName>style.visibility</p:attrName>
                                        </p:attrNameLst>
                                      </p:cBhvr>
                                      <p:to>
                                        <p:strVal val="visible"/>
                                      </p:to>
                                    </p:set>
                                    <p:anim calcmode="lin" valueType="num">
                                      <p:cBhvr additive="base">
                                        <p:cTn id="46"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075">
                                            <p:txEl>
                                              <p:pRg st="7" end="7"/>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075">
                                            <p:txEl>
                                              <p:pRg st="8" end="8"/>
                                            </p:txEl>
                                          </p:spTgt>
                                        </p:tgtEl>
                                        <p:attrNameLst>
                                          <p:attrName>style.visibility</p:attrName>
                                        </p:attrNameLst>
                                      </p:cBhvr>
                                      <p:to>
                                        <p:strVal val="visible"/>
                                      </p:to>
                                    </p:set>
                                    <p:anim calcmode="lin" valueType="num">
                                      <p:cBhvr additive="base">
                                        <p:cTn id="50" dur="500" fill="hold"/>
                                        <p:tgtEl>
                                          <p:spTgt spid="3075">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075">
                                            <p:txEl>
                                              <p:pRg st="8" end="8"/>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075">
                                            <p:txEl>
                                              <p:pRg st="9" end="9"/>
                                            </p:txEl>
                                          </p:spTgt>
                                        </p:tgtEl>
                                        <p:attrNameLst>
                                          <p:attrName>style.visibility</p:attrName>
                                        </p:attrNameLst>
                                      </p:cBhvr>
                                      <p:to>
                                        <p:strVal val="visible"/>
                                      </p:to>
                                    </p:set>
                                    <p:anim calcmode="lin" valueType="num">
                                      <p:cBhvr additive="base">
                                        <p:cTn id="54" dur="500" fill="hold"/>
                                        <p:tgtEl>
                                          <p:spTgt spid="3075">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07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075">
                                            <p:txEl>
                                              <p:pRg st="10" end="10"/>
                                            </p:txEl>
                                          </p:spTgt>
                                        </p:tgtEl>
                                        <p:attrNameLst>
                                          <p:attrName>style.visibility</p:attrName>
                                        </p:attrNameLst>
                                      </p:cBhvr>
                                      <p:to>
                                        <p:strVal val="visible"/>
                                      </p:to>
                                    </p:set>
                                    <p:anim calcmode="lin" valueType="num">
                                      <p:cBhvr additive="base">
                                        <p:cTn id="60" dur="5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0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0"/>
            <a:ext cx="6732588" cy="692150"/>
          </a:xfrm>
        </p:spPr>
        <p:txBody>
          <a:bodyPr/>
          <a:lstStyle/>
          <a:p>
            <a:pPr eaLnBrk="1" hangingPunct="1"/>
            <a:r>
              <a:rPr lang="lv-LV" b="1" smtClean="0">
                <a:solidFill>
                  <a:schemeClr val="tx1"/>
                </a:solidFill>
              </a:rPr>
              <a:t>Kam sūdzēt grēkus?</a:t>
            </a:r>
          </a:p>
        </p:txBody>
      </p:sp>
      <p:sp>
        <p:nvSpPr>
          <p:cNvPr id="6" name="Rectangle 5"/>
          <p:cNvSpPr>
            <a:spLocks noChangeArrowheads="1"/>
          </p:cNvSpPr>
          <p:nvPr/>
        </p:nvSpPr>
        <p:spPr bwMode="auto">
          <a:xfrm>
            <a:off x="0" y="620713"/>
            <a:ext cx="9144000" cy="6284912"/>
          </a:xfrm>
          <a:prstGeom prst="rect">
            <a:avLst/>
          </a:prstGeom>
          <a:noFill/>
          <a:ln w="9525">
            <a:noFill/>
            <a:miter lim="800000"/>
            <a:headEnd/>
            <a:tailEnd/>
          </a:ln>
        </p:spPr>
        <p:txBody>
          <a:bodyPr>
            <a:spAutoFit/>
          </a:bodyPr>
          <a:lstStyle/>
          <a:p>
            <a:pPr>
              <a:buFont typeface="Wingdings" pitchFamily="2" charset="2"/>
              <a:buChar char="§"/>
            </a:pPr>
            <a:endParaRPr lang="lv-LV" sz="1500"/>
          </a:p>
          <a:p>
            <a:pPr>
              <a:buFont typeface="Wingdings" pitchFamily="2" charset="2"/>
              <a:buChar char="§"/>
            </a:pPr>
            <a:r>
              <a:rPr lang="lv-LV" sz="2400"/>
              <a:t>“</a:t>
            </a:r>
            <a:r>
              <a:rPr lang="lv-LV" sz="2400" b="1" i="1"/>
              <a:t>Izsūdziet cits citam savus grēkus</a:t>
            </a:r>
            <a:r>
              <a:rPr lang="lv-LV" sz="2400"/>
              <a:t>” (Jēk.5:16)</a:t>
            </a:r>
          </a:p>
          <a:p>
            <a:pPr>
              <a:buFont typeface="Wingdings" pitchFamily="2" charset="2"/>
              <a:buChar char="§"/>
            </a:pPr>
            <a:endParaRPr lang="lv-LV" sz="2000"/>
          </a:p>
          <a:p>
            <a:pPr>
              <a:buFont typeface="Wingdings" pitchFamily="2" charset="2"/>
              <a:buChar char="§"/>
            </a:pPr>
            <a:endParaRPr lang="lv-LV" sz="1200"/>
          </a:p>
          <a:p>
            <a:pPr>
              <a:buFont typeface="Wingdings" pitchFamily="2" charset="2"/>
              <a:buChar char="§"/>
            </a:pPr>
            <a:r>
              <a:rPr lang="lv-LV" sz="2400" b="1"/>
              <a:t>Atslēgu vara </a:t>
            </a:r>
            <a:r>
              <a:rPr lang="lv-LV" sz="2400"/>
              <a:t>ir dota </a:t>
            </a:r>
            <a:r>
              <a:rPr lang="lv-LV" sz="2400" b="1"/>
              <a:t>visai Baznīcai</a:t>
            </a:r>
            <a:r>
              <a:rPr lang="lv-LV" sz="2400"/>
              <a:t>, visiem </a:t>
            </a:r>
          </a:p>
          <a:p>
            <a:pPr>
              <a:buFont typeface="Wingdings" pitchFamily="2" charset="2"/>
              <a:buNone/>
            </a:pPr>
            <a:r>
              <a:rPr lang="lv-LV" sz="2400"/>
              <a:t>kristiešiem, bet </a:t>
            </a:r>
            <a:r>
              <a:rPr lang="lv-LV" sz="2400" b="1"/>
              <a:t>kārtības labad </a:t>
            </a:r>
            <a:r>
              <a:rPr lang="lv-LV" sz="2400"/>
              <a:t>to </a:t>
            </a:r>
            <a:r>
              <a:rPr lang="lv-LV" sz="2400" b="1"/>
              <a:t>dara mācītājs</a:t>
            </a:r>
          </a:p>
          <a:p>
            <a:pPr>
              <a:buFont typeface="Wingdings" pitchFamily="2" charset="2"/>
              <a:buChar char="§"/>
            </a:pPr>
            <a:r>
              <a:rPr lang="lv-LV" sz="2400" b="1"/>
              <a:t>Vislabāk</a:t>
            </a:r>
            <a:r>
              <a:rPr lang="lv-LV" sz="2400"/>
              <a:t> iet pie </a:t>
            </a:r>
            <a:r>
              <a:rPr lang="lv-LV" sz="2400" b="1"/>
              <a:t>sava mācītāja</a:t>
            </a:r>
            <a:r>
              <a:rPr lang="lv-LV" sz="2400"/>
              <a:t>, jo kam uzticas, pie tā paliks</a:t>
            </a:r>
          </a:p>
          <a:p>
            <a:pPr>
              <a:buFont typeface="Wingdings" pitchFamily="2" charset="2"/>
              <a:buChar char="§"/>
            </a:pPr>
            <a:r>
              <a:rPr lang="lv-LV" sz="2400"/>
              <a:t>Mācītāju saista </a:t>
            </a:r>
            <a:r>
              <a:rPr lang="lv-LV" sz="2400" b="1"/>
              <a:t>solījums neizpaust </a:t>
            </a:r>
            <a:r>
              <a:rPr lang="lv-LV" sz="2400"/>
              <a:t>grēksūdzes </a:t>
            </a:r>
            <a:r>
              <a:rPr lang="lv-LV" sz="2400" b="1"/>
              <a:t>noslēpumu</a:t>
            </a:r>
          </a:p>
          <a:p>
            <a:pPr>
              <a:buFont typeface="Wingdings" pitchFamily="2" charset="2"/>
              <a:buChar char="§"/>
            </a:pPr>
            <a:r>
              <a:rPr lang="lv-LV" sz="2400"/>
              <a:t>Arī </a:t>
            </a:r>
            <a:r>
              <a:rPr lang="lv-LV" sz="2400" b="1"/>
              <a:t>valsts nav tiesīga prasīt izpaust </a:t>
            </a:r>
            <a:r>
              <a:rPr lang="lv-LV" sz="2400"/>
              <a:t>grēksūdzē pateikto.</a:t>
            </a:r>
          </a:p>
          <a:p>
            <a:pPr>
              <a:buFont typeface="Wingdings" pitchFamily="2" charset="2"/>
              <a:buChar char="§"/>
            </a:pPr>
            <a:r>
              <a:rPr lang="lv-LV" sz="2400"/>
              <a:t>P. Pat tad, ja cilvēks </a:t>
            </a:r>
            <a:r>
              <a:rPr lang="lv-LV" sz="2400" b="1"/>
              <a:t>atzīstas slepkavībā</a:t>
            </a:r>
            <a:r>
              <a:rPr lang="lv-LV" sz="2400"/>
              <a:t>? – Arī tad</a:t>
            </a:r>
          </a:p>
          <a:p>
            <a:pPr>
              <a:buFont typeface="Wingdings" pitchFamily="2" charset="2"/>
              <a:buChar char="§"/>
            </a:pPr>
            <a:r>
              <a:rPr lang="lv-LV" sz="2400"/>
              <a:t>L: </a:t>
            </a:r>
            <a:r>
              <a:rPr lang="lv-LV" sz="2400" i="1"/>
              <a:t>Kristus to ir dzirdējis un Viņš arī zinās, ko ar to darīt</a:t>
            </a:r>
            <a:r>
              <a:rPr lang="lv-LV" sz="2400"/>
              <a:t>.</a:t>
            </a:r>
          </a:p>
          <a:p>
            <a:pPr>
              <a:buFont typeface="Wingdings" pitchFamily="2" charset="2"/>
              <a:buChar char="§"/>
            </a:pPr>
            <a:r>
              <a:rPr lang="lv-LV" sz="2400"/>
              <a:t>Vislielākais </a:t>
            </a:r>
            <a:r>
              <a:rPr lang="lv-LV" sz="2400" b="1"/>
              <a:t>šķērslis</a:t>
            </a:r>
            <a:r>
              <a:rPr lang="lv-LV" sz="2400"/>
              <a:t> ir </a:t>
            </a:r>
            <a:r>
              <a:rPr lang="lv-LV" sz="2400" b="1"/>
              <a:t>kauns</a:t>
            </a:r>
            <a:r>
              <a:rPr lang="lv-LV" sz="2400"/>
              <a:t>, tāpēc </a:t>
            </a:r>
            <a:r>
              <a:rPr lang="lv-LV" sz="2400" b="1"/>
              <a:t>iedrošinu</a:t>
            </a:r>
            <a:r>
              <a:rPr lang="lv-LV" sz="2400"/>
              <a:t> nākt uz grēksūdzi</a:t>
            </a:r>
          </a:p>
          <a:p>
            <a:pPr>
              <a:buFont typeface="Wingdings" pitchFamily="2" charset="2"/>
              <a:buChar char="§"/>
            </a:pPr>
            <a:r>
              <a:rPr lang="lv-LV" sz="2400" b="1"/>
              <a:t>Nekaunieties tuvoties mācītājam</a:t>
            </a:r>
            <a:r>
              <a:rPr lang="lv-LV" sz="2400"/>
              <a:t>, ja jūs </a:t>
            </a:r>
            <a:r>
              <a:rPr lang="lv-LV" sz="2400" b="1"/>
              <a:t>nospiež</a:t>
            </a:r>
            <a:r>
              <a:rPr lang="lv-LV" sz="2400"/>
              <a:t> kādi </a:t>
            </a:r>
            <a:r>
              <a:rPr lang="lv-LV" sz="2400" b="1"/>
              <a:t>grēki</a:t>
            </a:r>
            <a:r>
              <a:rPr lang="lv-LV" sz="2400"/>
              <a:t>, drīzāk šī paša iemesla dēļ </a:t>
            </a:r>
            <a:r>
              <a:rPr lang="lv-LV" sz="2400" b="1"/>
              <a:t>tuvojieties</a:t>
            </a:r>
            <a:r>
              <a:rPr lang="lv-LV" sz="2400"/>
              <a:t>.</a:t>
            </a:r>
          </a:p>
          <a:p>
            <a:pPr>
              <a:buFont typeface="Wingdings" pitchFamily="2" charset="2"/>
              <a:buChar char="§"/>
            </a:pPr>
            <a:r>
              <a:rPr lang="lv-LV" sz="2400"/>
              <a:t>P.Tas tāpat, ka es teiktu man ir </a:t>
            </a:r>
            <a:r>
              <a:rPr lang="lv-LV" sz="2400" b="1"/>
              <a:t>augonis</a:t>
            </a:r>
            <a:r>
              <a:rPr lang="lv-LV" sz="2400"/>
              <a:t>, bet es </a:t>
            </a:r>
            <a:r>
              <a:rPr lang="lv-LV" sz="2400" b="1"/>
              <a:t>pie ārsta neiešu</a:t>
            </a:r>
          </a:p>
          <a:p>
            <a:pPr>
              <a:buFont typeface="Wingdings" pitchFamily="2" charset="2"/>
              <a:buChar char="§"/>
            </a:pPr>
            <a:r>
              <a:rPr lang="lv-LV" sz="2400"/>
              <a:t>Mācītājs ir tikai </a:t>
            </a:r>
            <a:r>
              <a:rPr lang="lv-LV" sz="2400" b="1"/>
              <a:t>liecinieks</a:t>
            </a:r>
            <a:r>
              <a:rPr lang="lv-LV" sz="2400"/>
              <a:t>. </a:t>
            </a:r>
          </a:p>
          <a:p>
            <a:pPr>
              <a:buFont typeface="Wingdings" pitchFamily="2" charset="2"/>
              <a:buChar char="§"/>
            </a:pPr>
            <a:r>
              <a:rPr lang="lv-LV" sz="2400"/>
              <a:t>Īstais grēku </a:t>
            </a:r>
            <a:r>
              <a:rPr lang="lv-LV" sz="2400" b="1"/>
              <a:t>uzklausītājs</a:t>
            </a:r>
            <a:r>
              <a:rPr lang="lv-LV" sz="2400"/>
              <a:t> un </a:t>
            </a:r>
            <a:r>
              <a:rPr lang="lv-LV" sz="2400" b="1"/>
              <a:t>piedevējs</a:t>
            </a:r>
            <a:r>
              <a:rPr lang="lv-LV" sz="2400"/>
              <a:t> ir </a:t>
            </a:r>
            <a:r>
              <a:rPr lang="lv-LV" sz="2400" b="1"/>
              <a:t>Dievs</a:t>
            </a:r>
            <a:r>
              <a:rPr lang="lv-LV" sz="2400"/>
              <a:t>.</a:t>
            </a:r>
          </a:p>
        </p:txBody>
      </p:sp>
      <p:sp>
        <p:nvSpPr>
          <p:cNvPr id="30724"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A3FEC06-69F7-41D0-A7D9-4C9BA2E8C5BA}" type="slidenum">
              <a:rPr lang="lv-LV" sz="1400"/>
              <a:pPr algn="r"/>
              <a:t>13</a:t>
            </a:fld>
            <a:endParaRPr lang="lv-LV" sz="1400"/>
          </a:p>
        </p:txBody>
      </p:sp>
      <p:pic>
        <p:nvPicPr>
          <p:cNvPr id="41986" name="Picture 2"/>
          <p:cNvPicPr>
            <a:picLocks noChangeAspect="1" noChangeArrowheads="1"/>
          </p:cNvPicPr>
          <p:nvPr/>
        </p:nvPicPr>
        <p:blipFill>
          <a:blip r:embed="rId2" cstate="print"/>
          <a:srcRect l="19355" t="20587" r="9676"/>
          <a:stretch>
            <a:fillRect/>
          </a:stretch>
        </p:blipFill>
        <p:spPr bwMode="auto">
          <a:xfrm>
            <a:off x="6732240" y="0"/>
            <a:ext cx="2411760" cy="2060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 calcmode="lin" valueType="num">
                                      <p:cBhvr additive="base">
                                        <p:cTn id="1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 calcmode="lin" valueType="num">
                                      <p:cBhvr additive="base">
                                        <p:cTn id="2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41986"/>
                                        </p:tgtEl>
                                        <p:attrNameLst>
                                          <p:attrName>style.visibility</p:attrName>
                                        </p:attrNameLst>
                                      </p:cBhvr>
                                      <p:to>
                                        <p:strVal val="visible"/>
                                      </p:to>
                                    </p:set>
                                    <p:animEffect transition="in" filter="fade">
                                      <p:cBhvr>
                                        <p:cTn id="26" dur="2000"/>
                                        <p:tgtEl>
                                          <p:spTgt spid="41986"/>
                                        </p:tgtEl>
                                      </p:cBhvr>
                                    </p:animEffect>
                                  </p:childTnLst>
                                </p:cTn>
                              </p:par>
                            </p:childTnLst>
                          </p:cTn>
                        </p:par>
                        <p:par>
                          <p:cTn id="27" fill="hold" nodeType="afterGroup">
                            <p:stCondLst>
                              <p:cond delay="2000"/>
                            </p:stCondLst>
                            <p:childTnLst>
                              <p:par>
                                <p:cTn id="28" presetID="2" presetClass="entr" presetSubtype="4" fill="hold" nodeType="after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 calcmode="lin" valueType="num">
                                      <p:cBhvr additive="base">
                                        <p:cTn id="3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3000"/>
                            </p:stCondLst>
                            <p:childTnLst>
                              <p:par>
                                <p:cTn id="38" presetID="2" presetClass="entr" presetSubtype="4" fill="hold" nodeType="after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 calcmode="lin" valueType="num">
                                      <p:cBhvr additive="base">
                                        <p:cTn id="40"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 calcmode="lin" valueType="num">
                                      <p:cBhvr additive="base">
                                        <p:cTn id="46"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500"/>
                            </p:stCondLst>
                            <p:childTnLst>
                              <p:par>
                                <p:cTn id="49" presetID="2" presetClass="entr" presetSubtype="4" fill="hold" nodeType="after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 calcmode="lin" valueType="num">
                                      <p:cBhvr additive="base">
                                        <p:cTn id="5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 calcmode="lin" valueType="num">
                                      <p:cBhvr additive="base">
                                        <p:cTn id="5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00"/>
                            </p:stCondLst>
                            <p:childTnLst>
                              <p:par>
                                <p:cTn id="60" presetID="2" presetClass="entr" presetSubtype="4" fill="hold" nodeType="after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 calcmode="lin" valueType="num">
                                      <p:cBhvr additive="base">
                                        <p:cTn id="62"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1000"/>
                            </p:stCondLst>
                            <p:childTnLst>
                              <p:par>
                                <p:cTn id="65" presetID="2" presetClass="entr" presetSubtype="4" fill="hold" nodeType="after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anim calcmode="lin" valueType="num">
                                      <p:cBhvr additive="base">
                                        <p:cTn id="6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14" end="14"/>
                                            </p:txEl>
                                          </p:spTgt>
                                        </p:tgtEl>
                                        <p:attrNameLst>
                                          <p:attrName>style.visibility</p:attrName>
                                        </p:attrNameLst>
                                      </p:cBhvr>
                                      <p:to>
                                        <p:strVal val="visible"/>
                                      </p:to>
                                    </p:set>
                                    <p:anim calcmode="lin" valueType="num">
                                      <p:cBhvr additive="base">
                                        <p:cTn id="73"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par>
                          <p:cTn id="75" fill="hold" nodeType="afterGroup">
                            <p:stCondLst>
                              <p:cond delay="500"/>
                            </p:stCondLst>
                            <p:childTnLst>
                              <p:par>
                                <p:cTn id="76" presetID="2" presetClass="entr" presetSubtype="4" fill="hold" nodeType="afterEffect">
                                  <p:stCondLst>
                                    <p:cond delay="0"/>
                                  </p:stCondLst>
                                  <p:childTnLst>
                                    <p:set>
                                      <p:cBhvr>
                                        <p:cTn id="77" dur="1" fill="hold">
                                          <p:stCondLst>
                                            <p:cond delay="0"/>
                                          </p:stCondLst>
                                        </p:cTn>
                                        <p:tgtEl>
                                          <p:spTgt spid="6">
                                            <p:txEl>
                                              <p:pRg st="15" end="15"/>
                                            </p:txEl>
                                          </p:spTgt>
                                        </p:tgtEl>
                                        <p:attrNameLst>
                                          <p:attrName>style.visibility</p:attrName>
                                        </p:attrNameLst>
                                      </p:cBhvr>
                                      <p:to>
                                        <p:strVal val="visible"/>
                                      </p:to>
                                    </p:set>
                                    <p:anim calcmode="lin" valueType="num">
                                      <p:cBhvr additive="base">
                                        <p:cTn id="78"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68313" y="0"/>
            <a:ext cx="8229600" cy="692150"/>
          </a:xfrm>
        </p:spPr>
        <p:txBody>
          <a:bodyPr/>
          <a:lstStyle/>
          <a:p>
            <a:pPr eaLnBrk="1" hangingPunct="1"/>
            <a:r>
              <a:rPr lang="lv-LV" b="1" smtClean="0">
                <a:solidFill>
                  <a:schemeClr val="tx1"/>
                </a:solidFill>
              </a:rPr>
              <a:t>Bikts grēksūdzes noslēgums</a:t>
            </a:r>
          </a:p>
        </p:txBody>
      </p:sp>
      <p:sp>
        <p:nvSpPr>
          <p:cNvPr id="6" name="Rectangle 5"/>
          <p:cNvSpPr>
            <a:spLocks noChangeArrowheads="1"/>
          </p:cNvSpPr>
          <p:nvPr/>
        </p:nvSpPr>
        <p:spPr bwMode="auto">
          <a:xfrm>
            <a:off x="0" y="692150"/>
            <a:ext cx="9144000" cy="2678113"/>
          </a:xfrm>
          <a:prstGeom prst="rect">
            <a:avLst/>
          </a:prstGeom>
          <a:noFill/>
          <a:ln w="9525">
            <a:noFill/>
            <a:miter lim="800000"/>
            <a:headEnd/>
            <a:tailEnd/>
          </a:ln>
        </p:spPr>
        <p:txBody>
          <a:bodyPr>
            <a:spAutoFit/>
          </a:bodyPr>
          <a:lstStyle/>
          <a:p>
            <a:pPr>
              <a:buFont typeface="Wingdings" pitchFamily="2" charset="2"/>
              <a:buChar char="§"/>
            </a:pPr>
            <a:r>
              <a:rPr lang="lv-LV" sz="2400"/>
              <a:t>Kad </a:t>
            </a:r>
            <a:r>
              <a:rPr lang="lv-LV" sz="2400" b="1"/>
              <a:t>biktstēvs saka</a:t>
            </a:r>
            <a:r>
              <a:rPr lang="lv-LV" sz="2400"/>
              <a:t>: "</a:t>
            </a:r>
            <a:r>
              <a:rPr lang="lv-LV" sz="2400" i="1"/>
              <a:t>Lai Dievs tev ir žēlīgs un stiprina tavu ticību. Āmen</a:t>
            </a:r>
            <a:r>
              <a:rPr lang="lv-LV" sz="2400"/>
              <a:t>."</a:t>
            </a:r>
          </a:p>
          <a:p>
            <a:pPr>
              <a:buFont typeface="Wingdings" pitchFamily="2" charset="2"/>
              <a:buChar char="§"/>
            </a:pPr>
            <a:r>
              <a:rPr lang="lv-LV" sz="2400"/>
              <a:t>Tālāk: "</a:t>
            </a:r>
            <a:r>
              <a:rPr lang="lv-LV" sz="2400" i="1"/>
              <a:t>Vai tu tici, ka </a:t>
            </a:r>
            <a:r>
              <a:rPr lang="lv-LV" sz="2400" b="1" i="1"/>
              <a:t>mana piedošana </a:t>
            </a:r>
            <a:r>
              <a:rPr lang="lv-LV" sz="2400" i="1"/>
              <a:t>ir </a:t>
            </a:r>
            <a:r>
              <a:rPr lang="lv-LV" sz="2400" b="1" i="1"/>
              <a:t>Dieva piedošana</a:t>
            </a:r>
            <a:r>
              <a:rPr lang="lv-LV" sz="2400"/>
              <a:t>?"</a:t>
            </a:r>
          </a:p>
          <a:p>
            <a:pPr>
              <a:buFont typeface="Wingdings" pitchFamily="2" charset="2"/>
              <a:buChar char="§"/>
            </a:pPr>
            <a:r>
              <a:rPr lang="lv-LV" sz="2400"/>
              <a:t>Atbildi: "</a:t>
            </a:r>
            <a:r>
              <a:rPr lang="lv-LV" sz="2400" i="1"/>
              <a:t>Jā, godātais mācītāj</a:t>
            </a:r>
            <a:r>
              <a:rPr lang="lv-LV" sz="2400"/>
              <a:t>."</a:t>
            </a:r>
          </a:p>
          <a:p>
            <a:pPr>
              <a:buFont typeface="Wingdings" pitchFamily="2" charset="2"/>
              <a:buChar char="§"/>
            </a:pPr>
            <a:r>
              <a:rPr lang="lv-LV" sz="2400"/>
              <a:t>Pēc tam lai viņš saka: "</a:t>
            </a:r>
            <a:r>
              <a:rPr lang="lv-LV" sz="2400" i="1"/>
              <a:t>Lai tev notiek pēc tavas ticības. Pēc mūsu Kunga Jēzus Kristus pavēles </a:t>
            </a:r>
            <a:r>
              <a:rPr lang="lv-LV" sz="2400" b="1" i="1"/>
              <a:t>es tev piedodu tavus grēkus Tēva, Dēla un Svētā Gara vārdā, āmen</a:t>
            </a:r>
            <a:r>
              <a:rPr lang="lv-LV" sz="2400" i="1"/>
              <a:t>. Ej ar mieru</a:t>
            </a:r>
            <a:r>
              <a:rPr lang="lv-LV" sz="2400"/>
              <a:t>."</a:t>
            </a:r>
          </a:p>
        </p:txBody>
      </p:sp>
      <p:sp>
        <p:nvSpPr>
          <p:cNvPr id="31748"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8D23C01-C8B6-40D6-B5E0-33738B0CC95C}" type="slidenum">
              <a:rPr lang="lv-LV" sz="1400"/>
              <a:pPr algn="r"/>
              <a:t>14</a:t>
            </a:fld>
            <a:endParaRPr lang="lv-LV" sz="1400"/>
          </a:p>
        </p:txBody>
      </p:sp>
      <p:pic>
        <p:nvPicPr>
          <p:cNvPr id="37893" name="Picture 5"/>
          <p:cNvPicPr>
            <a:picLocks noChangeAspect="1" noChangeArrowheads="1"/>
          </p:cNvPicPr>
          <p:nvPr/>
        </p:nvPicPr>
        <p:blipFill>
          <a:blip r:embed="rId2" cstate="print"/>
          <a:srcRect/>
          <a:stretch>
            <a:fillRect/>
          </a:stretch>
        </p:blipFill>
        <p:spPr bwMode="auto">
          <a:xfrm>
            <a:off x="1214414" y="3246715"/>
            <a:ext cx="6643734" cy="361128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7893"/>
                                        </p:tgtEl>
                                        <p:attrNameLst>
                                          <p:attrName>style.visibility</p:attrName>
                                        </p:attrNameLst>
                                      </p:cBhvr>
                                      <p:to>
                                        <p:strVal val="visible"/>
                                      </p:to>
                                    </p:set>
                                    <p:animEffect transition="in" filter="fade">
                                      <p:cBhvr>
                                        <p:cTn id="11" dur="2000"/>
                                        <p:tgtEl>
                                          <p:spTgt spid="37893"/>
                                        </p:tgtEl>
                                      </p:cBhvr>
                                    </p:animEffect>
                                  </p:childTnLst>
                                </p:cTn>
                              </p:par>
                            </p:childTnLst>
                          </p:cTn>
                        </p:par>
                        <p:par>
                          <p:cTn id="12" fill="hold" nodeType="afterGroup">
                            <p:stCondLst>
                              <p:cond delay="2000"/>
                            </p:stCondLst>
                            <p:childTnLst>
                              <p:par>
                                <p:cTn id="13" presetID="2" presetClass="entr" presetSubtype="4"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500"/>
                            </p:stCondLst>
                            <p:childTnLst>
                              <p:par>
                                <p:cTn id="18" presetID="2" presetClass="entr" presetSubtype="4"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000"/>
                            </p:stCondLst>
                            <p:childTnLst>
                              <p:par>
                                <p:cTn id="23" presetID="2" presetClass="entr" presetSubtype="4"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500"/>
                            </p:stCondLst>
                            <p:childTnLst>
                              <p:par>
                                <p:cTn id="28" presetID="2" presetClass="entr" presetSubtype="4"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86816" y="188640"/>
            <a:ext cx="8229600" cy="692150"/>
          </a:xfrm>
        </p:spPr>
        <p:txBody>
          <a:bodyPr/>
          <a:lstStyle/>
          <a:p>
            <a:pPr eaLnBrk="1" hangingPunct="1"/>
            <a:r>
              <a:rPr lang="lv-LV" b="1" dirty="0" smtClean="0">
                <a:solidFill>
                  <a:schemeClr val="tx1"/>
                </a:solidFill>
              </a:rPr>
              <a:t>Dieva piedošana</a:t>
            </a:r>
          </a:p>
        </p:txBody>
      </p:sp>
      <p:sp>
        <p:nvSpPr>
          <p:cNvPr id="6" name="Rectangle 5"/>
          <p:cNvSpPr>
            <a:spLocks noChangeArrowheads="1"/>
          </p:cNvSpPr>
          <p:nvPr/>
        </p:nvSpPr>
        <p:spPr bwMode="auto">
          <a:xfrm>
            <a:off x="0" y="994856"/>
            <a:ext cx="9144000" cy="5863144"/>
          </a:xfrm>
          <a:prstGeom prst="rect">
            <a:avLst/>
          </a:prstGeom>
          <a:noFill/>
          <a:ln w="9525">
            <a:noFill/>
            <a:miter lim="800000"/>
            <a:headEnd/>
            <a:tailEnd/>
          </a:ln>
        </p:spPr>
        <p:txBody>
          <a:bodyPr>
            <a:spAutoFit/>
          </a:bodyPr>
          <a:lstStyle/>
          <a:p>
            <a:pPr algn="just">
              <a:buFont typeface="Wingdings" pitchFamily="2" charset="2"/>
              <a:buChar char="§"/>
            </a:pPr>
            <a:r>
              <a:rPr lang="lv-LV" sz="2500" b="1" dirty="0"/>
              <a:t>Dieva piedošana ir 100% pilnīga!</a:t>
            </a:r>
          </a:p>
          <a:p>
            <a:pPr algn="just">
              <a:buFont typeface="Wingdings" pitchFamily="2" charset="2"/>
              <a:buChar char="§"/>
            </a:pPr>
            <a:r>
              <a:rPr lang="lv-LV" sz="2500" dirty="0"/>
              <a:t>Ja Dievs </a:t>
            </a:r>
            <a:r>
              <a:rPr lang="lv-LV" sz="2500" b="1" dirty="0"/>
              <a:t>piedotu</a:t>
            </a:r>
            <a:r>
              <a:rPr lang="lv-LV" sz="2500" dirty="0"/>
              <a:t> pat </a:t>
            </a:r>
            <a:r>
              <a:rPr lang="lv-LV" sz="2500" b="1" dirty="0"/>
              <a:t>99,9% grēku</a:t>
            </a:r>
            <a:r>
              <a:rPr lang="lv-LV" sz="2500" dirty="0"/>
              <a:t>, tad ar atlikušo </a:t>
            </a:r>
            <a:r>
              <a:rPr lang="lv-LV" sz="2500" b="1" dirty="0"/>
              <a:t>0,1%</a:t>
            </a:r>
            <a:r>
              <a:rPr lang="lv-LV" sz="2500" dirty="0"/>
              <a:t> pietiktu, lai mēs </a:t>
            </a:r>
            <a:r>
              <a:rPr lang="lv-LV" sz="2500" b="1" dirty="0"/>
              <a:t>nonāktu ellē</a:t>
            </a:r>
            <a:r>
              <a:rPr lang="lv-LV" sz="2500" dirty="0"/>
              <a:t>. Dievs </a:t>
            </a:r>
            <a:r>
              <a:rPr lang="lv-LV" sz="2500" b="1" dirty="0"/>
              <a:t>nav grāmatvedis</a:t>
            </a:r>
            <a:r>
              <a:rPr lang="lv-LV" sz="2500" dirty="0"/>
              <a:t>, kaut arī zina visus mūsu grēkus, bet rīkojas, kā </a:t>
            </a:r>
            <a:r>
              <a:rPr lang="lv-LV" sz="2500" b="1" dirty="0"/>
              <a:t>mīlošs tēvs</a:t>
            </a:r>
            <a:r>
              <a:rPr lang="lv-LV" sz="2500" dirty="0"/>
              <a:t>, kas </a:t>
            </a:r>
            <a:r>
              <a:rPr lang="lv-LV" sz="2500" b="1" dirty="0"/>
              <a:t>piedod visu </a:t>
            </a:r>
            <a:r>
              <a:rPr lang="lv-LV" sz="2500" dirty="0"/>
              <a:t>uzreiz.</a:t>
            </a:r>
          </a:p>
          <a:p>
            <a:pPr algn="just">
              <a:buFont typeface="Wingdings" pitchFamily="2" charset="2"/>
              <a:buChar char="§"/>
            </a:pPr>
            <a:r>
              <a:rPr lang="lv-LV" sz="2500" dirty="0"/>
              <a:t>P. Ja </a:t>
            </a:r>
            <a:r>
              <a:rPr lang="lv-LV" sz="2500" b="1" dirty="0"/>
              <a:t>dēls</a:t>
            </a:r>
            <a:r>
              <a:rPr lang="lv-LV" sz="2500" dirty="0"/>
              <a:t> sadara </a:t>
            </a:r>
            <a:r>
              <a:rPr lang="lv-LV" sz="2500" b="1" dirty="0"/>
              <a:t>3 nedarbus </a:t>
            </a:r>
            <a:r>
              <a:rPr lang="lv-LV" sz="2500" dirty="0"/>
              <a:t>pēc kārtas, tā kā </a:t>
            </a:r>
            <a:r>
              <a:rPr lang="lv-LV" sz="2500" b="1" dirty="0"/>
              <a:t>tētis</a:t>
            </a:r>
            <a:r>
              <a:rPr lang="lv-LV" sz="2500" dirty="0"/>
              <a:t> kļūst </a:t>
            </a:r>
            <a:r>
              <a:rPr lang="lv-LV" sz="2500" b="1" dirty="0"/>
              <a:t>dusmīgs</a:t>
            </a:r>
            <a:r>
              <a:rPr lang="lv-LV" sz="2500" dirty="0"/>
              <a:t>, tad </a:t>
            </a:r>
            <a:r>
              <a:rPr lang="lv-LV" sz="2500" b="1" dirty="0"/>
              <a:t>bērns nobīstas </a:t>
            </a:r>
            <a:r>
              <a:rPr lang="lv-LV" sz="2500" dirty="0"/>
              <a:t>un iet pie tēta un saka: “</a:t>
            </a:r>
            <a:r>
              <a:rPr lang="lv-LV" sz="2500" b="1" dirty="0"/>
              <a:t>piedod</a:t>
            </a:r>
            <a:r>
              <a:rPr lang="lv-LV" sz="2500" dirty="0"/>
              <a:t>”. Vai tad </a:t>
            </a:r>
            <a:r>
              <a:rPr lang="lv-LV" sz="2500" b="1" dirty="0"/>
              <a:t>piedota</a:t>
            </a:r>
            <a:r>
              <a:rPr lang="lv-LV" sz="2500" dirty="0"/>
              <a:t> tiek </a:t>
            </a:r>
            <a:r>
              <a:rPr lang="lv-LV" sz="2500" b="1" dirty="0"/>
              <a:t>tikai pēdējā lieta </a:t>
            </a:r>
            <a:r>
              <a:rPr lang="lv-LV" sz="2500" dirty="0"/>
              <a:t>(izsistais logs) vai viss, kas ir bijis iepriekš? Protams, ka tētis </a:t>
            </a:r>
            <a:r>
              <a:rPr lang="lv-LV" sz="2500" b="1" dirty="0"/>
              <a:t>piedod</a:t>
            </a:r>
            <a:r>
              <a:rPr lang="lv-LV" sz="2500" dirty="0"/>
              <a:t> </a:t>
            </a:r>
            <a:r>
              <a:rPr lang="lv-LV" sz="2500" b="1" dirty="0"/>
              <a:t>visu</a:t>
            </a:r>
            <a:r>
              <a:rPr lang="lv-LV" sz="2500" dirty="0"/>
              <a:t>. </a:t>
            </a:r>
          </a:p>
          <a:p>
            <a:pPr algn="just">
              <a:buFont typeface="Wingdings" pitchFamily="2" charset="2"/>
              <a:buChar char="§"/>
            </a:pPr>
            <a:r>
              <a:rPr lang="lv-LV" sz="2500" dirty="0"/>
              <a:t>Tāpat arī </a:t>
            </a:r>
            <a:r>
              <a:rPr lang="lv-LV" sz="2500" b="1" dirty="0"/>
              <a:t>Dievs pieņem mūs </a:t>
            </a:r>
            <a:r>
              <a:rPr lang="lv-LV" sz="2500" dirty="0"/>
              <a:t>ar visiem mūsu grēkiem. </a:t>
            </a:r>
          </a:p>
          <a:p>
            <a:pPr algn="just">
              <a:buFont typeface="Wingdings" pitchFamily="2" charset="2"/>
              <a:buChar char="§"/>
            </a:pPr>
            <a:r>
              <a:rPr lang="lv-LV" sz="2500" b="1" dirty="0"/>
              <a:t>Persona</a:t>
            </a:r>
            <a:r>
              <a:rPr lang="lv-LV" sz="2500" dirty="0"/>
              <a:t> ir tā, kas tiek pieņemta.</a:t>
            </a:r>
            <a:endParaRPr lang="en-US" sz="2500" dirty="0"/>
          </a:p>
          <a:p>
            <a:pPr algn="just">
              <a:buFont typeface="Wingdings" pitchFamily="2" charset="2"/>
              <a:buChar char="§"/>
            </a:pPr>
            <a:r>
              <a:rPr lang="lv-LV" sz="2500" dirty="0"/>
              <a:t>Vai dēls vienmēr </a:t>
            </a:r>
            <a:r>
              <a:rPr lang="lv-LV" sz="2500" b="1" dirty="0"/>
              <a:t>pilnīgi nožēlo </a:t>
            </a:r>
            <a:r>
              <a:rPr lang="lv-LV" sz="2500" dirty="0"/>
              <a:t>savu </a:t>
            </a:r>
            <a:r>
              <a:rPr lang="lv-LV" sz="2500" b="1" dirty="0"/>
              <a:t>izdarīto</a:t>
            </a:r>
            <a:r>
              <a:rPr lang="lv-LV" sz="2500" dirty="0"/>
              <a:t>? </a:t>
            </a:r>
          </a:p>
          <a:p>
            <a:pPr algn="just"/>
            <a:r>
              <a:rPr lang="lv-LV" sz="2500" dirty="0">
                <a:sym typeface="Wingdings" pitchFamily="2" charset="2"/>
              </a:rPr>
              <a:t> </a:t>
            </a:r>
            <a:r>
              <a:rPr lang="lv-LV" sz="2500" b="1" dirty="0"/>
              <a:t>Nē</a:t>
            </a:r>
            <a:r>
              <a:rPr lang="lv-LV" sz="2500" dirty="0"/>
              <a:t>, bet </a:t>
            </a:r>
            <a:r>
              <a:rPr lang="lv-LV" sz="2500" b="1" dirty="0"/>
              <a:t>piedošana vienalga </a:t>
            </a:r>
            <a:r>
              <a:rPr lang="lv-LV" sz="2500" dirty="0"/>
              <a:t>ir īsta un </a:t>
            </a:r>
            <a:r>
              <a:rPr lang="lv-LV" sz="2500" b="1" dirty="0"/>
              <a:t>pilnīga</a:t>
            </a:r>
            <a:r>
              <a:rPr lang="lv-LV" sz="2500" dirty="0"/>
              <a:t>!</a:t>
            </a:r>
          </a:p>
          <a:p>
            <a:pPr algn="just">
              <a:buFont typeface="Wingdings" pitchFamily="2" charset="2"/>
              <a:buChar char="§"/>
            </a:pPr>
            <a:r>
              <a:rPr lang="lv-LV" sz="2500" dirty="0"/>
              <a:t>Grēku piedošana </a:t>
            </a:r>
            <a:r>
              <a:rPr lang="lv-LV" sz="2500" b="1" dirty="0"/>
              <a:t>nav atkarīga </a:t>
            </a:r>
            <a:r>
              <a:rPr lang="lv-LV" sz="2500" dirty="0"/>
              <a:t>no tā cik </a:t>
            </a:r>
            <a:r>
              <a:rPr lang="lv-LV" sz="2500" b="1" dirty="0"/>
              <a:t>dziļi </a:t>
            </a:r>
            <a:r>
              <a:rPr lang="lv-LV" sz="2500" dirty="0"/>
              <a:t>mēs esam </a:t>
            </a:r>
            <a:r>
              <a:rPr lang="lv-LV" sz="2500" b="1" dirty="0"/>
              <a:t>izpratuši</a:t>
            </a:r>
            <a:r>
              <a:rPr lang="lv-LV" sz="2500" dirty="0"/>
              <a:t> savu grēcīgumu, vai </a:t>
            </a:r>
            <a:r>
              <a:rPr lang="lv-LV" sz="2500" b="1" dirty="0"/>
              <a:t>cik dziļi </a:t>
            </a:r>
            <a:r>
              <a:rPr lang="lv-LV" sz="2500" dirty="0"/>
              <a:t>to esam </a:t>
            </a:r>
            <a:r>
              <a:rPr lang="lv-LV" sz="2500" b="1" dirty="0"/>
              <a:t>nožēlojuši</a:t>
            </a:r>
            <a:r>
              <a:rPr lang="lv-LV" sz="2500" dirty="0" smtClean="0"/>
              <a:t>.</a:t>
            </a:r>
            <a:endParaRPr lang="lv-LV" sz="2500" dirty="0"/>
          </a:p>
        </p:txBody>
      </p:sp>
      <p:sp>
        <p:nvSpPr>
          <p:cNvPr id="33796"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E329E40-2CFA-414F-A4DE-2C293C9447A6}" type="slidenum">
              <a:rPr lang="lv-LV" sz="1400"/>
              <a:pPr algn="r"/>
              <a:t>15</a:t>
            </a:fld>
            <a:endParaRPr lang="lv-LV" sz="1400"/>
          </a:p>
        </p:txBody>
      </p:sp>
      <p:pic>
        <p:nvPicPr>
          <p:cNvPr id="39938" name="Picture 2" descr="http://t0.gstatic.com/images?q=tbn:ANd9GcQPBtrGMHF4ZabNmdq5q-RqoJlWLiDsatsVkHsGNXV2_hGJXyQakA"/>
          <p:cNvPicPr>
            <a:picLocks noChangeAspect="1" noChangeArrowheads="1"/>
          </p:cNvPicPr>
          <p:nvPr/>
        </p:nvPicPr>
        <p:blipFill>
          <a:blip r:embed="rId2" cstate="print"/>
          <a:srcRect/>
          <a:stretch>
            <a:fillRect/>
          </a:stretch>
        </p:blipFill>
        <p:spPr bwMode="auto">
          <a:xfrm>
            <a:off x="7164288" y="0"/>
            <a:ext cx="1691680" cy="134076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39938"/>
                                        </p:tgtEl>
                                        <p:attrNameLst>
                                          <p:attrName>style.visibility</p:attrName>
                                        </p:attrNameLst>
                                      </p:cBhvr>
                                      <p:to>
                                        <p:strVal val="visible"/>
                                      </p:to>
                                    </p:set>
                                    <p:animEffect transition="in" filter="fade">
                                      <p:cBhvr>
                                        <p:cTn id="31" dur="2000"/>
                                        <p:tgtEl>
                                          <p:spTgt spid="39938"/>
                                        </p:tgtEl>
                                      </p:cBhvr>
                                    </p:animEffect>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fill="hold"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additive="base">
                                        <p:cTn id="4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4"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additive="base">
                                        <p:cTn id="4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4" fill="hold" nodeType="after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 calcmode="lin" valueType="num">
                                      <p:cBhvr additive="base">
                                        <p:cTn id="5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76250"/>
            <a:ext cx="9144000" cy="3503613"/>
          </a:xfrm>
          <a:prstGeom prst="rect">
            <a:avLst/>
          </a:prstGeom>
          <a:noFill/>
          <a:ln w="9525">
            <a:noFill/>
            <a:miter lim="800000"/>
            <a:headEnd/>
            <a:tailEnd/>
          </a:ln>
        </p:spPr>
        <p:txBody>
          <a:bodyPr>
            <a:spAutoFit/>
          </a:bodyPr>
          <a:lstStyle/>
          <a:p>
            <a:pPr>
              <a:buFont typeface="Wingdings" pitchFamily="2" charset="2"/>
              <a:buChar char="§"/>
            </a:pPr>
            <a:r>
              <a:rPr lang="lv-LV" sz="3200"/>
              <a:t>Kristība sniedz </a:t>
            </a:r>
            <a:r>
              <a:rPr lang="lv-LV" sz="3200" b="1"/>
              <a:t>paraugu visai kristīgajai dzīvei</a:t>
            </a:r>
            <a:r>
              <a:rPr lang="lv-LV" sz="3200"/>
              <a:t>, kura ir </a:t>
            </a:r>
            <a:r>
              <a:rPr lang="lv-LV" sz="3200" b="1"/>
              <a:t>grēku nožēlas </a:t>
            </a:r>
            <a:r>
              <a:rPr lang="lv-LV" sz="3200"/>
              <a:t>un </a:t>
            </a:r>
            <a:r>
              <a:rPr lang="lv-LV" sz="3200" b="1"/>
              <a:t>atdzimšanas dzīve</a:t>
            </a:r>
            <a:r>
              <a:rPr lang="lv-LV" sz="3200"/>
              <a:t>.</a:t>
            </a:r>
          </a:p>
          <a:p>
            <a:pPr>
              <a:buFont typeface="Wingdings" pitchFamily="2" charset="2"/>
              <a:buChar char="§"/>
            </a:pPr>
            <a:r>
              <a:rPr lang="lv-LV" sz="3200" b="1"/>
              <a:t>Kristība</a:t>
            </a:r>
            <a:r>
              <a:rPr lang="lv-LV" sz="3200"/>
              <a:t> ir </a:t>
            </a:r>
            <a:r>
              <a:rPr lang="lv-LV" sz="3200" b="1"/>
              <a:t>kuģis</a:t>
            </a:r>
            <a:r>
              <a:rPr lang="lv-LV" sz="3200"/>
              <a:t>, kas ved uz mūžīgo dzīvību.</a:t>
            </a:r>
          </a:p>
          <a:p>
            <a:pPr>
              <a:buFont typeface="Wingdings" pitchFamily="2" charset="2"/>
              <a:buChar char="§"/>
            </a:pPr>
            <a:r>
              <a:rPr lang="lv-LV" sz="3200" b="1"/>
              <a:t>Grēkojot</a:t>
            </a:r>
            <a:r>
              <a:rPr lang="lv-LV" sz="3200"/>
              <a:t> var gadīties, ka atkrītam atpakaļ </a:t>
            </a:r>
            <a:r>
              <a:rPr lang="lv-LV" sz="3200" b="1"/>
              <a:t>grēku jūrā</a:t>
            </a:r>
            <a:r>
              <a:rPr lang="lv-LV" sz="3200"/>
              <a:t>.</a:t>
            </a:r>
          </a:p>
          <a:p>
            <a:pPr>
              <a:buFont typeface="Wingdings" pitchFamily="2" charset="2"/>
              <a:buChar char="§"/>
            </a:pPr>
            <a:r>
              <a:rPr lang="lv-LV" sz="3200" b="1"/>
              <a:t>Grēksūdze</a:t>
            </a:r>
            <a:r>
              <a:rPr lang="lv-LV" sz="3200"/>
              <a:t> ir </a:t>
            </a:r>
            <a:r>
              <a:rPr lang="lv-LV" sz="3200" b="1"/>
              <a:t>glābšanas riņķis</a:t>
            </a:r>
            <a:r>
              <a:rPr lang="lv-LV" sz="3200"/>
              <a:t>, kas mūs atvelk atpakaļ uz kuģi</a:t>
            </a:r>
          </a:p>
        </p:txBody>
      </p:sp>
      <p:sp>
        <p:nvSpPr>
          <p:cNvPr id="34819"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F00F302-0010-4632-B0A2-21009001538F}" type="slidenum">
              <a:rPr lang="lv-LV" sz="1400"/>
              <a:pPr algn="r"/>
              <a:t>16</a:t>
            </a:fld>
            <a:endParaRPr lang="lv-LV" sz="1400"/>
          </a:p>
        </p:txBody>
      </p:sp>
      <p:sp>
        <p:nvSpPr>
          <p:cNvPr id="6147" name="Rectangle 2"/>
          <p:cNvSpPr>
            <a:spLocks noChangeArrowheads="1"/>
          </p:cNvSpPr>
          <p:nvPr/>
        </p:nvSpPr>
        <p:spPr bwMode="auto">
          <a:xfrm>
            <a:off x="468313" y="0"/>
            <a:ext cx="8229600" cy="692150"/>
          </a:xfrm>
          <a:prstGeom prst="rect">
            <a:avLst/>
          </a:prstGeom>
          <a:noFill/>
          <a:ln w="9525">
            <a:noFill/>
            <a:miter lim="800000"/>
            <a:headEnd/>
            <a:tailEnd/>
          </a:ln>
        </p:spPr>
        <p:txBody>
          <a:bodyPr anchor="ctr"/>
          <a:lstStyle/>
          <a:p>
            <a:pPr algn="ctr"/>
            <a:r>
              <a:rPr lang="lv-LV" sz="4400" b="1"/>
              <a:t>Kristība un grēksūdze</a:t>
            </a:r>
          </a:p>
        </p:txBody>
      </p:sp>
      <p:pic>
        <p:nvPicPr>
          <p:cNvPr id="40965" name="Picture 5"/>
          <p:cNvPicPr>
            <a:picLocks noChangeAspect="1" noChangeArrowheads="1"/>
          </p:cNvPicPr>
          <p:nvPr/>
        </p:nvPicPr>
        <p:blipFill>
          <a:blip r:embed="rId2" cstate="print"/>
          <a:srcRect/>
          <a:stretch>
            <a:fillRect/>
          </a:stretch>
        </p:blipFill>
        <p:spPr bwMode="auto">
          <a:xfrm>
            <a:off x="285720" y="3933056"/>
            <a:ext cx="3714744" cy="2884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66" name="Picture 6"/>
          <p:cNvPicPr>
            <a:picLocks noChangeAspect="1" noChangeArrowheads="1"/>
          </p:cNvPicPr>
          <p:nvPr/>
        </p:nvPicPr>
        <p:blipFill>
          <a:blip r:embed="rId3" cstate="print"/>
          <a:srcRect/>
          <a:stretch>
            <a:fillRect/>
          </a:stretch>
        </p:blipFill>
        <p:spPr bwMode="auto">
          <a:xfrm>
            <a:off x="5652120" y="4076450"/>
            <a:ext cx="2782834" cy="2448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Left Arrow 9"/>
          <p:cNvSpPr/>
          <p:nvPr/>
        </p:nvSpPr>
        <p:spPr>
          <a:xfrm>
            <a:off x="4149725" y="4733925"/>
            <a:ext cx="1285875"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40965"/>
                                        </p:tgtEl>
                                        <p:attrNameLst>
                                          <p:attrName>style.visibility</p:attrName>
                                        </p:attrNameLst>
                                      </p:cBhvr>
                                      <p:to>
                                        <p:strVal val="visible"/>
                                      </p:to>
                                    </p:set>
                                    <p:animEffect transition="in" filter="fade">
                                      <p:cBhvr>
                                        <p:cTn id="22" dur="1000"/>
                                        <p:tgtEl>
                                          <p:spTgt spid="409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2" presetClass="entr" presetSubtype="4"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40966"/>
                                        </p:tgtEl>
                                        <p:attrNameLst>
                                          <p:attrName>style.visibility</p:attrName>
                                        </p:attrNameLst>
                                      </p:cBhvr>
                                      <p:to>
                                        <p:strVal val="visible"/>
                                      </p:to>
                                    </p:set>
                                    <p:animEffect transition="in" filter="fade">
                                      <p:cBhvr>
                                        <p:cTn id="36" dur="1000"/>
                                        <p:tgtEl>
                                          <p:spTgt spid="40966"/>
                                        </p:tgtEl>
                                      </p:cBhvr>
                                    </p:animEffect>
                                  </p:childTnLst>
                                </p:cTn>
                              </p:par>
                            </p:childTnLst>
                          </p:cTn>
                        </p:par>
                        <p:par>
                          <p:cTn id="37" fill="hold" nodeType="afterGroup">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41"/>
          <p:cNvSpPr txBox="1">
            <a:spLocks noGrp="1" noChangeArrowheads="1"/>
          </p:cNvSpPr>
          <p:nvPr/>
        </p:nvSpPr>
        <p:spPr bwMode="auto">
          <a:xfrm>
            <a:off x="6553200" y="6278563"/>
            <a:ext cx="2133600" cy="457200"/>
          </a:xfrm>
          <a:prstGeom prst="rect">
            <a:avLst/>
          </a:prstGeom>
          <a:noFill/>
          <a:ln w="9525">
            <a:noFill/>
            <a:miter lim="800000"/>
            <a:headEnd/>
            <a:tailEnd/>
          </a:ln>
        </p:spPr>
        <p:txBody>
          <a:bodyPr anchor="b"/>
          <a:lstStyle/>
          <a:p>
            <a:pPr algn="r"/>
            <a:fld id="{F81B0946-EB57-4E87-A0A2-E497D204DE6F}" type="slidenum">
              <a:rPr lang="en-US" sz="1200">
                <a:latin typeface="Tahoma" pitchFamily="34" charset="0"/>
              </a:rPr>
              <a:pPr algn="r"/>
              <a:t>17</a:t>
            </a:fld>
            <a:endParaRPr lang="en-US" sz="1200">
              <a:latin typeface="Tahoma" pitchFamily="34" charset="0"/>
            </a:endParaRPr>
          </a:p>
        </p:txBody>
      </p:sp>
      <p:pic>
        <p:nvPicPr>
          <p:cNvPr id="46082" name="Picture 2" descr="Roka (1)"/>
          <p:cNvPicPr>
            <a:picLocks noChangeAspect="1" noChangeArrowheads="1"/>
          </p:cNvPicPr>
          <p:nvPr/>
        </p:nvPicPr>
        <p:blipFill>
          <a:blip r:embed="rId2" cstate="print"/>
          <a:srcRect/>
          <a:stretch>
            <a:fillRect/>
          </a:stretch>
        </p:blipFill>
        <p:spPr bwMode="auto">
          <a:xfrm>
            <a:off x="642910" y="357166"/>
            <a:ext cx="7704138" cy="4032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6083" name="Rectangle 3"/>
          <p:cNvSpPr>
            <a:spLocks noGrp="1" noChangeArrowheads="1"/>
          </p:cNvSpPr>
          <p:nvPr>
            <p:ph type="ctrTitle" idx="4294967295"/>
          </p:nvPr>
        </p:nvSpPr>
        <p:spPr>
          <a:xfrm>
            <a:off x="500063" y="1643063"/>
            <a:ext cx="7772400" cy="1952625"/>
          </a:xfrm>
        </p:spPr>
        <p:txBody>
          <a:bodyPr anchor="b" anchorCtr="1"/>
          <a:lstStyle/>
          <a:p>
            <a:pPr eaLnBrk="1" hangingPunct="1">
              <a:defRPr/>
            </a:pPr>
            <a:r>
              <a:rPr lang="lv-LV" sz="6600" dirty="0" smtClean="0">
                <a:effectLst>
                  <a:outerShdw blurRad="38100" dist="38100" dir="2700000" algn="tl">
                    <a:srgbClr val="FFFFFF"/>
                  </a:outerShdw>
                </a:effectLst>
                <a:latin typeface="Goudy Old Style LV" pitchFamily="2" charset="0"/>
              </a:rPr>
              <a:t>PALDIES PAR </a:t>
            </a:r>
            <a:br>
              <a:rPr lang="lv-LV" sz="6600" dirty="0" smtClean="0">
                <a:effectLst>
                  <a:outerShdw blurRad="38100" dist="38100" dir="2700000" algn="tl">
                    <a:srgbClr val="FFFFFF"/>
                  </a:outerShdw>
                </a:effectLst>
                <a:latin typeface="Goudy Old Style LV" pitchFamily="2" charset="0"/>
              </a:rPr>
            </a:br>
            <a:r>
              <a:rPr lang="lv-LV" sz="6600" dirty="0" smtClean="0">
                <a:effectLst>
                  <a:outerShdw blurRad="38100" dist="38100" dir="2700000" algn="tl">
                    <a:srgbClr val="FFFFFF"/>
                  </a:outerShdw>
                </a:effectLst>
                <a:latin typeface="Goudy Old Style LV" pitchFamily="2" charset="0"/>
              </a:rPr>
              <a:t>UZMANĪBU!</a:t>
            </a:r>
            <a:endParaRPr lang="en-US" sz="6600" dirty="0" smtClean="0">
              <a:effectLst>
                <a:outerShdw blurRad="38100" dist="38100" dir="2700000" algn="tl">
                  <a:srgbClr val="FFFFFF"/>
                </a:outerShdw>
              </a:effectLst>
              <a:latin typeface="Goudy Old Style LV" pitchFamily="2" charset="0"/>
            </a:endParaRPr>
          </a:p>
        </p:txBody>
      </p:sp>
      <p:sp>
        <p:nvSpPr>
          <p:cNvPr id="46084" name="Rectangle 4"/>
          <p:cNvSpPr>
            <a:spLocks noChangeArrowheads="1"/>
          </p:cNvSpPr>
          <p:nvPr/>
        </p:nvSpPr>
        <p:spPr bwMode="auto">
          <a:xfrm rot="-333113">
            <a:off x="468313" y="5157788"/>
            <a:ext cx="7772400" cy="800100"/>
          </a:xfrm>
          <a:prstGeom prst="rect">
            <a:avLst/>
          </a:prstGeom>
          <a:noFill/>
          <a:ln w="9525">
            <a:noFill/>
            <a:miter lim="800000"/>
            <a:headEnd/>
            <a:tailEnd/>
          </a:ln>
          <a:effectLst/>
        </p:spPr>
        <p:txBody>
          <a:bodyPr anchor="b" anchorCtr="1"/>
          <a:lstStyle/>
          <a:p>
            <a:pPr algn="ctr">
              <a:defRPr/>
            </a:pPr>
            <a:r>
              <a:rPr lang="lv-LV" sz="3600" b="1">
                <a:solidFill>
                  <a:schemeClr val="tx2"/>
                </a:solidFill>
                <a:effectLst>
                  <a:outerShdw blurRad="38100" dist="38100" dir="2700000" algn="tl">
                    <a:srgbClr val="000000"/>
                  </a:outerShdw>
                </a:effectLst>
                <a:latin typeface="Arial" charset="0"/>
              </a:rPr>
              <a:t>Māc. Roberts OTOMERS</a:t>
            </a:r>
            <a:endParaRPr lang="en-US" sz="3600">
              <a:solidFill>
                <a:srgbClr val="FF0000"/>
              </a:solidFill>
              <a:effectLst>
                <a:outerShdw blurRad="38100" dist="38100" dir="2700000" algn="tl">
                  <a:srgbClr val="000000"/>
                </a:outerShdw>
              </a:effectLst>
              <a:latin typeface="Arial" charset="0"/>
            </a:endParaRPr>
          </a:p>
        </p:txBody>
      </p:sp>
      <p:pic>
        <p:nvPicPr>
          <p:cNvPr id="29702" name="Picture 3" descr="DOVE019"/>
          <p:cNvPicPr>
            <a:picLocks noChangeAspect="1" noChangeArrowheads="1"/>
          </p:cNvPicPr>
          <p:nvPr/>
        </p:nvPicPr>
        <p:blipFill>
          <a:blip r:embed="rId3" cstate="print"/>
          <a:srcRect/>
          <a:stretch>
            <a:fillRect/>
          </a:stretch>
        </p:blipFill>
        <p:spPr bwMode="auto">
          <a:xfrm>
            <a:off x="468313" y="4581525"/>
            <a:ext cx="1042987" cy="1484313"/>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2000"/>
                                        <p:tgtEl>
                                          <p:spTgt spid="46083"/>
                                        </p:tgtEl>
                                      </p:cBhvr>
                                    </p:animEffect>
                                    <p:anim calcmode="lin" valueType="num">
                                      <p:cBhvr>
                                        <p:cTn id="8" dur="2000" fill="hold"/>
                                        <p:tgtEl>
                                          <p:spTgt spid="46083"/>
                                        </p:tgtEl>
                                        <p:attrNameLst>
                                          <p:attrName>ppt_x</p:attrName>
                                        </p:attrNameLst>
                                      </p:cBhvr>
                                      <p:tavLst>
                                        <p:tav tm="0">
                                          <p:val>
                                            <p:strVal val="#ppt_x"/>
                                          </p:val>
                                        </p:tav>
                                        <p:tav tm="100000">
                                          <p:val>
                                            <p:strVal val="#ppt_x"/>
                                          </p:val>
                                        </p:tav>
                                      </p:tavLst>
                                    </p:anim>
                                    <p:anim calcmode="lin" valueType="num">
                                      <p:cBhvr>
                                        <p:cTn id="9" dur="2000" fill="hold"/>
                                        <p:tgtEl>
                                          <p:spTgt spid="4608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fade">
                                      <p:cBhvr>
                                        <p:cTn id="13" dur="2000"/>
                                        <p:tgtEl>
                                          <p:spTgt spid="46084"/>
                                        </p:tgtEl>
                                      </p:cBhvr>
                                    </p:animEffect>
                                    <p:anim calcmode="lin" valueType="num">
                                      <p:cBhvr>
                                        <p:cTn id="14" dur="2000" fill="hold"/>
                                        <p:tgtEl>
                                          <p:spTgt spid="46084"/>
                                        </p:tgtEl>
                                        <p:attrNameLst>
                                          <p:attrName>ppt_x</p:attrName>
                                        </p:attrNameLst>
                                      </p:cBhvr>
                                      <p:tavLst>
                                        <p:tav tm="0">
                                          <p:val>
                                            <p:strVal val="#ppt_x"/>
                                          </p:val>
                                        </p:tav>
                                        <p:tav tm="100000">
                                          <p:val>
                                            <p:strVal val="#ppt_x"/>
                                          </p:val>
                                        </p:tav>
                                      </p:tavLst>
                                    </p:anim>
                                    <p:anim calcmode="lin" valueType="num">
                                      <p:cBhvr>
                                        <p:cTn id="15" dur="2000" fill="hold"/>
                                        <p:tgtEl>
                                          <p:spTgt spid="46084"/>
                                        </p:tgtEl>
                                        <p:attrNameLst>
                                          <p:attrName>ppt_y</p:attrName>
                                        </p:attrNameLst>
                                      </p:cBhvr>
                                      <p:tavLst>
                                        <p:tav tm="0">
                                          <p:val>
                                            <p:strVal val="#ppt_y-.1"/>
                                          </p:val>
                                        </p:tav>
                                        <p:tav tm="100000">
                                          <p:val>
                                            <p:strVal val="#ppt_y"/>
                                          </p:val>
                                        </p:tav>
                                      </p:tavLst>
                                    </p:anim>
                                  </p:childTnLst>
                                </p:cTn>
                              </p:par>
                              <p:par>
                                <p:cTn id="16" presetID="8" presetClass="entr" presetSubtype="16" fill="hold" nodeType="withEffect">
                                  <p:stCondLst>
                                    <p:cond delay="0"/>
                                  </p:stCondLst>
                                  <p:childTnLst>
                                    <p:set>
                                      <p:cBhvr>
                                        <p:cTn id="17" dur="1" fill="hold">
                                          <p:stCondLst>
                                            <p:cond delay="0"/>
                                          </p:stCondLst>
                                        </p:cTn>
                                        <p:tgtEl>
                                          <p:spTgt spid="46082"/>
                                        </p:tgtEl>
                                        <p:attrNameLst>
                                          <p:attrName>style.visibility</p:attrName>
                                        </p:attrNameLst>
                                      </p:cBhvr>
                                      <p:to>
                                        <p:strVal val="visible"/>
                                      </p:to>
                                    </p:set>
                                    <p:animEffect transition="in" filter="diamond(in)">
                                      <p:cBhvr>
                                        <p:cTn id="18" dur="2000"/>
                                        <p:tgtEl>
                                          <p:spTgt spid="46082"/>
                                        </p:tgtEl>
                                      </p:cBhvr>
                                    </p:animEffect>
                                  </p:childTnLst>
                                </p:cTn>
                              </p:par>
                              <p:par>
                                <p:cTn id="19" presetID="2" presetClass="entr" presetSubtype="4" fill="hold" nodeType="withEffect">
                                  <p:stCondLst>
                                    <p:cond delay="0"/>
                                  </p:stCondLst>
                                  <p:childTnLst>
                                    <p:set>
                                      <p:cBhvr>
                                        <p:cTn id="20" dur="1" fill="hold">
                                          <p:stCondLst>
                                            <p:cond delay="0"/>
                                          </p:stCondLst>
                                        </p:cTn>
                                        <p:tgtEl>
                                          <p:spTgt spid="29702"/>
                                        </p:tgtEl>
                                        <p:attrNameLst>
                                          <p:attrName>style.visibility</p:attrName>
                                        </p:attrNameLst>
                                      </p:cBhvr>
                                      <p:to>
                                        <p:strVal val="visible"/>
                                      </p:to>
                                    </p:set>
                                    <p:anim calcmode="lin" valueType="num">
                                      <p:cBhvr additive="base">
                                        <p:cTn id="21" dur="500" fill="hold"/>
                                        <p:tgtEl>
                                          <p:spTgt spid="29702"/>
                                        </p:tgtEl>
                                        <p:attrNameLst>
                                          <p:attrName>ppt_x</p:attrName>
                                        </p:attrNameLst>
                                      </p:cBhvr>
                                      <p:tavLst>
                                        <p:tav tm="0">
                                          <p:val>
                                            <p:strVal val="#ppt_x"/>
                                          </p:val>
                                        </p:tav>
                                        <p:tav tm="100000">
                                          <p:val>
                                            <p:strVal val="#ppt_x"/>
                                          </p:val>
                                        </p:tav>
                                      </p:tavLst>
                                    </p:anim>
                                    <p:anim calcmode="lin" valueType="num">
                                      <p:cBhvr additive="base">
                                        <p:cTn id="22"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268413"/>
            <a:ext cx="6732588" cy="4662815"/>
          </a:xfrm>
          <a:prstGeom prst="rect">
            <a:avLst/>
          </a:prstGeom>
          <a:noFill/>
          <a:ln w="9525">
            <a:noFill/>
            <a:miter lim="800000"/>
            <a:headEnd/>
            <a:tailEnd/>
          </a:ln>
        </p:spPr>
        <p:txBody>
          <a:bodyPr>
            <a:spAutoFit/>
          </a:bodyPr>
          <a:lstStyle/>
          <a:p>
            <a:pPr>
              <a:buFont typeface="Wingdings" pitchFamily="2" charset="2"/>
              <a:buChar char="§"/>
            </a:pPr>
            <a:r>
              <a:rPr lang="lv-LV" sz="2700" dirty="0"/>
              <a:t>Visi sakramenti ir saistīti ar </a:t>
            </a:r>
            <a:r>
              <a:rPr lang="lv-LV" sz="2700" b="1" dirty="0"/>
              <a:t>Kristus krustu</a:t>
            </a:r>
          </a:p>
          <a:p>
            <a:pPr>
              <a:buFont typeface="Wingdings" pitchFamily="2" charset="2"/>
              <a:buChar char="§"/>
            </a:pPr>
            <a:r>
              <a:rPr lang="lv-LV" sz="2700" dirty="0"/>
              <a:t>Pie krusta </a:t>
            </a:r>
            <a:r>
              <a:rPr lang="lv-LV" sz="2700" b="1" dirty="0"/>
              <a:t>piedošana tiek izcīnīta</a:t>
            </a:r>
            <a:r>
              <a:rPr lang="lv-LV" sz="2700" dirty="0"/>
              <a:t>. </a:t>
            </a:r>
          </a:p>
          <a:p>
            <a:pPr>
              <a:buFont typeface="Wingdings" pitchFamily="2" charset="2"/>
              <a:buChar char="§"/>
            </a:pPr>
            <a:r>
              <a:rPr lang="lv-LV" sz="2700" b="1" dirty="0"/>
              <a:t>Sakramenti</a:t>
            </a:r>
            <a:r>
              <a:rPr lang="lv-LV" sz="2700" dirty="0"/>
              <a:t> ir tā vieta, kur tas </a:t>
            </a:r>
            <a:r>
              <a:rPr lang="lv-LV" sz="2700" b="1" dirty="0"/>
              <a:t>tiek izdalīts mums</a:t>
            </a:r>
            <a:r>
              <a:rPr lang="lv-LV" sz="2700" dirty="0"/>
              <a:t>.</a:t>
            </a:r>
          </a:p>
          <a:p>
            <a:pPr>
              <a:buFont typeface="Wingdings" pitchFamily="2" charset="2"/>
              <a:buChar char="§"/>
            </a:pPr>
            <a:r>
              <a:rPr lang="lv-LV" sz="2700" b="1" dirty="0"/>
              <a:t>Katram sakramentam </a:t>
            </a:r>
            <a:r>
              <a:rPr lang="lv-LV" sz="2700" dirty="0"/>
              <a:t>ir arī savas </a:t>
            </a:r>
            <a:r>
              <a:rPr lang="lv-LV" sz="2700" b="1" dirty="0"/>
              <a:t>atšķirīgas iezīmes: </a:t>
            </a:r>
          </a:p>
          <a:p>
            <a:pPr>
              <a:buFont typeface="Wingdings" pitchFamily="2" charset="2"/>
              <a:buChar char="§"/>
            </a:pPr>
            <a:r>
              <a:rPr lang="lv-LV" sz="2700" b="1" dirty="0"/>
              <a:t>Kristība:</a:t>
            </a:r>
            <a:r>
              <a:rPr lang="lv-LV" sz="2700" dirty="0"/>
              <a:t> mēs </a:t>
            </a:r>
            <a:r>
              <a:rPr lang="lv-LV" sz="2700" b="1" dirty="0"/>
              <a:t>piedzimstam</a:t>
            </a:r>
            <a:r>
              <a:rPr lang="lv-LV" sz="2700" dirty="0"/>
              <a:t> tikai </a:t>
            </a:r>
            <a:r>
              <a:rPr lang="lv-LV" sz="2700" b="1" dirty="0"/>
              <a:t>vienreiz</a:t>
            </a:r>
            <a:r>
              <a:rPr lang="lv-LV" sz="2700" dirty="0"/>
              <a:t>.</a:t>
            </a:r>
          </a:p>
          <a:p>
            <a:pPr>
              <a:buFont typeface="Wingdings" pitchFamily="2" charset="2"/>
              <a:buChar char="§"/>
            </a:pPr>
            <a:r>
              <a:rPr lang="lv-LV" sz="2700" b="1" dirty="0" smtClean="0"/>
              <a:t>Grēksūdze: regulāra </a:t>
            </a:r>
            <a:r>
              <a:rPr lang="lv-LV" sz="2700" dirty="0" smtClean="0"/>
              <a:t>ticības </a:t>
            </a:r>
            <a:r>
              <a:rPr lang="lv-LV" sz="2700" b="1" dirty="0"/>
              <a:t>stiprināšana</a:t>
            </a:r>
          </a:p>
        </p:txBody>
      </p:sp>
      <p:sp>
        <p:nvSpPr>
          <p:cNvPr id="5123"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C9B31DC-1CE3-4D83-9A43-B3BE9FCAB4F5}" type="slidenum">
              <a:rPr lang="lv-LV" sz="1400"/>
              <a:pPr algn="r"/>
              <a:t>2</a:t>
            </a:fld>
            <a:endParaRPr lang="lv-LV" sz="1400"/>
          </a:p>
        </p:txBody>
      </p:sp>
      <p:sp>
        <p:nvSpPr>
          <p:cNvPr id="6147" name="Rectangle 2"/>
          <p:cNvSpPr>
            <a:spLocks noChangeArrowheads="1"/>
          </p:cNvSpPr>
          <p:nvPr/>
        </p:nvSpPr>
        <p:spPr bwMode="auto">
          <a:xfrm>
            <a:off x="250825" y="333375"/>
            <a:ext cx="5872163" cy="692150"/>
          </a:xfrm>
          <a:prstGeom prst="rect">
            <a:avLst/>
          </a:prstGeom>
          <a:noFill/>
          <a:ln w="9525">
            <a:noFill/>
            <a:miter lim="800000"/>
            <a:headEnd/>
            <a:tailEnd/>
          </a:ln>
        </p:spPr>
        <p:txBody>
          <a:bodyPr anchor="ctr"/>
          <a:lstStyle/>
          <a:p>
            <a:pPr algn="ctr"/>
            <a:r>
              <a:rPr lang="lv-LV" sz="5400" b="1"/>
              <a:t>Sakramenti un Krusts</a:t>
            </a:r>
          </a:p>
        </p:txBody>
      </p:sp>
      <p:pic>
        <p:nvPicPr>
          <p:cNvPr id="9220" name="Picture 4" descr="BIBLE016"/>
          <p:cNvPicPr>
            <a:picLocks noChangeAspect="1" noChangeArrowheads="1"/>
          </p:cNvPicPr>
          <p:nvPr/>
        </p:nvPicPr>
        <p:blipFill>
          <a:blip r:embed="rId2" cstate="print"/>
          <a:srcRect/>
          <a:stretch>
            <a:fillRect/>
          </a:stretch>
        </p:blipFill>
        <p:spPr bwMode="auto">
          <a:xfrm>
            <a:off x="5508625" y="260350"/>
            <a:ext cx="3635375" cy="3744913"/>
          </a:xfrm>
          <a:prstGeom prst="rect">
            <a:avLst/>
          </a:prstGeom>
          <a:noFill/>
          <a:ln w="9525">
            <a:noFill/>
            <a:miter lim="800000"/>
            <a:headEnd/>
            <a:tailEnd/>
          </a:ln>
        </p:spPr>
      </p:pic>
      <p:pic>
        <p:nvPicPr>
          <p:cNvPr id="46088" name="Picture 8"/>
          <p:cNvPicPr>
            <a:picLocks noChangeAspect="1" noChangeArrowheads="1"/>
          </p:cNvPicPr>
          <p:nvPr/>
        </p:nvPicPr>
        <p:blipFill>
          <a:blip r:embed="rId3" cstate="print"/>
          <a:srcRect/>
          <a:stretch>
            <a:fillRect/>
          </a:stretch>
        </p:blipFill>
        <p:spPr bwMode="auto">
          <a:xfrm>
            <a:off x="7308850" y="4362450"/>
            <a:ext cx="1638300" cy="2495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089" name="Picture 9"/>
          <p:cNvPicPr>
            <a:picLocks noChangeAspect="1" noChangeArrowheads="1"/>
          </p:cNvPicPr>
          <p:nvPr/>
        </p:nvPicPr>
        <p:blipFill>
          <a:blip r:embed="rId4" cstate="print"/>
          <a:srcRect r="15993"/>
          <a:stretch>
            <a:fillRect/>
          </a:stretch>
        </p:blipFill>
        <p:spPr bwMode="auto">
          <a:xfrm>
            <a:off x="5000628" y="5516563"/>
            <a:ext cx="2376488" cy="1341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090" name="AutoShape 10"/>
          <p:cNvSpPr>
            <a:spLocks noChangeArrowheads="1"/>
          </p:cNvSpPr>
          <p:nvPr/>
        </p:nvSpPr>
        <p:spPr bwMode="auto">
          <a:xfrm rot="1987260">
            <a:off x="6011863" y="3933825"/>
            <a:ext cx="649287" cy="1582738"/>
          </a:xfrm>
          <a:prstGeom prst="downArrow">
            <a:avLst>
              <a:gd name="adj1" fmla="val 50000"/>
              <a:gd name="adj2" fmla="val 60941"/>
            </a:avLst>
          </a:prstGeom>
          <a:solidFill>
            <a:schemeClr val="accent1"/>
          </a:solidFill>
          <a:ln w="9525">
            <a:solidFill>
              <a:schemeClr val="tx1"/>
            </a:solidFill>
            <a:miter lim="800000"/>
            <a:headEnd/>
            <a:tailEnd/>
          </a:ln>
        </p:spPr>
        <p:txBody>
          <a:bodyPr wrap="none" anchor="ctr"/>
          <a:lstStyle/>
          <a:p>
            <a:endParaRPr lang="en-US"/>
          </a:p>
        </p:txBody>
      </p:sp>
      <p:sp>
        <p:nvSpPr>
          <p:cNvPr id="46091" name="AutoShape 11"/>
          <p:cNvSpPr>
            <a:spLocks noChangeArrowheads="1"/>
          </p:cNvSpPr>
          <p:nvPr/>
        </p:nvSpPr>
        <p:spPr bwMode="auto">
          <a:xfrm rot="-1407405">
            <a:off x="7019925" y="4076700"/>
            <a:ext cx="649288" cy="1008063"/>
          </a:xfrm>
          <a:prstGeom prst="downArrow">
            <a:avLst>
              <a:gd name="adj1" fmla="val 50000"/>
              <a:gd name="adj2" fmla="val 38814"/>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9" presetClass="entr" presetSubtype="0" fill="hold" nodeType="with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dissolve">
                                      <p:cBhvr>
                                        <p:cTn id="21" dur="500"/>
                                        <p:tgtEl>
                                          <p:spTgt spid="9220"/>
                                        </p:tgtEl>
                                      </p:cBhvr>
                                    </p:animEffect>
                                  </p:childTnLst>
                                </p:cTn>
                              </p:par>
                            </p:childTnLst>
                          </p:cTn>
                        </p:par>
                        <p:par>
                          <p:cTn id="22" fill="hold" nodeType="afterGroup">
                            <p:stCondLst>
                              <p:cond delay="1500"/>
                            </p:stCondLst>
                            <p:childTnLst>
                              <p:par>
                                <p:cTn id="23" presetID="2" presetClass="entr" presetSubtype="4"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46090"/>
                                        </p:tgtEl>
                                        <p:attrNameLst>
                                          <p:attrName>style.visibility</p:attrName>
                                        </p:attrNameLst>
                                      </p:cBhvr>
                                      <p:to>
                                        <p:strVal val="visible"/>
                                      </p:to>
                                    </p:set>
                                    <p:animEffect transition="in" filter="fade">
                                      <p:cBhvr>
                                        <p:cTn id="29" dur="2000"/>
                                        <p:tgtEl>
                                          <p:spTgt spid="4609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6091"/>
                                        </p:tgtEl>
                                        <p:attrNameLst>
                                          <p:attrName>style.visibility</p:attrName>
                                        </p:attrNameLst>
                                      </p:cBhvr>
                                      <p:to>
                                        <p:strVal val="visible"/>
                                      </p:to>
                                    </p:set>
                                    <p:animEffect transition="in" filter="fade">
                                      <p:cBhvr>
                                        <p:cTn id="32" dur="2000"/>
                                        <p:tgtEl>
                                          <p:spTgt spid="46091"/>
                                        </p:tgtEl>
                                      </p:cBhvr>
                                    </p:animEffect>
                                  </p:childTnLst>
                                </p:cTn>
                              </p:par>
                              <p:par>
                                <p:cTn id="33" presetID="10" presetClass="entr" presetSubtype="0" fill="hold" nodeType="withEffect">
                                  <p:stCondLst>
                                    <p:cond delay="0"/>
                                  </p:stCondLst>
                                  <p:childTnLst>
                                    <p:set>
                                      <p:cBhvr>
                                        <p:cTn id="34" dur="1" fill="hold">
                                          <p:stCondLst>
                                            <p:cond delay="0"/>
                                          </p:stCondLst>
                                        </p:cTn>
                                        <p:tgtEl>
                                          <p:spTgt spid="46088"/>
                                        </p:tgtEl>
                                        <p:attrNameLst>
                                          <p:attrName>style.visibility</p:attrName>
                                        </p:attrNameLst>
                                      </p:cBhvr>
                                      <p:to>
                                        <p:strVal val="visible"/>
                                      </p:to>
                                    </p:set>
                                    <p:animEffect transition="in" filter="fade">
                                      <p:cBhvr>
                                        <p:cTn id="35" dur="2000"/>
                                        <p:tgtEl>
                                          <p:spTgt spid="46088"/>
                                        </p:tgtEl>
                                      </p:cBhvr>
                                    </p:animEffect>
                                  </p:childTnLst>
                                </p:cTn>
                              </p:par>
                              <p:par>
                                <p:cTn id="36" presetID="10" presetClass="entr" presetSubtype="0" fill="hold" nodeType="withEffect">
                                  <p:stCondLst>
                                    <p:cond delay="0"/>
                                  </p:stCondLst>
                                  <p:childTnLst>
                                    <p:set>
                                      <p:cBhvr>
                                        <p:cTn id="37" dur="1" fill="hold">
                                          <p:stCondLst>
                                            <p:cond delay="0"/>
                                          </p:stCondLst>
                                        </p:cTn>
                                        <p:tgtEl>
                                          <p:spTgt spid="46089"/>
                                        </p:tgtEl>
                                        <p:attrNameLst>
                                          <p:attrName>style.visibility</p:attrName>
                                        </p:attrNameLst>
                                      </p:cBhvr>
                                      <p:to>
                                        <p:strVal val="visible"/>
                                      </p:to>
                                    </p:set>
                                    <p:animEffect transition="in" filter="fade">
                                      <p:cBhvr>
                                        <p:cTn id="38" dur="2000"/>
                                        <p:tgtEl>
                                          <p:spTgt spid="4608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500"/>
                            </p:stCondLst>
                            <p:childTnLst>
                              <p:par>
                                <p:cTn id="46" presetID="2" presetClass="entr" presetSubtype="4" fill="hold" nodeType="after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 calcmode="lin" valueType="num">
                                      <p:cBhvr additive="base">
                                        <p:cTn id="4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 presetClass="entr" presetSubtype="4" fill="hold" nodeType="after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46090" grpId="0" animBg="1"/>
      <p:bldP spid="460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620713"/>
            <a:ext cx="9144000" cy="3416300"/>
          </a:xfrm>
          <a:prstGeom prst="rect">
            <a:avLst/>
          </a:prstGeom>
          <a:noFill/>
          <a:ln w="9525">
            <a:noFill/>
            <a:miter lim="800000"/>
            <a:headEnd/>
            <a:tailEnd/>
          </a:ln>
        </p:spPr>
        <p:txBody>
          <a:bodyPr>
            <a:spAutoFit/>
          </a:bodyPr>
          <a:lstStyle/>
          <a:p>
            <a:pPr>
              <a:buFont typeface="Wingdings" pitchFamily="2" charset="2"/>
              <a:buChar char="§"/>
            </a:pPr>
            <a:r>
              <a:rPr lang="lv-LV" sz="2400"/>
              <a:t>Kristībā Dievs ir mums devis </a:t>
            </a:r>
            <a:r>
              <a:rPr lang="lv-LV" sz="2400" b="1"/>
              <a:t>paraugu</a:t>
            </a:r>
            <a:r>
              <a:rPr lang="lv-LV" sz="2400"/>
              <a:t> un programmu </a:t>
            </a:r>
            <a:r>
              <a:rPr lang="lv-LV" sz="2400" b="1"/>
              <a:t>jaunai dzīvei Kristū</a:t>
            </a:r>
            <a:r>
              <a:rPr lang="lv-LV" sz="2400"/>
              <a:t>. Dievs nāk un </a:t>
            </a:r>
            <a:r>
              <a:rPr lang="lv-LV" sz="2400" b="1"/>
              <a:t>atkārto</a:t>
            </a:r>
            <a:r>
              <a:rPr lang="lv-LV" sz="2400"/>
              <a:t> savu </a:t>
            </a:r>
            <a:r>
              <a:rPr lang="lv-LV" sz="2400" b="1"/>
              <a:t>Kristību ikdienas grēku nožēlā</a:t>
            </a:r>
            <a:r>
              <a:rPr lang="lv-LV" sz="2400"/>
              <a:t>, kurā Viņš </a:t>
            </a:r>
            <a:r>
              <a:rPr lang="lv-LV" sz="2400" b="1"/>
              <a:t>no grēka </a:t>
            </a:r>
            <a:r>
              <a:rPr lang="lv-LV" sz="2400"/>
              <a:t>mūs </a:t>
            </a:r>
            <a:r>
              <a:rPr lang="lv-LV" sz="2400" b="1"/>
              <a:t>pievērš Sev</a:t>
            </a:r>
            <a:r>
              <a:rPr lang="lv-LV" sz="2400"/>
              <a:t>. </a:t>
            </a:r>
          </a:p>
          <a:p>
            <a:pPr>
              <a:buFont typeface="Wingdings" pitchFamily="2" charset="2"/>
              <a:buChar char="§"/>
            </a:pPr>
            <a:r>
              <a:rPr lang="lv-LV" sz="2400"/>
              <a:t>Kristība sniedz </a:t>
            </a:r>
            <a:r>
              <a:rPr lang="lv-LV" sz="2400" b="1"/>
              <a:t>paraugu visai kristīgajai dzīvei</a:t>
            </a:r>
            <a:r>
              <a:rPr lang="lv-LV" sz="2400"/>
              <a:t>, kura ir </a:t>
            </a:r>
            <a:r>
              <a:rPr lang="lv-LV" sz="2400" b="1"/>
              <a:t>grēku nožēlas </a:t>
            </a:r>
            <a:r>
              <a:rPr lang="lv-LV" sz="2400"/>
              <a:t>un </a:t>
            </a:r>
            <a:r>
              <a:rPr lang="lv-LV" sz="2400" b="1"/>
              <a:t>atdzimšanas dzīve</a:t>
            </a:r>
            <a:r>
              <a:rPr lang="lv-LV" sz="2400"/>
              <a:t>.</a:t>
            </a:r>
          </a:p>
          <a:p>
            <a:pPr>
              <a:buFont typeface="Wingdings" pitchFamily="2" charset="2"/>
              <a:buChar char="§"/>
            </a:pPr>
            <a:r>
              <a:rPr lang="lv-LV" sz="2400" b="1"/>
              <a:t>Kristība</a:t>
            </a:r>
            <a:r>
              <a:rPr lang="lv-LV" sz="2400"/>
              <a:t> ir </a:t>
            </a:r>
            <a:r>
              <a:rPr lang="lv-LV" sz="2400" b="1"/>
              <a:t>kuģis</a:t>
            </a:r>
            <a:r>
              <a:rPr lang="lv-LV" sz="2400"/>
              <a:t>, kas ved uz mūžīgo dzīvību.</a:t>
            </a:r>
          </a:p>
          <a:p>
            <a:pPr>
              <a:buFont typeface="Wingdings" pitchFamily="2" charset="2"/>
              <a:buChar char="§"/>
            </a:pPr>
            <a:r>
              <a:rPr lang="lv-LV" sz="2400"/>
              <a:t>Kristībā mēs iegūstam arī ienaidnieku uz visu mūžu.</a:t>
            </a:r>
          </a:p>
          <a:p>
            <a:pPr>
              <a:buFont typeface="Wingdings" pitchFamily="2" charset="2"/>
              <a:buChar char="§"/>
            </a:pPr>
            <a:r>
              <a:rPr lang="lv-LV" sz="2400" b="1"/>
              <a:t>Grēkojot</a:t>
            </a:r>
            <a:r>
              <a:rPr lang="lv-LV" sz="2400"/>
              <a:t> var gadīties, ka atkrītam atpakaļ </a:t>
            </a:r>
            <a:r>
              <a:rPr lang="lv-LV" sz="2400" b="1"/>
              <a:t>grēku jūrā</a:t>
            </a:r>
            <a:r>
              <a:rPr lang="lv-LV" sz="2400"/>
              <a:t>.</a:t>
            </a:r>
          </a:p>
          <a:p>
            <a:pPr>
              <a:buFont typeface="Wingdings" pitchFamily="2" charset="2"/>
              <a:buChar char="§"/>
            </a:pPr>
            <a:r>
              <a:rPr lang="lv-LV" sz="2400" b="1"/>
              <a:t>Grēksūdze</a:t>
            </a:r>
            <a:r>
              <a:rPr lang="lv-LV" sz="2400"/>
              <a:t> ir </a:t>
            </a:r>
            <a:r>
              <a:rPr lang="lv-LV" sz="2400" b="1"/>
              <a:t>glābšanas riņķis</a:t>
            </a:r>
            <a:r>
              <a:rPr lang="lv-LV" sz="2400"/>
              <a:t>, kas mūs atvelk atpakaļ uz kuģi</a:t>
            </a:r>
          </a:p>
        </p:txBody>
      </p:sp>
      <p:sp>
        <p:nvSpPr>
          <p:cNvPr id="22531"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5D80582-9E94-4499-8DC7-01B51EB08695}" type="slidenum">
              <a:rPr lang="lv-LV" sz="1400"/>
              <a:pPr algn="r"/>
              <a:t>3</a:t>
            </a:fld>
            <a:endParaRPr lang="lv-LV" sz="1400"/>
          </a:p>
        </p:txBody>
      </p:sp>
      <p:sp>
        <p:nvSpPr>
          <p:cNvPr id="6147" name="Rectangle 2"/>
          <p:cNvSpPr>
            <a:spLocks noChangeArrowheads="1"/>
          </p:cNvSpPr>
          <p:nvPr/>
        </p:nvSpPr>
        <p:spPr bwMode="auto">
          <a:xfrm>
            <a:off x="468313" y="0"/>
            <a:ext cx="8229600" cy="692150"/>
          </a:xfrm>
          <a:prstGeom prst="rect">
            <a:avLst/>
          </a:prstGeom>
          <a:noFill/>
          <a:ln w="9525">
            <a:noFill/>
            <a:miter lim="800000"/>
            <a:headEnd/>
            <a:tailEnd/>
          </a:ln>
        </p:spPr>
        <p:txBody>
          <a:bodyPr anchor="ctr"/>
          <a:lstStyle/>
          <a:p>
            <a:pPr algn="ctr"/>
            <a:r>
              <a:rPr lang="lv-LV" sz="4400" b="1"/>
              <a:t>Kristība un grēksūdze</a:t>
            </a:r>
          </a:p>
        </p:txBody>
      </p:sp>
      <p:pic>
        <p:nvPicPr>
          <p:cNvPr id="40965" name="Picture 5"/>
          <p:cNvPicPr>
            <a:picLocks noChangeAspect="1" noChangeArrowheads="1"/>
          </p:cNvPicPr>
          <p:nvPr/>
        </p:nvPicPr>
        <p:blipFill>
          <a:blip r:embed="rId2" cstate="print"/>
          <a:srcRect/>
          <a:stretch>
            <a:fillRect/>
          </a:stretch>
        </p:blipFill>
        <p:spPr bwMode="auto">
          <a:xfrm>
            <a:off x="285720" y="3933056"/>
            <a:ext cx="3714744" cy="2884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66" name="Picture 6"/>
          <p:cNvPicPr>
            <a:picLocks noChangeAspect="1" noChangeArrowheads="1"/>
          </p:cNvPicPr>
          <p:nvPr/>
        </p:nvPicPr>
        <p:blipFill>
          <a:blip r:embed="rId3" cstate="print"/>
          <a:srcRect/>
          <a:stretch>
            <a:fillRect/>
          </a:stretch>
        </p:blipFill>
        <p:spPr bwMode="auto">
          <a:xfrm>
            <a:off x="5652120" y="4076450"/>
            <a:ext cx="2782834" cy="2448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Left Arrow 9"/>
          <p:cNvSpPr/>
          <p:nvPr/>
        </p:nvSpPr>
        <p:spPr>
          <a:xfrm>
            <a:off x="4149725" y="4733925"/>
            <a:ext cx="1285875"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40965"/>
                                        </p:tgtEl>
                                        <p:attrNameLst>
                                          <p:attrName>style.visibility</p:attrName>
                                        </p:attrNameLst>
                                      </p:cBhvr>
                                      <p:to>
                                        <p:strVal val="visible"/>
                                      </p:to>
                                    </p:set>
                                    <p:animEffect transition="in" filter="fade">
                                      <p:cBhvr>
                                        <p:cTn id="33" dur="1000"/>
                                        <p:tgtEl>
                                          <p:spTgt spid="409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500"/>
                            </p:stCondLst>
                            <p:childTnLst>
                              <p:par>
                                <p:cTn id="41" presetID="2" presetClass="entr" presetSubtype="4" fill="hold" nodeType="after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40966"/>
                                        </p:tgtEl>
                                        <p:attrNameLst>
                                          <p:attrName>style.visibility</p:attrName>
                                        </p:attrNameLst>
                                      </p:cBhvr>
                                      <p:to>
                                        <p:strVal val="visible"/>
                                      </p:to>
                                    </p:set>
                                    <p:animEffect transition="in" filter="fade">
                                      <p:cBhvr>
                                        <p:cTn id="47" dur="1000"/>
                                        <p:tgtEl>
                                          <p:spTgt spid="40966"/>
                                        </p:tgtEl>
                                      </p:cBhvr>
                                    </p:animEffect>
                                  </p:childTnLst>
                                </p:cTn>
                              </p:par>
                            </p:childTnLst>
                          </p:cTn>
                        </p:par>
                        <p:par>
                          <p:cTn id="48" fill="hold" nodeType="afterGroup">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68313" y="0"/>
            <a:ext cx="8229600" cy="692150"/>
          </a:xfrm>
        </p:spPr>
        <p:txBody>
          <a:bodyPr/>
          <a:lstStyle/>
          <a:p>
            <a:pPr eaLnBrk="1" hangingPunct="1"/>
            <a:r>
              <a:rPr lang="lv-LV" b="1" smtClean="0">
                <a:solidFill>
                  <a:schemeClr val="tx1"/>
                </a:solidFill>
              </a:rPr>
              <a:t>Kas ir Grēksūdze?</a:t>
            </a:r>
          </a:p>
        </p:txBody>
      </p:sp>
      <p:sp>
        <p:nvSpPr>
          <p:cNvPr id="6" name="Rectangle 5"/>
          <p:cNvSpPr>
            <a:spLocks noChangeArrowheads="1"/>
          </p:cNvSpPr>
          <p:nvPr/>
        </p:nvSpPr>
        <p:spPr bwMode="auto">
          <a:xfrm>
            <a:off x="0" y="714375"/>
            <a:ext cx="9144000" cy="6143625"/>
          </a:xfrm>
          <a:prstGeom prst="rect">
            <a:avLst/>
          </a:prstGeom>
          <a:noFill/>
          <a:ln w="9525">
            <a:noFill/>
            <a:miter lim="800000"/>
            <a:headEnd/>
            <a:tailEnd/>
          </a:ln>
        </p:spPr>
        <p:txBody>
          <a:bodyPr>
            <a:spAutoFit/>
          </a:bodyPr>
          <a:lstStyle/>
          <a:p>
            <a:r>
              <a:rPr lang="lv-LV" sz="2400" i="1" dirty="0"/>
              <a:t>Grēksūdzei ir </a:t>
            </a:r>
            <a:r>
              <a:rPr lang="lv-LV" sz="2400" b="1" i="1" dirty="0"/>
              <a:t>2 daļas</a:t>
            </a:r>
            <a:r>
              <a:rPr lang="lv-LV" sz="2400" i="1" dirty="0"/>
              <a:t>: 1) mēs </a:t>
            </a:r>
            <a:r>
              <a:rPr lang="lv-LV" sz="2400" b="1" i="1" dirty="0"/>
              <a:t>izsūdzam grēkus </a:t>
            </a:r>
            <a:r>
              <a:rPr lang="lv-LV" sz="2400" i="1" dirty="0"/>
              <a:t>un, </a:t>
            </a:r>
          </a:p>
          <a:p>
            <a:r>
              <a:rPr lang="lv-LV" sz="2400" i="1" dirty="0"/>
              <a:t>2) mēs </a:t>
            </a:r>
            <a:r>
              <a:rPr lang="lv-LV" sz="2400" b="1" i="1" dirty="0"/>
              <a:t>saņemam</a:t>
            </a:r>
            <a:r>
              <a:rPr lang="lv-LV" sz="2400" i="1" dirty="0"/>
              <a:t> no biktstēva </a:t>
            </a:r>
            <a:r>
              <a:rPr lang="lv-LV" sz="2400" b="1" i="1" dirty="0"/>
              <a:t>grēku atlaišanu </a:t>
            </a:r>
            <a:r>
              <a:rPr lang="lv-LV" sz="2400" i="1" dirty="0"/>
              <a:t>jeb </a:t>
            </a:r>
            <a:r>
              <a:rPr lang="lv-LV" sz="2400" b="1" i="1" dirty="0"/>
              <a:t>piedošanu</a:t>
            </a:r>
            <a:r>
              <a:rPr lang="lv-LV" sz="2400" i="1" dirty="0"/>
              <a:t> it kā no paša Dieva, turklāt nešaubāmies, bet droši </a:t>
            </a:r>
            <a:r>
              <a:rPr lang="lv-LV" sz="2400" b="1" i="1" dirty="0"/>
              <a:t>ticam</a:t>
            </a:r>
            <a:r>
              <a:rPr lang="lv-LV" sz="2400" i="1" dirty="0"/>
              <a:t>, ka tādējādi mūsu grēki ir piedoti arī Dieva priekšā debesīs.</a:t>
            </a:r>
          </a:p>
          <a:p>
            <a:pPr>
              <a:buFont typeface="Wingdings" pitchFamily="2" charset="2"/>
              <a:buChar char="§"/>
            </a:pPr>
            <a:endParaRPr lang="lv-LV" sz="1600" dirty="0"/>
          </a:p>
          <a:p>
            <a:r>
              <a:rPr lang="lv-LV" sz="3000" dirty="0"/>
              <a:t>Ir </a:t>
            </a:r>
            <a:r>
              <a:rPr lang="lv-LV" sz="3000" b="1" dirty="0"/>
              <a:t>4 grēksūdzes veidi </a:t>
            </a:r>
            <a:r>
              <a:rPr lang="lv-LV" sz="3000" dirty="0"/>
              <a:t>:</a:t>
            </a:r>
          </a:p>
          <a:p>
            <a:r>
              <a:rPr lang="lv-LV" sz="3000" b="1" dirty="0"/>
              <a:t>1. Vispārējā kopējā</a:t>
            </a:r>
          </a:p>
          <a:p>
            <a:r>
              <a:rPr lang="lv-LV" sz="3000" b="1" dirty="0"/>
              <a:t>2. </a:t>
            </a:r>
            <a:r>
              <a:rPr lang="lv-LV" sz="3000" b="1" dirty="0" smtClean="0"/>
              <a:t>Iekšējā / Ikdienas</a:t>
            </a:r>
            <a:endParaRPr lang="lv-LV" sz="3000" b="1" dirty="0"/>
          </a:p>
          <a:p>
            <a:r>
              <a:rPr lang="lv-LV" sz="3000" b="1" dirty="0"/>
              <a:t>3. </a:t>
            </a:r>
            <a:r>
              <a:rPr lang="lv-LV" sz="3000" b="1" dirty="0" smtClean="0"/>
              <a:t>Privātā </a:t>
            </a:r>
            <a:r>
              <a:rPr lang="lv-LV" sz="3000" b="1" dirty="0" smtClean="0"/>
              <a:t>/ Bikts</a:t>
            </a:r>
            <a:endParaRPr lang="lv-LV" sz="3000" b="1" dirty="0"/>
          </a:p>
          <a:p>
            <a:r>
              <a:rPr lang="lv-LV" sz="3000" b="1" dirty="0"/>
              <a:t>4. </a:t>
            </a:r>
            <a:r>
              <a:rPr lang="lv-LV" sz="3000" b="1" dirty="0" smtClean="0"/>
              <a:t>Publiskā</a:t>
            </a:r>
            <a:endParaRPr lang="lv-LV" sz="3000" b="1" dirty="0"/>
          </a:p>
          <a:p>
            <a:endParaRPr lang="lv-LV" sz="500" b="1" dirty="0"/>
          </a:p>
          <a:p>
            <a:pPr>
              <a:buFont typeface="Wingdings" pitchFamily="2" charset="2"/>
              <a:buChar char="§"/>
            </a:pPr>
            <a:r>
              <a:rPr lang="lv-LV" sz="2600" dirty="0"/>
              <a:t>Mums </a:t>
            </a:r>
            <a:r>
              <a:rPr lang="lv-LV" sz="2600" b="1" dirty="0"/>
              <a:t>dabiskāk ir grēkot </a:t>
            </a:r>
            <a:r>
              <a:rPr lang="lv-LV" sz="2600" dirty="0"/>
              <a:t>nekā nē. </a:t>
            </a:r>
          </a:p>
          <a:p>
            <a:pPr>
              <a:buFont typeface="Wingdings" pitchFamily="2" charset="2"/>
              <a:buChar char="§"/>
            </a:pPr>
            <a:r>
              <a:rPr lang="lv-LV" sz="2600" dirty="0"/>
              <a:t>Lai </a:t>
            </a:r>
            <a:r>
              <a:rPr lang="lv-LV" sz="2600" b="1" dirty="0"/>
              <a:t>grēkotu</a:t>
            </a:r>
            <a:r>
              <a:rPr lang="lv-LV" sz="2600" dirty="0"/>
              <a:t>, ir </a:t>
            </a:r>
            <a:r>
              <a:rPr lang="lv-LV" sz="2600" b="1" dirty="0"/>
              <a:t>jāpalaiž bremzes</a:t>
            </a:r>
            <a:r>
              <a:rPr lang="lv-LV" sz="2600" dirty="0"/>
              <a:t>, jo tas ved uz leju. </a:t>
            </a:r>
          </a:p>
          <a:p>
            <a:pPr>
              <a:buFont typeface="Wingdings" pitchFamily="2" charset="2"/>
              <a:buChar char="§"/>
            </a:pPr>
            <a:r>
              <a:rPr lang="lv-LV" sz="2600" b="1" dirty="0"/>
              <a:t>Darīt labu ir grūtāk</a:t>
            </a:r>
            <a:r>
              <a:rPr lang="lv-LV" sz="2600" dirty="0"/>
              <a:t>, jo tas </a:t>
            </a:r>
            <a:r>
              <a:rPr lang="lv-LV" sz="2600" b="1" dirty="0"/>
              <a:t>prasa piepūli</a:t>
            </a:r>
            <a:r>
              <a:rPr lang="lv-LV" sz="2600" dirty="0"/>
              <a:t>.</a:t>
            </a:r>
          </a:p>
          <a:p>
            <a:pPr>
              <a:buFont typeface="Wingdings" pitchFamily="2" charset="2"/>
              <a:buChar char="§"/>
            </a:pPr>
            <a:r>
              <a:rPr lang="lv-LV" sz="2600" b="1" dirty="0"/>
              <a:t>Grēksūdzē</a:t>
            </a:r>
            <a:r>
              <a:rPr lang="lv-LV" sz="2600" dirty="0"/>
              <a:t> mēs varam iegūt </a:t>
            </a:r>
            <a:r>
              <a:rPr lang="lv-LV" sz="2600" b="1" dirty="0"/>
              <a:t>piedošanu</a:t>
            </a:r>
            <a:r>
              <a:rPr lang="lv-LV" sz="2600" dirty="0"/>
              <a:t> un </a:t>
            </a:r>
            <a:r>
              <a:rPr lang="lv-LV" sz="2600" b="1" dirty="0"/>
              <a:t>pestīšanu</a:t>
            </a:r>
            <a:r>
              <a:rPr lang="lv-LV" sz="2600" dirty="0"/>
              <a:t>.  </a:t>
            </a:r>
          </a:p>
          <a:p>
            <a:pPr eaLnBrk="0" hangingPunct="0">
              <a:buFont typeface="Wingdings" pitchFamily="2" charset="2"/>
              <a:buChar char="§"/>
            </a:pPr>
            <a:r>
              <a:rPr lang="lv-LV" sz="2600" dirty="0"/>
              <a:t>Grēku piedošanai ir </a:t>
            </a:r>
            <a:r>
              <a:rPr lang="lv-LV" sz="2600" b="1" dirty="0"/>
              <a:t>jātic</a:t>
            </a:r>
            <a:r>
              <a:rPr lang="lv-LV" sz="2600" dirty="0"/>
              <a:t>, lai no tās mums būtu labums!</a:t>
            </a:r>
          </a:p>
        </p:txBody>
      </p:sp>
      <p:sp>
        <p:nvSpPr>
          <p:cNvPr id="23556"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0AF57A7-659B-4B18-A073-D4E070665C44}" type="slidenum">
              <a:rPr lang="lv-LV" sz="1400"/>
              <a:pPr algn="r"/>
              <a:t>4</a:t>
            </a:fld>
            <a:endParaRPr lang="lv-LV" sz="1400"/>
          </a:p>
        </p:txBody>
      </p:sp>
      <p:pic>
        <p:nvPicPr>
          <p:cNvPr id="34821" name="Picture 5"/>
          <p:cNvPicPr>
            <a:picLocks noChangeAspect="1" noChangeArrowheads="1"/>
          </p:cNvPicPr>
          <p:nvPr/>
        </p:nvPicPr>
        <p:blipFill>
          <a:blip r:embed="rId2" cstate="print"/>
          <a:srcRect/>
          <a:stretch>
            <a:fillRect/>
          </a:stretch>
        </p:blipFill>
        <p:spPr bwMode="auto">
          <a:xfrm>
            <a:off x="4500562" y="2285992"/>
            <a:ext cx="4643439" cy="2583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4821"/>
                                        </p:tgtEl>
                                        <p:attrNameLst>
                                          <p:attrName>style.visibility</p:attrName>
                                        </p:attrNameLst>
                                      </p:cBhvr>
                                      <p:to>
                                        <p:strVal val="visible"/>
                                      </p:to>
                                    </p:set>
                                    <p:animEffect transition="in" filter="fade">
                                      <p:cBhvr>
                                        <p:cTn id="21" dur="2000"/>
                                        <p:tgtEl>
                                          <p:spTgt spid="34821"/>
                                        </p:tgtEl>
                                      </p:cBhvr>
                                    </p:animEffect>
                                  </p:childTnLst>
                                </p:cTn>
                              </p:par>
                            </p:childTnLst>
                          </p:cTn>
                        </p:par>
                        <p:par>
                          <p:cTn id="22" fill="hold" nodeType="afterGroup">
                            <p:stCondLst>
                              <p:cond delay="3000"/>
                            </p:stCondLst>
                            <p:childTnLst>
                              <p:par>
                                <p:cTn id="23" presetID="2" presetClass="entr" presetSubtype="4"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500"/>
                            </p:stCondLst>
                            <p:childTnLst>
                              <p:par>
                                <p:cTn id="28" presetID="2" presetClass="entr" presetSubtype="4" fill="hold" nodeType="after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4000"/>
                            </p:stCondLst>
                            <p:childTnLst>
                              <p:par>
                                <p:cTn id="33" presetID="2" presetClass="entr" presetSubtype="4" fill="hold"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4500"/>
                            </p:stCondLst>
                            <p:childTnLst>
                              <p:par>
                                <p:cTn id="38" presetID="2" presetClass="entr" presetSubtype="4" fill="hold" nodeType="after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 calcmode="lin" valueType="num">
                                      <p:cBhvr additive="base">
                                        <p:cTn id="4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5000"/>
                            </p:stCondLst>
                            <p:childTnLst>
                              <p:par>
                                <p:cTn id="43" presetID="2" presetClass="entr" presetSubtype="4" fill="hold" nodeType="after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fade">
                                      <p:cBhvr>
                                        <p:cTn id="51" dur="2000"/>
                                        <p:tgtEl>
                                          <p:spTgt spid="6">
                                            <p:txEl>
                                              <p:pRg st="9" end="9"/>
                                            </p:txEl>
                                          </p:spTgt>
                                        </p:tgtEl>
                                      </p:cBhvr>
                                    </p:animEffect>
                                  </p:childTnLst>
                                </p:cTn>
                              </p:par>
                            </p:childTnLst>
                          </p:cTn>
                        </p:par>
                        <p:par>
                          <p:cTn id="52" fill="hold" nodeType="afterGroup">
                            <p:stCondLst>
                              <p:cond delay="2000"/>
                            </p:stCondLst>
                            <p:childTnLst>
                              <p:par>
                                <p:cTn id="53" presetID="10" presetClass="entr" presetSubtype="0" fill="hold" nodeType="after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Effect transition="in" filter="fade">
                                      <p:cBhvr>
                                        <p:cTn id="55" dur="2000"/>
                                        <p:tgtEl>
                                          <p:spTgt spid="6">
                                            <p:txEl>
                                              <p:pRg st="10" end="10"/>
                                            </p:txEl>
                                          </p:spTgt>
                                        </p:tgtEl>
                                      </p:cBhvr>
                                    </p:animEffect>
                                  </p:childTnLst>
                                </p:cTn>
                              </p:par>
                            </p:childTnLst>
                          </p:cTn>
                        </p:par>
                        <p:par>
                          <p:cTn id="56" fill="hold" nodeType="afterGroup">
                            <p:stCondLst>
                              <p:cond delay="4000"/>
                            </p:stCondLst>
                            <p:childTnLst>
                              <p:par>
                                <p:cTn id="57" presetID="10" presetClass="entr" presetSubtype="0" fill="hold" nodeType="after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animEffect transition="in" filter="fade">
                                      <p:cBhvr>
                                        <p:cTn id="59" dur="2000"/>
                                        <p:tgtEl>
                                          <p:spTgt spid="6">
                                            <p:txEl>
                                              <p:pRg st="11" end="11"/>
                                            </p:txEl>
                                          </p:spTgt>
                                        </p:tgtEl>
                                      </p:cBhvr>
                                    </p:animEffect>
                                  </p:childTnLst>
                                </p:cTn>
                              </p:par>
                            </p:childTnLst>
                          </p:cTn>
                        </p:par>
                        <p:par>
                          <p:cTn id="60" fill="hold" nodeType="afterGroup">
                            <p:stCondLst>
                              <p:cond delay="6000"/>
                            </p:stCondLst>
                            <p:childTnLst>
                              <p:par>
                                <p:cTn id="61" presetID="10" presetClass="entr" presetSubtype="0" fill="hold" nodeType="afterEffect">
                                  <p:stCondLst>
                                    <p:cond delay="0"/>
                                  </p:stCondLst>
                                  <p:childTnLst>
                                    <p:set>
                                      <p:cBhvr>
                                        <p:cTn id="62" dur="1" fill="hold">
                                          <p:stCondLst>
                                            <p:cond delay="0"/>
                                          </p:stCondLst>
                                        </p:cTn>
                                        <p:tgtEl>
                                          <p:spTgt spid="6">
                                            <p:txEl>
                                              <p:pRg st="12" end="12"/>
                                            </p:txEl>
                                          </p:spTgt>
                                        </p:tgtEl>
                                        <p:attrNameLst>
                                          <p:attrName>style.visibility</p:attrName>
                                        </p:attrNameLst>
                                      </p:cBhvr>
                                      <p:to>
                                        <p:strVal val="visible"/>
                                      </p:to>
                                    </p:set>
                                    <p:animEffect transition="in" filter="fade">
                                      <p:cBhvr>
                                        <p:cTn id="63" dur="2000"/>
                                        <p:tgtEl>
                                          <p:spTgt spid="6">
                                            <p:txEl>
                                              <p:pRg st="12" end="12"/>
                                            </p:txEl>
                                          </p:spTgt>
                                        </p:tgtEl>
                                      </p:cBhvr>
                                    </p:animEffect>
                                  </p:childTnLst>
                                </p:cTn>
                              </p:par>
                            </p:childTnLst>
                          </p:cTn>
                        </p:par>
                        <p:par>
                          <p:cTn id="64" fill="hold" nodeType="afterGroup">
                            <p:stCondLst>
                              <p:cond delay="8000"/>
                            </p:stCondLst>
                            <p:childTnLst>
                              <p:par>
                                <p:cTn id="65" presetID="10" presetClass="entr" presetSubtype="0" fill="hold" nodeType="after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animEffect transition="in" filter="fade">
                                      <p:cBhvr>
                                        <p:cTn id="67" dur="20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268413"/>
            <a:ext cx="9144000" cy="5691187"/>
          </a:xfrm>
          <a:prstGeom prst="rect">
            <a:avLst/>
          </a:prstGeom>
          <a:noFill/>
          <a:ln w="9525">
            <a:noFill/>
            <a:miter lim="800000"/>
            <a:headEnd/>
            <a:tailEnd/>
          </a:ln>
        </p:spPr>
        <p:txBody>
          <a:bodyPr>
            <a:spAutoFit/>
          </a:bodyPr>
          <a:lstStyle/>
          <a:p>
            <a:pPr>
              <a:buFont typeface="Wingdings" pitchFamily="2" charset="2"/>
              <a:buChar char="§"/>
            </a:pPr>
            <a:r>
              <a:rPr lang="lv-LV" sz="2400"/>
              <a:t>“</a:t>
            </a:r>
            <a:r>
              <a:rPr lang="lv-LV" sz="2400" i="1"/>
              <a:t>kad pravietis Nātāns nāca pie viņa pēc tam, kad viņš bija </a:t>
            </a:r>
            <a:r>
              <a:rPr lang="lv-LV" sz="2400" b="1" i="1"/>
              <a:t>grēkojis ar Batsebu</a:t>
            </a:r>
            <a:r>
              <a:rPr lang="lv-LV" sz="2400" i="1"/>
              <a:t>. </a:t>
            </a:r>
            <a:r>
              <a:rPr lang="lv-LV" sz="2400" b="1" i="1"/>
              <a:t>Apžēlojies par mani</a:t>
            </a:r>
            <a:r>
              <a:rPr lang="lv-LV" sz="2400" i="1"/>
              <a:t>, ak, Dievs, Savā žēlastībā, </a:t>
            </a:r>
            <a:r>
              <a:rPr lang="lv-LV" sz="2400" b="1" i="1"/>
              <a:t>izdzēs manus pārkāpumus </a:t>
            </a:r>
            <a:r>
              <a:rPr lang="lv-LV" sz="2400" i="1"/>
              <a:t>Savā lielajā apžēlošanā! Mazgā mani pavisam tīru no manas noziedzības un </a:t>
            </a:r>
            <a:r>
              <a:rPr lang="lv-LV" sz="2400" b="1" i="1"/>
              <a:t>šķīstī mani </a:t>
            </a:r>
            <a:r>
              <a:rPr lang="lv-LV" sz="2400" i="1"/>
              <a:t>no </a:t>
            </a:r>
            <a:r>
              <a:rPr lang="lv-LV" sz="2400" b="1" i="1"/>
              <a:t>maniem grēkiem</a:t>
            </a:r>
            <a:r>
              <a:rPr lang="lv-LV" sz="2400" i="1"/>
              <a:t>! </a:t>
            </a:r>
            <a:r>
              <a:rPr lang="lv-LV" sz="2400"/>
              <a:t>”(Ps.51:2-4)</a:t>
            </a:r>
          </a:p>
          <a:p>
            <a:pPr>
              <a:buFont typeface="Wingdings" pitchFamily="2" charset="2"/>
              <a:buChar char="§"/>
            </a:pPr>
            <a:r>
              <a:rPr lang="lv-LV" sz="2400"/>
              <a:t>Te redzam </a:t>
            </a:r>
            <a:r>
              <a:rPr lang="lv-LV" sz="2400" b="1"/>
              <a:t>grēku nožēlu</a:t>
            </a:r>
            <a:r>
              <a:rPr lang="lv-LV" sz="2400"/>
              <a:t>: No sākuma cilvēkam rodas </a:t>
            </a:r>
            <a:r>
              <a:rPr lang="lv-LV" sz="2400" b="1"/>
              <a:t>apziņa par izdarīto grēku </a:t>
            </a:r>
            <a:r>
              <a:rPr lang="lv-LV" sz="2400"/>
              <a:t>un pēc tam </a:t>
            </a:r>
            <a:r>
              <a:rPr lang="lv-LV" sz="2400" b="1"/>
              <a:t>seko patiesa nožēla</a:t>
            </a:r>
            <a:r>
              <a:rPr lang="lv-LV" sz="2400"/>
              <a:t> un </a:t>
            </a:r>
            <a:r>
              <a:rPr lang="lv-LV" sz="2400" b="1"/>
              <a:t>piedošana</a:t>
            </a:r>
            <a:r>
              <a:rPr lang="lv-LV" sz="2400"/>
              <a:t>.</a:t>
            </a:r>
          </a:p>
          <a:p>
            <a:pPr>
              <a:buFont typeface="Wingdings" pitchFamily="2" charset="2"/>
              <a:buChar char="§"/>
            </a:pPr>
            <a:endParaRPr lang="lv-LV" sz="800"/>
          </a:p>
          <a:p>
            <a:pPr>
              <a:buFont typeface="Wingdings" pitchFamily="2" charset="2"/>
              <a:buChar char="§"/>
            </a:pPr>
            <a:r>
              <a:rPr lang="lv-LV" sz="2400"/>
              <a:t>“</a:t>
            </a:r>
            <a:r>
              <a:rPr lang="lv-LV" sz="2400" i="1"/>
              <a:t>Kas noliedz savu ļauno darbu, tam tas neizdodas, bet, kas tos </a:t>
            </a:r>
            <a:r>
              <a:rPr lang="lv-LV" sz="2400" b="1" i="1"/>
              <a:t>izsūdz un atstāj</a:t>
            </a:r>
            <a:r>
              <a:rPr lang="lv-LV" sz="2400" i="1"/>
              <a:t>, tas </a:t>
            </a:r>
            <a:r>
              <a:rPr lang="lv-LV" sz="2400" b="1" i="1"/>
              <a:t>izpelnīsies žēlastību</a:t>
            </a:r>
            <a:r>
              <a:rPr lang="lv-LV" sz="2400"/>
              <a:t>.” (Sāl.pam.28:13)</a:t>
            </a:r>
          </a:p>
          <a:p>
            <a:pPr>
              <a:buFont typeface="Wingdings" pitchFamily="2" charset="2"/>
              <a:buChar char="§"/>
            </a:pPr>
            <a:r>
              <a:rPr lang="lv-LV" sz="2400"/>
              <a:t>“</a:t>
            </a:r>
            <a:r>
              <a:rPr lang="lv-LV" sz="2400" i="1"/>
              <a:t>Ja sakām, ka mums </a:t>
            </a:r>
            <a:r>
              <a:rPr lang="lv-LV" sz="2400" b="1" i="1"/>
              <a:t>nav grēka</a:t>
            </a:r>
            <a:r>
              <a:rPr lang="lv-LV" sz="2400" i="1"/>
              <a:t>, tad </a:t>
            </a:r>
            <a:r>
              <a:rPr lang="lv-LV" sz="2400" b="1" i="1"/>
              <a:t>maldinām paši sevi</a:t>
            </a:r>
            <a:r>
              <a:rPr lang="lv-LV" sz="2400" i="1"/>
              <a:t>, un </a:t>
            </a:r>
            <a:r>
              <a:rPr lang="lv-LV" sz="2400" b="1" i="1"/>
              <a:t>patiesība nav mūsos</a:t>
            </a:r>
            <a:r>
              <a:rPr lang="lv-LV" sz="2400" i="1"/>
              <a:t>. Ja </a:t>
            </a:r>
            <a:r>
              <a:rPr lang="lv-LV" sz="2400" b="1" i="1"/>
              <a:t>atzīstamies savos grēkos</a:t>
            </a:r>
            <a:r>
              <a:rPr lang="lv-LV" sz="2400" i="1"/>
              <a:t>, tad </a:t>
            </a:r>
            <a:r>
              <a:rPr lang="lv-LV" sz="2400" b="1" i="1"/>
              <a:t>Dievs</a:t>
            </a:r>
            <a:r>
              <a:rPr lang="lv-LV" sz="2400" i="1"/>
              <a:t> ir </a:t>
            </a:r>
            <a:r>
              <a:rPr lang="lv-LV" sz="2400" b="1" i="1"/>
              <a:t>uzticīgs un taisns</a:t>
            </a:r>
            <a:r>
              <a:rPr lang="lv-LV" sz="2400" i="1"/>
              <a:t>, ka Viņš mums </a:t>
            </a:r>
            <a:r>
              <a:rPr lang="lv-LV" sz="2400" b="1" i="1"/>
              <a:t>piedod grēkus </a:t>
            </a:r>
            <a:r>
              <a:rPr lang="lv-LV" sz="2400" i="1"/>
              <a:t>un </a:t>
            </a:r>
            <a:r>
              <a:rPr lang="lv-LV" sz="2400" b="1" i="1"/>
              <a:t>šķīsta</a:t>
            </a:r>
            <a:r>
              <a:rPr lang="lv-LV" sz="2400" i="1"/>
              <a:t> mūs </a:t>
            </a:r>
            <a:r>
              <a:rPr lang="lv-LV" sz="2400" b="1" i="1"/>
              <a:t>no</a:t>
            </a:r>
            <a:r>
              <a:rPr lang="lv-LV" sz="2400" i="1"/>
              <a:t> visas </a:t>
            </a:r>
            <a:r>
              <a:rPr lang="lv-LV" sz="2400" b="1" i="1"/>
              <a:t>netaisnības</a:t>
            </a:r>
            <a:r>
              <a:rPr lang="lv-LV" sz="2400" i="1"/>
              <a:t>. Ja sakām, ka neesam grēkojuši, tad darām Viņu par meli, un Viņa vārdi nemājo mūsos</a:t>
            </a:r>
            <a:r>
              <a:rPr lang="lv-LV" sz="2400"/>
              <a:t>.” (1.Jņ.1:8-10)</a:t>
            </a:r>
          </a:p>
        </p:txBody>
      </p:sp>
      <p:sp>
        <p:nvSpPr>
          <p:cNvPr id="24579"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7BF8DFD-D61C-4194-B895-91423B2065D9}" type="slidenum">
              <a:rPr lang="lv-LV" sz="1400"/>
              <a:pPr algn="r"/>
              <a:t>5</a:t>
            </a:fld>
            <a:endParaRPr lang="lv-LV" sz="1400"/>
          </a:p>
        </p:txBody>
      </p:sp>
      <p:sp>
        <p:nvSpPr>
          <p:cNvPr id="6147" name="Rectangle 2"/>
          <p:cNvSpPr>
            <a:spLocks noChangeArrowheads="1"/>
          </p:cNvSpPr>
          <p:nvPr/>
        </p:nvSpPr>
        <p:spPr bwMode="auto">
          <a:xfrm>
            <a:off x="0" y="360363"/>
            <a:ext cx="7235825" cy="692150"/>
          </a:xfrm>
          <a:prstGeom prst="rect">
            <a:avLst/>
          </a:prstGeom>
          <a:noFill/>
          <a:ln w="9525">
            <a:noFill/>
            <a:miter lim="800000"/>
            <a:headEnd/>
            <a:tailEnd/>
          </a:ln>
        </p:spPr>
        <p:txBody>
          <a:bodyPr anchor="ctr"/>
          <a:lstStyle/>
          <a:p>
            <a:pPr algn="ctr"/>
            <a:r>
              <a:rPr lang="lv-LV" sz="4000" b="1"/>
              <a:t>Grēksūdze Bībelē</a:t>
            </a:r>
          </a:p>
        </p:txBody>
      </p:sp>
      <p:pic>
        <p:nvPicPr>
          <p:cNvPr id="5" name="Picture 7"/>
          <p:cNvPicPr>
            <a:picLocks noChangeAspect="1" noChangeArrowheads="1"/>
          </p:cNvPicPr>
          <p:nvPr/>
        </p:nvPicPr>
        <p:blipFill>
          <a:blip r:embed="rId2" cstate="print"/>
          <a:srcRect/>
          <a:stretch>
            <a:fillRect/>
          </a:stretch>
        </p:blipFill>
        <p:spPr bwMode="auto">
          <a:xfrm>
            <a:off x="7236296" y="-9872"/>
            <a:ext cx="1907704" cy="1323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nodeType="afterGroup">
                            <p:stCondLst>
                              <p:cond delay="2000"/>
                            </p:stCondLst>
                            <p:childTnLst>
                              <p:par>
                                <p:cTn id="13" presetID="2" presetClass="entr" presetSubtype="4"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500"/>
                            </p:stCondLst>
                            <p:childTnLst>
                              <p:par>
                                <p:cTn id="18" presetID="2" presetClass="entr" presetSubtype="4"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000"/>
                            </p:stCondLst>
                            <p:childTnLst>
                              <p:par>
                                <p:cTn id="23" presetID="2" presetClass="entr" presetSubtype="4"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500"/>
                            </p:stCondLst>
                            <p:childTnLst>
                              <p:par>
                                <p:cTn id="28" presetID="2" presetClass="entr" presetSubtype="4" fill="hold" nodeType="after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68313" y="0"/>
            <a:ext cx="8229600" cy="692150"/>
          </a:xfrm>
        </p:spPr>
        <p:txBody>
          <a:bodyPr/>
          <a:lstStyle/>
          <a:p>
            <a:pPr eaLnBrk="1" hangingPunct="1"/>
            <a:r>
              <a:rPr lang="lv-LV" b="1" smtClean="0">
                <a:solidFill>
                  <a:schemeClr val="tx1"/>
                </a:solidFill>
              </a:rPr>
              <a:t>Vispārīgā Grēksūdze</a:t>
            </a:r>
          </a:p>
        </p:txBody>
      </p:sp>
      <p:sp>
        <p:nvSpPr>
          <p:cNvPr id="6" name="Rectangle 5"/>
          <p:cNvSpPr>
            <a:spLocks noChangeArrowheads="1"/>
          </p:cNvSpPr>
          <p:nvPr/>
        </p:nvSpPr>
        <p:spPr bwMode="auto">
          <a:xfrm>
            <a:off x="0" y="714375"/>
            <a:ext cx="9144000" cy="3786188"/>
          </a:xfrm>
          <a:prstGeom prst="rect">
            <a:avLst/>
          </a:prstGeom>
          <a:noFill/>
          <a:ln w="9525">
            <a:noFill/>
            <a:miter lim="800000"/>
            <a:headEnd/>
            <a:tailEnd/>
          </a:ln>
        </p:spPr>
        <p:txBody>
          <a:bodyPr>
            <a:spAutoFit/>
          </a:bodyPr>
          <a:lstStyle/>
          <a:p>
            <a:pPr algn="just"/>
            <a:r>
              <a:rPr lang="lv-LV" sz="2400"/>
              <a:t>Visspēcīgais Dievs, sidsžēlīgais Tēvs! Es </a:t>
            </a:r>
            <a:r>
              <a:rPr lang="lv-LV" sz="2400" b="1"/>
              <a:t>nabaga grēcinieks </a:t>
            </a:r>
            <a:r>
              <a:rPr lang="lv-LV" sz="2400"/>
              <a:t>Tev </a:t>
            </a:r>
            <a:r>
              <a:rPr lang="lv-LV" sz="2400" b="1"/>
              <a:t>sūdzu savus grēkus</a:t>
            </a:r>
            <a:r>
              <a:rPr lang="lv-LV" sz="2400"/>
              <a:t>, ar ko esmu apgrēkojies </a:t>
            </a:r>
            <a:r>
              <a:rPr lang="lv-LV" sz="2400" b="1"/>
              <a:t>domās, vārdos un darbos</a:t>
            </a:r>
            <a:r>
              <a:rPr lang="lv-LV" sz="2400"/>
              <a:t> un ar ko esmu </a:t>
            </a:r>
            <a:r>
              <a:rPr lang="lv-LV" sz="2400" b="1"/>
              <a:t>pelnījis</a:t>
            </a:r>
            <a:r>
              <a:rPr lang="lv-LV" sz="2400"/>
              <a:t> Tavas </a:t>
            </a:r>
            <a:r>
              <a:rPr lang="lv-LV" sz="2400" b="1"/>
              <a:t>dusmas </a:t>
            </a:r>
            <a:r>
              <a:rPr lang="lv-LV" sz="2400"/>
              <a:t>un </a:t>
            </a:r>
            <a:r>
              <a:rPr lang="lv-LV" sz="2400" b="1"/>
              <a:t>sodu</a:t>
            </a:r>
            <a:r>
              <a:rPr lang="lv-LV" sz="2400"/>
              <a:t> laikā un mūžībā. Bet es tos </a:t>
            </a:r>
            <a:r>
              <a:rPr lang="lv-LV" sz="2400" b="1"/>
              <a:t>no sirds nožēloju</a:t>
            </a:r>
            <a:r>
              <a:rPr lang="lv-LV" sz="2400"/>
              <a:t>, un tie man gauži sāp, un es Tevi lūdzu Tavas lielās apžēlošanās un Tava mīļā Dēla Jēzus Kristus, mana Pestītāja, rūgto ciešanu un miršanas dēļ – </a:t>
            </a:r>
            <a:r>
              <a:rPr lang="lv-LV" sz="2400" b="1"/>
              <a:t>žēlo laipnīgi mani</a:t>
            </a:r>
            <a:r>
              <a:rPr lang="lv-LV" sz="2400"/>
              <a:t>, nabaga grēcinieku, </a:t>
            </a:r>
            <a:r>
              <a:rPr lang="lv-LV" sz="2400" b="1"/>
              <a:t>piedod man visus manus grēkus </a:t>
            </a:r>
            <a:r>
              <a:rPr lang="lv-LV" sz="2400"/>
              <a:t>un dod man žēlīgi </a:t>
            </a:r>
            <a:r>
              <a:rPr lang="lv-LV" sz="2400" b="1"/>
              <a:t>Svētā Gara spēku</a:t>
            </a:r>
            <a:r>
              <a:rPr lang="lv-LV" sz="2400"/>
              <a:t>, ka </a:t>
            </a:r>
            <a:r>
              <a:rPr lang="lv-LV" sz="2400" b="1"/>
              <a:t>varu</a:t>
            </a:r>
            <a:r>
              <a:rPr lang="lv-LV" sz="2400"/>
              <a:t> </a:t>
            </a:r>
            <a:r>
              <a:rPr lang="lv-LV" sz="2400" b="1"/>
              <a:t>atgriezties</a:t>
            </a:r>
            <a:r>
              <a:rPr lang="lv-LV" sz="2400"/>
              <a:t>. Āmen</a:t>
            </a:r>
          </a:p>
          <a:p>
            <a:pPr marL="2057400" lvl="4" indent="-228600">
              <a:buFont typeface="Wingdings" pitchFamily="2" charset="2"/>
              <a:buChar char="§"/>
            </a:pPr>
            <a:endParaRPr lang="lv-LV" sz="2400"/>
          </a:p>
        </p:txBody>
      </p:sp>
      <p:sp>
        <p:nvSpPr>
          <p:cNvPr id="25604"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83B0278-5F0D-4929-9AEF-A1C4B03341B8}" type="slidenum">
              <a:rPr lang="lv-LV" sz="1400"/>
              <a:pPr algn="r"/>
              <a:t>6</a:t>
            </a:fld>
            <a:endParaRPr lang="lv-LV" sz="1400"/>
          </a:p>
        </p:txBody>
      </p:sp>
      <p:pic>
        <p:nvPicPr>
          <p:cNvPr id="36869" name="Picture 5"/>
          <p:cNvPicPr>
            <a:picLocks noChangeAspect="1" noChangeArrowheads="1"/>
          </p:cNvPicPr>
          <p:nvPr/>
        </p:nvPicPr>
        <p:blipFill>
          <a:blip r:embed="rId2" cstate="print"/>
          <a:srcRect t="32258" r="16129" b="12903"/>
          <a:stretch>
            <a:fillRect/>
          </a:stretch>
        </p:blipFill>
        <p:spPr bwMode="auto">
          <a:xfrm>
            <a:off x="2571712" y="3775175"/>
            <a:ext cx="6572288" cy="3082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36869"/>
                                        </p:tgtEl>
                                        <p:attrNameLst>
                                          <p:attrName>style.visibility</p:attrName>
                                        </p:attrNameLst>
                                      </p:cBhvr>
                                      <p:to>
                                        <p:strVal val="visible"/>
                                      </p:to>
                                    </p:set>
                                    <p:animEffect transition="in" filter="fade">
                                      <p:cBhvr>
                                        <p:cTn id="16"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cstate="print"/>
          <a:srcRect r="49946"/>
          <a:stretch>
            <a:fillRect/>
          </a:stretch>
        </p:blipFill>
        <p:spPr bwMode="auto">
          <a:xfrm>
            <a:off x="6957848" y="2498721"/>
            <a:ext cx="2185032" cy="1857389"/>
          </a:xfrm>
          <a:prstGeom prst="rect">
            <a:avLst/>
          </a:prstGeom>
          <a:ln>
            <a:noFill/>
          </a:ln>
          <a:effectLst>
            <a:softEdge rad="112500"/>
          </a:effectLst>
        </p:spPr>
      </p:pic>
      <p:sp>
        <p:nvSpPr>
          <p:cNvPr id="6147" name="Rectangle 2"/>
          <p:cNvSpPr>
            <a:spLocks noGrp="1" noChangeArrowheads="1"/>
          </p:cNvSpPr>
          <p:nvPr>
            <p:ph type="title" idx="4294967295"/>
          </p:nvPr>
        </p:nvSpPr>
        <p:spPr>
          <a:xfrm>
            <a:off x="468313" y="0"/>
            <a:ext cx="8229600" cy="692150"/>
          </a:xfrm>
        </p:spPr>
        <p:txBody>
          <a:bodyPr/>
          <a:lstStyle/>
          <a:p>
            <a:pPr eaLnBrk="1" hangingPunct="1"/>
            <a:r>
              <a:rPr lang="lv-LV" b="1" smtClean="0">
                <a:solidFill>
                  <a:schemeClr val="tx1"/>
                </a:solidFill>
              </a:rPr>
              <a:t>Kādi grēki ir jāizsūdz?</a:t>
            </a:r>
          </a:p>
        </p:txBody>
      </p:sp>
      <p:sp>
        <p:nvSpPr>
          <p:cNvPr id="6" name="Rectangle 5"/>
          <p:cNvSpPr>
            <a:spLocks noChangeArrowheads="1"/>
          </p:cNvSpPr>
          <p:nvPr/>
        </p:nvSpPr>
        <p:spPr bwMode="auto">
          <a:xfrm>
            <a:off x="0" y="476250"/>
            <a:ext cx="8858250" cy="6604000"/>
          </a:xfrm>
          <a:prstGeom prst="rect">
            <a:avLst/>
          </a:prstGeom>
          <a:noFill/>
          <a:ln w="9525">
            <a:noFill/>
            <a:miter lim="800000"/>
            <a:headEnd/>
            <a:tailEnd/>
          </a:ln>
        </p:spPr>
        <p:txBody>
          <a:bodyPr>
            <a:spAutoFit/>
          </a:bodyPr>
          <a:lstStyle/>
          <a:p>
            <a:r>
              <a:rPr lang="lv-LV" sz="2400" u="sng"/>
              <a:t>Dieva priekšā mums jāatzīstas par vainīgiem visos grēkos, arī tajos, ko mēs neapzināmies, – kā to darām lūgšanā Mūsu Tēvs, bet biktstēvam mums ir jāizsūdz tikai tie grēki, kurus mēs apzināmies un jūtam savā sirdī.</a:t>
            </a:r>
          </a:p>
          <a:p>
            <a:endParaRPr lang="lv-LV" sz="500" u="sng"/>
          </a:p>
          <a:p>
            <a:pPr>
              <a:buFont typeface="Wingdings" pitchFamily="2" charset="2"/>
              <a:buChar char="§"/>
            </a:pPr>
            <a:r>
              <a:rPr lang="lv-LV" sz="2400"/>
              <a:t>Ir </a:t>
            </a:r>
            <a:r>
              <a:rPr lang="lv-LV" sz="2400" b="1"/>
              <a:t>grēki</a:t>
            </a:r>
            <a:r>
              <a:rPr lang="lv-LV" sz="2400"/>
              <a:t> ko mēs </a:t>
            </a:r>
            <a:r>
              <a:rPr lang="lv-LV" sz="2400" b="1"/>
              <a:t>nepamanām</a:t>
            </a:r>
            <a:r>
              <a:rPr lang="lv-LV" sz="2400"/>
              <a:t>, un tad ir tādi pat ar kuriem mēs </a:t>
            </a:r>
            <a:r>
              <a:rPr lang="lv-LV" sz="2400" b="1"/>
              <a:t>lepojamies</a:t>
            </a:r>
            <a:r>
              <a:rPr lang="lv-LV" sz="2400"/>
              <a:t>, un nemaz </a:t>
            </a:r>
            <a:r>
              <a:rPr lang="lv-LV" sz="2400" b="1"/>
              <a:t>neuzskatām</a:t>
            </a:r>
            <a:r>
              <a:rPr lang="lv-LV" sz="2400"/>
              <a:t> tos </a:t>
            </a:r>
            <a:r>
              <a:rPr lang="lv-LV" sz="2400" b="1"/>
              <a:t>par grēkiem</a:t>
            </a:r>
            <a:r>
              <a:rPr lang="lv-LV" sz="2400"/>
              <a:t>.</a:t>
            </a:r>
          </a:p>
          <a:p>
            <a:pPr>
              <a:buFont typeface="Wingdings" pitchFamily="2" charset="2"/>
              <a:buChar char="§"/>
            </a:pPr>
            <a:r>
              <a:rPr lang="lv-LV" sz="2400" b="1"/>
              <a:t>Par grēku </a:t>
            </a:r>
            <a:r>
              <a:rPr lang="lv-LV" sz="2400"/>
              <a:t>mēs </a:t>
            </a:r>
            <a:r>
              <a:rPr lang="lv-LV" sz="2400" b="1"/>
              <a:t>uzzinām</a:t>
            </a:r>
            <a:r>
              <a:rPr lang="lv-LV" sz="2400"/>
              <a:t> tikai </a:t>
            </a:r>
            <a:r>
              <a:rPr lang="lv-LV" sz="2400" b="1"/>
              <a:t>no svētajiem rakstiem.</a:t>
            </a:r>
          </a:p>
          <a:p>
            <a:pPr>
              <a:buFont typeface="Wingdings" pitchFamily="2" charset="2"/>
              <a:buChar char="§"/>
            </a:pPr>
            <a:r>
              <a:rPr lang="lv-LV" sz="2400"/>
              <a:t>Vienmēr ir svarīgi </a:t>
            </a:r>
            <a:r>
              <a:rPr lang="lv-LV" sz="2400" b="1"/>
              <a:t>sev pajautāt</a:t>
            </a:r>
            <a:r>
              <a:rPr lang="lv-LV" sz="2400"/>
              <a:t>:</a:t>
            </a:r>
            <a:endParaRPr lang="en-US" sz="2400"/>
          </a:p>
          <a:p>
            <a:pPr>
              <a:buFont typeface="Arial" pitchFamily="34" charset="0"/>
              <a:buAutoNum type="arabicParenR"/>
            </a:pPr>
            <a:r>
              <a:rPr lang="lv-LV" sz="2400"/>
              <a:t>Ar kādu </a:t>
            </a:r>
            <a:r>
              <a:rPr lang="lv-LV" sz="2400" b="1"/>
              <a:t>domu</a:t>
            </a:r>
            <a:r>
              <a:rPr lang="lv-LV" sz="2400"/>
              <a:t>, </a:t>
            </a:r>
            <a:r>
              <a:rPr lang="lv-LV" sz="2400" b="1"/>
              <a:t>nolūku</a:t>
            </a:r>
            <a:r>
              <a:rPr lang="lv-LV" sz="2400"/>
              <a:t> es esmu to lietu darījis?</a:t>
            </a:r>
            <a:endParaRPr lang="en-US" sz="2400"/>
          </a:p>
          <a:p>
            <a:pPr>
              <a:buFont typeface="Arial" pitchFamily="34" charset="0"/>
              <a:buAutoNum type="arabicParenR"/>
            </a:pPr>
            <a:r>
              <a:rPr lang="lv-LV" sz="2400"/>
              <a:t>Vai tur nebija nekāda </a:t>
            </a:r>
            <a:r>
              <a:rPr lang="lv-LV" sz="2400" b="1"/>
              <a:t>egoisma</a:t>
            </a:r>
            <a:r>
              <a:rPr lang="lv-LV" sz="2400"/>
              <a:t>?</a:t>
            </a:r>
            <a:endParaRPr lang="en-US" sz="2400"/>
          </a:p>
          <a:p>
            <a:pPr>
              <a:buFont typeface="Arial" pitchFamily="34" charset="0"/>
              <a:buAutoNum type="arabicParenR"/>
            </a:pPr>
            <a:r>
              <a:rPr lang="lv-LV" sz="2400"/>
              <a:t>Vai esmu devis </a:t>
            </a:r>
            <a:r>
              <a:rPr lang="lv-LV" sz="2400" b="1"/>
              <a:t>godu Dievam </a:t>
            </a:r>
            <a:r>
              <a:rPr lang="lv-LV" sz="2400"/>
              <a:t>ar to, ko esmu darījis?</a:t>
            </a:r>
          </a:p>
          <a:p>
            <a:pPr>
              <a:buFont typeface="Wingdings" pitchFamily="2" charset="2"/>
              <a:buChar char="§"/>
            </a:pPr>
            <a:r>
              <a:rPr lang="lv-LV" sz="2400"/>
              <a:t>15 sek laikā no iedomātā labā darba nekas daudz nebūtu palicis!</a:t>
            </a:r>
          </a:p>
          <a:p>
            <a:pPr>
              <a:buFont typeface="Wingdings" pitchFamily="2" charset="2"/>
              <a:buChar char="§"/>
            </a:pPr>
            <a:r>
              <a:rPr lang="lv-LV" sz="2400"/>
              <a:t>Visiem darbiem mēs tā nevaram izdomāt, tāpēc pietiek, ka liekam visu </a:t>
            </a:r>
            <a:r>
              <a:rPr lang="lv-LV" sz="2400" b="1"/>
              <a:t>vispārējā grēksūdzē</a:t>
            </a:r>
            <a:r>
              <a:rPr lang="lv-LV" sz="2400"/>
              <a:t>, apzinoties, ka </a:t>
            </a:r>
            <a:r>
              <a:rPr lang="lv-LV" sz="2400" b="1"/>
              <a:t>esam grēcīgi</a:t>
            </a:r>
            <a:r>
              <a:rPr lang="lv-LV" sz="2400"/>
              <a:t>.</a:t>
            </a:r>
          </a:p>
          <a:p>
            <a:pPr>
              <a:buFont typeface="Wingdings" pitchFamily="2" charset="2"/>
              <a:buChar char="§"/>
            </a:pPr>
            <a:r>
              <a:rPr lang="lv-LV" sz="2400" b="1"/>
              <a:t>Grēksūdze</a:t>
            </a:r>
            <a:r>
              <a:rPr lang="lv-LV" sz="2400"/>
              <a:t> ir </a:t>
            </a:r>
            <a:r>
              <a:rPr lang="lv-LV" sz="2400" b="1"/>
              <a:t>kristīgās dzīves būtība </a:t>
            </a:r>
            <a:r>
              <a:rPr lang="lv-LV" sz="2400"/>
              <a:t>– ka </a:t>
            </a:r>
            <a:r>
              <a:rPr lang="lv-LV" sz="2400" b="1"/>
              <a:t>atzīstam sevi </a:t>
            </a:r>
            <a:r>
              <a:rPr lang="lv-LV" sz="2400"/>
              <a:t>par </a:t>
            </a:r>
            <a:r>
              <a:rPr lang="lv-LV" sz="2400" b="1"/>
              <a:t>grēciniekiem</a:t>
            </a:r>
            <a:r>
              <a:rPr lang="lv-LV" sz="2400"/>
              <a:t> un </a:t>
            </a:r>
            <a:r>
              <a:rPr lang="lv-LV" sz="2400" b="1"/>
              <a:t>saņemam Dieva žēlastību</a:t>
            </a:r>
            <a:r>
              <a:rPr lang="lv-LV" sz="2400"/>
              <a:t>!</a:t>
            </a:r>
          </a:p>
          <a:p>
            <a:pPr>
              <a:buFont typeface="Wingdings" pitchFamily="2" charset="2"/>
              <a:buChar char="§"/>
            </a:pPr>
            <a:endParaRPr lang="lv-LV" sz="1500" u="sng"/>
          </a:p>
        </p:txBody>
      </p:sp>
      <p:sp>
        <p:nvSpPr>
          <p:cNvPr id="26629"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9EC4DD0-6CC5-4350-8449-D904D97AC4BA}" type="slidenum">
              <a:rPr lang="lv-LV" sz="1400"/>
              <a:pPr algn="r"/>
              <a:t>7</a:t>
            </a:fld>
            <a:endParaRPr lang="lv-LV"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nodeType="afterGroup">
                            <p:stCondLst>
                              <p:cond delay="2000"/>
                            </p:stCondLst>
                            <p:childTnLst>
                              <p:par>
                                <p:cTn id="13" presetID="2" presetClass="entr" presetSubtype="4"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fill="hold" nodeType="after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 calcmode="lin" valueType="num">
                                      <p:cBhvr additive="base">
                                        <p:cTn id="4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4" fill="hold" nodeType="after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4" fill="hold" nodeType="afterEffect">
                                  <p:stCondLst>
                                    <p:cond delay="0"/>
                                  </p:stCondLst>
                                  <p:childTnLst>
                                    <p:set>
                                      <p:cBhvr>
                                        <p:cTn id="49" dur="1" fill="hold">
                                          <p:stCondLst>
                                            <p:cond delay="0"/>
                                          </p:stCondLst>
                                        </p:cTn>
                                        <p:tgtEl>
                                          <p:spTgt spid="6">
                                            <p:txEl>
                                              <p:pRg st="8" end="8"/>
                                            </p:txEl>
                                          </p:spTgt>
                                        </p:tgtEl>
                                        <p:attrNameLst>
                                          <p:attrName>style.visibility</p:attrName>
                                        </p:attrNameLst>
                                      </p:cBhvr>
                                      <p:to>
                                        <p:strVal val="visible"/>
                                      </p:to>
                                    </p:set>
                                    <p:anim calcmode="lin" valueType="num">
                                      <p:cBhvr additive="base">
                                        <p:cTn id="50"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 presetClass="entr" presetSubtype="4" fill="hold" nodeType="after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4" fill="hold" nodeType="afterEffect">
                                  <p:stCondLst>
                                    <p:cond delay="0"/>
                                  </p:stCondLst>
                                  <p:childTnLst>
                                    <p:set>
                                      <p:cBhvr>
                                        <p:cTn id="59" dur="1" fill="hold">
                                          <p:stCondLst>
                                            <p:cond delay="0"/>
                                          </p:stCondLst>
                                        </p:cTn>
                                        <p:tgtEl>
                                          <p:spTgt spid="6">
                                            <p:txEl>
                                              <p:pRg st="10" end="10"/>
                                            </p:txEl>
                                          </p:spTgt>
                                        </p:tgtEl>
                                        <p:attrNameLst>
                                          <p:attrName>style.visibility</p:attrName>
                                        </p:attrNameLst>
                                      </p:cBhvr>
                                      <p:to>
                                        <p:strVal val="visible"/>
                                      </p:to>
                                    </p:set>
                                    <p:anim calcmode="lin" valueType="num">
                                      <p:cBhvr additive="base">
                                        <p:cTn id="60"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68313" y="0"/>
            <a:ext cx="8229600" cy="692150"/>
          </a:xfrm>
        </p:spPr>
        <p:txBody>
          <a:bodyPr/>
          <a:lstStyle/>
          <a:p>
            <a:pPr eaLnBrk="1" hangingPunct="1"/>
            <a:r>
              <a:rPr lang="lv-LV" b="1" smtClean="0"/>
              <a:t>Kuri tie ir</a:t>
            </a:r>
            <a:r>
              <a:rPr lang="lv-LV" b="1" smtClean="0">
                <a:solidFill>
                  <a:schemeClr val="tx1"/>
                </a:solidFill>
              </a:rPr>
              <a:t>?</a:t>
            </a:r>
          </a:p>
        </p:txBody>
      </p:sp>
      <p:sp>
        <p:nvSpPr>
          <p:cNvPr id="6" name="Rectangle 5"/>
          <p:cNvSpPr>
            <a:spLocks noChangeArrowheads="1"/>
          </p:cNvSpPr>
          <p:nvPr/>
        </p:nvSpPr>
        <p:spPr bwMode="auto">
          <a:xfrm>
            <a:off x="0" y="620713"/>
            <a:ext cx="9144000" cy="6416675"/>
          </a:xfrm>
          <a:prstGeom prst="rect">
            <a:avLst/>
          </a:prstGeom>
          <a:noFill/>
          <a:ln w="9525">
            <a:noFill/>
            <a:miter lim="800000"/>
            <a:headEnd/>
            <a:tailEnd/>
          </a:ln>
        </p:spPr>
        <p:txBody>
          <a:bodyPr>
            <a:spAutoFit/>
          </a:bodyPr>
          <a:lstStyle/>
          <a:p>
            <a:r>
              <a:rPr lang="lv-LV" sz="2400" b="1" u="sng"/>
              <a:t>Pārdomā saskaņā ar 10 baušļiem savu dzīvi</a:t>
            </a:r>
            <a:r>
              <a:rPr lang="lv-LV" sz="2400" u="sng"/>
              <a:t>: ko tu esi darījis, būdams tēvs, māte, dēls, meita, kungs, kundze vai kalps. Vai neesi bijis nepaklausīgs, neuzticams, slinks, vai neesi kādam darījis pāri ar vārdiem vai darbiem, vai neesi zadzis, bijis nolaidīgs, izšķērdīgs, vai neesi nodarījis kādam kaitējumu.</a:t>
            </a:r>
          </a:p>
          <a:p>
            <a:pPr>
              <a:buFont typeface="Wingdings" pitchFamily="2" charset="2"/>
              <a:buChar char="§"/>
            </a:pPr>
            <a:endParaRPr lang="lv-LV" sz="700" u="sng"/>
          </a:p>
          <a:p>
            <a:pPr>
              <a:buFont typeface="Wingdings" pitchFamily="2" charset="2"/>
              <a:buChar char="§"/>
            </a:pPr>
            <a:r>
              <a:rPr lang="lv-LV" sz="2400" b="1"/>
              <a:t>Grēksūdzes spogulis </a:t>
            </a:r>
            <a:r>
              <a:rPr lang="lv-LV" sz="2400"/>
              <a:t>te var ļoti noderēt</a:t>
            </a:r>
          </a:p>
          <a:p>
            <a:pPr>
              <a:buFont typeface="Wingdings" pitchFamily="2" charset="2"/>
              <a:buChar char="§"/>
            </a:pPr>
            <a:endParaRPr lang="lv-LV" sz="700"/>
          </a:p>
          <a:p>
            <a:pPr>
              <a:buFont typeface="Wingdings" pitchFamily="2" charset="2"/>
              <a:buChar char="§"/>
            </a:pPr>
            <a:r>
              <a:rPr lang="lv-LV" sz="2400"/>
              <a:t>P. Ar mūsu </a:t>
            </a:r>
            <a:r>
              <a:rPr lang="lv-LV" sz="2400" b="1"/>
              <a:t>labajiem darbiem </a:t>
            </a:r>
            <a:r>
              <a:rPr lang="lv-LV" sz="2400"/>
              <a:t>ir kā ar </a:t>
            </a:r>
            <a:r>
              <a:rPr lang="lv-LV" sz="2400" b="1"/>
              <a:t>skaistiem āboliem</a:t>
            </a:r>
            <a:r>
              <a:rPr lang="lv-LV" sz="2400"/>
              <a:t>. </a:t>
            </a:r>
            <a:r>
              <a:rPr lang="lv-LV" sz="2400" b="1"/>
              <a:t>Vasaras sākumā </a:t>
            </a:r>
            <a:r>
              <a:rPr lang="lv-LV" sz="2400"/>
              <a:t>visi ir </a:t>
            </a:r>
            <a:r>
              <a:rPr lang="lv-LV" sz="2400" b="1"/>
              <a:t>skaisti</a:t>
            </a:r>
            <a:r>
              <a:rPr lang="lv-LV" sz="2400"/>
              <a:t> un skaisti, bet </a:t>
            </a:r>
            <a:r>
              <a:rPr lang="lv-LV" sz="2400" b="1"/>
              <a:t>vēlāk izrādās </a:t>
            </a:r>
            <a:r>
              <a:rPr lang="lv-LV" sz="2400"/>
              <a:t>– daudzi ir </a:t>
            </a:r>
            <a:r>
              <a:rPr lang="lv-LV" sz="2400" b="1"/>
              <a:t>tārpaini</a:t>
            </a:r>
            <a:r>
              <a:rPr lang="lv-LV" sz="2400"/>
              <a:t>. </a:t>
            </a:r>
          </a:p>
          <a:p>
            <a:pPr>
              <a:buFont typeface="Wingdings" pitchFamily="2" charset="2"/>
              <a:buChar char="§"/>
            </a:pPr>
            <a:r>
              <a:rPr lang="lv-LV" sz="2400"/>
              <a:t>Visi </a:t>
            </a:r>
            <a:r>
              <a:rPr lang="lv-LV" sz="2400" b="1"/>
              <a:t>cilvēki piedzimst </a:t>
            </a:r>
            <a:r>
              <a:rPr lang="lv-LV" sz="2400"/>
              <a:t>iekšā </a:t>
            </a:r>
            <a:r>
              <a:rPr lang="lv-LV" sz="2400" b="1"/>
              <a:t>ar “tārpu</a:t>
            </a:r>
            <a:r>
              <a:rPr lang="lv-LV" sz="2400"/>
              <a:t>”! </a:t>
            </a:r>
          </a:p>
          <a:p>
            <a:pPr>
              <a:buFont typeface="Wingdings" pitchFamily="2" charset="2"/>
              <a:buChar char="§"/>
            </a:pPr>
            <a:r>
              <a:rPr lang="lv-LV" sz="2400"/>
              <a:t>Šis </a:t>
            </a:r>
            <a:r>
              <a:rPr lang="lv-LV" sz="2400" b="1"/>
              <a:t>tārps</a:t>
            </a:r>
            <a:r>
              <a:rPr lang="lv-LV" sz="2400"/>
              <a:t> ir </a:t>
            </a:r>
            <a:r>
              <a:rPr lang="lv-LV" sz="2400" b="1"/>
              <a:t>iedzimtais grēks</a:t>
            </a:r>
            <a:r>
              <a:rPr lang="lv-LV" sz="2400"/>
              <a:t>, kas visu grēku sakne. </a:t>
            </a:r>
          </a:p>
          <a:p>
            <a:pPr>
              <a:buFont typeface="Wingdings" pitchFamily="2" charset="2"/>
              <a:buChar char="§"/>
            </a:pPr>
            <a:r>
              <a:rPr lang="lv-LV" sz="2400"/>
              <a:t>Tas, ka viņu </a:t>
            </a:r>
            <a:r>
              <a:rPr lang="lv-LV" sz="2400" b="1"/>
              <a:t>sākumā neredz</a:t>
            </a:r>
            <a:r>
              <a:rPr lang="lv-LV" sz="2400"/>
              <a:t>, </a:t>
            </a:r>
            <a:r>
              <a:rPr lang="lv-LV" sz="2400" b="1"/>
              <a:t>nenozīmē</a:t>
            </a:r>
            <a:r>
              <a:rPr lang="lv-LV" sz="2400"/>
              <a:t>, ka tā </a:t>
            </a:r>
            <a:r>
              <a:rPr lang="lv-LV" sz="2400" b="1"/>
              <a:t>nav</a:t>
            </a:r>
            <a:r>
              <a:rPr lang="lv-LV" sz="2400"/>
              <a:t>! </a:t>
            </a:r>
          </a:p>
          <a:p>
            <a:pPr>
              <a:buFont typeface="Wingdings" pitchFamily="2" charset="2"/>
              <a:buChar char="§"/>
            </a:pPr>
            <a:r>
              <a:rPr lang="lv-LV" sz="2400" b="1"/>
              <a:t>Paiet laiks</a:t>
            </a:r>
            <a:r>
              <a:rPr lang="lv-LV" sz="2400"/>
              <a:t>, līdz to </a:t>
            </a:r>
            <a:r>
              <a:rPr lang="lv-LV" sz="2400" b="1"/>
              <a:t>ierauga</a:t>
            </a:r>
            <a:r>
              <a:rPr lang="lv-LV" sz="2400"/>
              <a:t>, un visā tā dailē.</a:t>
            </a:r>
          </a:p>
          <a:p>
            <a:pPr>
              <a:buFont typeface="Wingdings" pitchFamily="2" charset="2"/>
              <a:buChar char="§"/>
            </a:pPr>
            <a:endParaRPr lang="en-US" sz="700"/>
          </a:p>
          <a:p>
            <a:pPr>
              <a:buFont typeface="Wingdings" pitchFamily="2" charset="2"/>
              <a:buChar char="§"/>
            </a:pPr>
            <a:r>
              <a:rPr lang="lv-LV" sz="2400"/>
              <a:t>P. Bieži mums </a:t>
            </a:r>
            <a:r>
              <a:rPr lang="lv-LV" sz="2400" b="1"/>
              <a:t>liekas</a:t>
            </a:r>
            <a:r>
              <a:rPr lang="lv-LV" sz="2400"/>
              <a:t>, ka mums </a:t>
            </a:r>
            <a:r>
              <a:rPr lang="lv-LV" sz="2400" b="1"/>
              <a:t>nekas nekait</a:t>
            </a:r>
            <a:r>
              <a:rPr lang="lv-LV" sz="2400"/>
              <a:t>, bet tiktu mēs tikai </a:t>
            </a:r>
            <a:r>
              <a:rPr lang="lv-LV" sz="2400" b="1"/>
              <a:t>ārsta nagos</a:t>
            </a:r>
            <a:r>
              <a:rPr lang="lv-LV" sz="2400"/>
              <a:t>, ka viņš mums </a:t>
            </a:r>
            <a:r>
              <a:rPr lang="lv-LV" sz="2400" b="1"/>
              <a:t>atrastu visādas vainas</a:t>
            </a:r>
            <a:r>
              <a:rPr lang="lv-LV" sz="2400"/>
              <a:t>.</a:t>
            </a:r>
          </a:p>
          <a:p>
            <a:pPr>
              <a:buFont typeface="Wingdings" pitchFamily="2" charset="2"/>
              <a:buChar char="§"/>
            </a:pPr>
            <a:r>
              <a:rPr lang="lv-LV" sz="2400"/>
              <a:t>„</a:t>
            </a:r>
            <a:r>
              <a:rPr lang="lv-LV" sz="2400" i="1"/>
              <a:t>Nav pilnīgi veselu cilvēku, tikai nepilnīgi izmeklētu cilvēku</a:t>
            </a:r>
            <a:r>
              <a:rPr lang="lv-LV" sz="2400"/>
              <a:t>.”</a:t>
            </a:r>
          </a:p>
        </p:txBody>
      </p:sp>
      <p:sp>
        <p:nvSpPr>
          <p:cNvPr id="27652"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575DA09-DEDF-4756-82F1-FF6B0F60FF8E}" type="slidenum">
              <a:rPr lang="lv-LV" sz="1400"/>
              <a:pPr algn="r"/>
              <a:t>8</a:t>
            </a:fld>
            <a:endParaRPr lang="lv-LV" sz="1400"/>
          </a:p>
        </p:txBody>
      </p:sp>
      <p:pic>
        <p:nvPicPr>
          <p:cNvPr id="8" name="Picture 4" descr="TABLETS"/>
          <p:cNvPicPr>
            <a:picLocks noChangeAspect="1" noChangeArrowheads="1"/>
          </p:cNvPicPr>
          <p:nvPr/>
        </p:nvPicPr>
        <p:blipFill>
          <a:blip r:embed="rId2" cstate="print"/>
          <a:srcRect/>
          <a:stretch>
            <a:fillRect/>
          </a:stretch>
        </p:blipFill>
        <p:spPr bwMode="auto">
          <a:xfrm>
            <a:off x="7235825" y="3789363"/>
            <a:ext cx="1908175" cy="194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 calcmode="lin" valueType="num">
                                      <p:cBhvr additive="base">
                                        <p:cTn id="3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 calcmode="lin" valueType="num">
                                      <p:cBhvr additive="base">
                                        <p:cTn id="4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nodeType="after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 presetClass="entr" presetSubtype="4" fill="hold" nodeType="afterEffect">
                                  <p:stCondLst>
                                    <p:cond delay="0"/>
                                  </p:stCondLst>
                                  <p:childTnLst>
                                    <p:set>
                                      <p:cBhvr>
                                        <p:cTn id="49" dur="1" fill="hold">
                                          <p:stCondLst>
                                            <p:cond delay="0"/>
                                          </p:stCondLst>
                                        </p:cTn>
                                        <p:tgtEl>
                                          <p:spTgt spid="6">
                                            <p:txEl>
                                              <p:pRg st="10" end="10"/>
                                            </p:txEl>
                                          </p:spTgt>
                                        </p:tgtEl>
                                        <p:attrNameLst>
                                          <p:attrName>style.visibility</p:attrName>
                                        </p:attrNameLst>
                                      </p:cBhvr>
                                      <p:to>
                                        <p:strVal val="visible"/>
                                      </p:to>
                                    </p:set>
                                    <p:anim calcmode="lin" valueType="num">
                                      <p:cBhvr additive="base">
                                        <p:cTn id="50"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fill="hold" nodeType="after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anim calcmode="lin" valueType="num">
                                      <p:cBhvr additive="base">
                                        <p:cTn id="5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68313" y="0"/>
            <a:ext cx="8229600" cy="692150"/>
          </a:xfrm>
        </p:spPr>
        <p:txBody>
          <a:bodyPr/>
          <a:lstStyle/>
          <a:p>
            <a:pPr eaLnBrk="1" hangingPunct="1"/>
            <a:r>
              <a:rPr lang="lv-LV" b="1" smtClean="0">
                <a:solidFill>
                  <a:schemeClr val="tx1"/>
                </a:solidFill>
              </a:rPr>
              <a:t>Privātā (Bikts) grēksūdze</a:t>
            </a:r>
          </a:p>
        </p:txBody>
      </p:sp>
      <p:sp>
        <p:nvSpPr>
          <p:cNvPr id="6" name="Rectangle 5"/>
          <p:cNvSpPr>
            <a:spLocks noChangeArrowheads="1"/>
          </p:cNvSpPr>
          <p:nvPr/>
        </p:nvSpPr>
        <p:spPr bwMode="auto">
          <a:xfrm>
            <a:off x="0" y="714375"/>
            <a:ext cx="8786813" cy="6832640"/>
          </a:xfrm>
          <a:prstGeom prst="rect">
            <a:avLst/>
          </a:prstGeom>
          <a:noFill/>
          <a:ln w="9525">
            <a:noFill/>
            <a:miter lim="800000"/>
            <a:headEnd/>
            <a:tailEnd/>
          </a:ln>
        </p:spPr>
        <p:txBody>
          <a:bodyPr>
            <a:spAutoFit/>
          </a:bodyPr>
          <a:lstStyle/>
          <a:p>
            <a:pPr>
              <a:buFont typeface="Wingdings" pitchFamily="2" charset="2"/>
              <a:buChar char="§"/>
            </a:pPr>
            <a:r>
              <a:rPr lang="lv-LV" sz="2800" dirty="0"/>
              <a:t>“</a:t>
            </a:r>
            <a:r>
              <a:rPr lang="lv-LV" sz="2800" i="1" dirty="0"/>
              <a:t>Tad Dāvids sacīja Nātānam: "</a:t>
            </a:r>
            <a:r>
              <a:rPr lang="lv-LV" sz="2800" b="1" i="1" dirty="0"/>
              <a:t>Es esmu grēkojis pret To Kungu</a:t>
            </a:r>
            <a:r>
              <a:rPr lang="lv-LV" sz="2800" i="1" dirty="0"/>
              <a:t>!" Un Nātāns atbildēja Dāvidam: "Tad nu </a:t>
            </a:r>
            <a:r>
              <a:rPr lang="lv-LV" sz="2800" b="1" i="1" dirty="0"/>
              <a:t>Tas Kungs arī tavus grēkus piedod: tev nebūs mirt</a:t>
            </a:r>
            <a:r>
              <a:rPr lang="lv-LV" sz="2800" i="1" dirty="0"/>
              <a:t>!</a:t>
            </a:r>
            <a:r>
              <a:rPr lang="lv-LV" sz="2800" dirty="0"/>
              <a:t>” (2.Sam.12:13</a:t>
            </a:r>
            <a:r>
              <a:rPr lang="lv-LV" sz="2800" dirty="0" smtClean="0"/>
              <a:t>)</a:t>
            </a:r>
          </a:p>
          <a:p>
            <a:pPr>
              <a:buFont typeface="Wingdings" pitchFamily="2" charset="2"/>
              <a:buChar char="§"/>
            </a:pPr>
            <a:endParaRPr lang="lv-LV" sz="2800" dirty="0"/>
          </a:p>
          <a:p>
            <a:pPr>
              <a:buFont typeface="Wingdings" pitchFamily="2" charset="2"/>
              <a:buChar char="§"/>
            </a:pPr>
            <a:endParaRPr lang="lv-LV" sz="2800" dirty="0"/>
          </a:p>
          <a:p>
            <a:pPr>
              <a:buFont typeface="Wingdings" pitchFamily="2" charset="2"/>
              <a:buChar char="§"/>
            </a:pPr>
            <a:r>
              <a:rPr lang="lv-LV" sz="2800" dirty="0"/>
              <a:t>Gadās, ka ir grēki, kas neliek mieru, nomoka jau sen</a:t>
            </a:r>
          </a:p>
          <a:p>
            <a:pPr>
              <a:buFont typeface="Wingdings" pitchFamily="2" charset="2"/>
              <a:buChar char="§"/>
            </a:pPr>
            <a:r>
              <a:rPr lang="lv-LV" sz="2800" dirty="0"/>
              <a:t>Privātā grēksūdze ir </a:t>
            </a:r>
            <a:r>
              <a:rPr lang="lv-LV" sz="2800" b="1" dirty="0"/>
              <a:t>īpašs, personīgs mierinājums</a:t>
            </a:r>
          </a:p>
          <a:p>
            <a:pPr>
              <a:buFont typeface="Wingdings" pitchFamily="2" charset="2"/>
              <a:buChar char="§"/>
            </a:pPr>
            <a:r>
              <a:rPr lang="lv-LV" sz="2800" dirty="0"/>
              <a:t>Bikts grēksūdze </a:t>
            </a:r>
            <a:r>
              <a:rPr lang="lv-LV" sz="2800" b="1" dirty="0"/>
              <a:t>nav obligāta</a:t>
            </a:r>
            <a:r>
              <a:rPr lang="lv-LV" sz="2800" dirty="0"/>
              <a:t>, bet spēcīgs </a:t>
            </a:r>
            <a:r>
              <a:rPr lang="lv-LV" sz="2800" b="1" dirty="0"/>
              <a:t>līdzeklis</a:t>
            </a:r>
            <a:r>
              <a:rPr lang="lv-LV" sz="2800" dirty="0"/>
              <a:t> </a:t>
            </a:r>
            <a:r>
              <a:rPr lang="lv-LV" sz="2800" b="1" dirty="0"/>
              <a:t>dvēseles kopšanai</a:t>
            </a:r>
            <a:r>
              <a:rPr lang="lv-LV" sz="2800" dirty="0"/>
              <a:t>, Dieva </a:t>
            </a:r>
            <a:r>
              <a:rPr lang="lv-LV" sz="2800" b="1" dirty="0"/>
              <a:t>žēlastības saņemšanai </a:t>
            </a:r>
            <a:r>
              <a:rPr lang="lv-LV" sz="2800" dirty="0"/>
              <a:t>un </a:t>
            </a:r>
            <a:r>
              <a:rPr lang="lv-LV" sz="2800" b="1" dirty="0"/>
              <a:t>cīņai ar grēku</a:t>
            </a:r>
            <a:r>
              <a:rPr lang="lv-LV" sz="2800" dirty="0"/>
              <a:t>.</a:t>
            </a:r>
          </a:p>
          <a:p>
            <a:pPr>
              <a:buFont typeface="Wingdings" pitchFamily="2" charset="2"/>
              <a:buChar char="§"/>
            </a:pPr>
            <a:r>
              <a:rPr lang="lv-LV" sz="2800" dirty="0"/>
              <a:t>Grēksūdze ir </a:t>
            </a:r>
            <a:r>
              <a:rPr lang="lv-LV" sz="2800" b="1" dirty="0"/>
              <a:t>sirdsapziņas krustā sišana </a:t>
            </a:r>
            <a:r>
              <a:rPr lang="lv-LV" sz="2800" dirty="0"/>
              <a:t>un </a:t>
            </a:r>
            <a:r>
              <a:rPr lang="lv-LV" sz="2800" b="1" dirty="0"/>
              <a:t>personīga Dieva žēlastības saņemšana, </a:t>
            </a:r>
            <a:r>
              <a:rPr lang="lv-LV" sz="2800" dirty="0"/>
              <a:t>līdzeklis </a:t>
            </a:r>
            <a:r>
              <a:rPr lang="lv-LV" sz="2800" b="1" dirty="0"/>
              <a:t>sirdsapziņas atvieglošanai</a:t>
            </a:r>
            <a:endParaRPr lang="lv-LV" sz="2800" dirty="0"/>
          </a:p>
          <a:p>
            <a:pPr>
              <a:buFont typeface="Wingdings" pitchFamily="2" charset="2"/>
              <a:buChar char="§"/>
            </a:pPr>
            <a:endParaRPr lang="lv-LV" sz="2200" dirty="0"/>
          </a:p>
          <a:p>
            <a:pPr>
              <a:buFont typeface="Wingdings" pitchFamily="2" charset="2"/>
              <a:buChar char="§"/>
            </a:pPr>
            <a:endParaRPr lang="lv-LV" sz="2400" dirty="0"/>
          </a:p>
        </p:txBody>
      </p:sp>
      <p:sp>
        <p:nvSpPr>
          <p:cNvPr id="28676"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391D01F-9512-4573-B5C0-0F8C1B604B83}" type="slidenum">
              <a:rPr lang="lv-LV" sz="1400"/>
              <a:pPr algn="r"/>
              <a:t>9</a:t>
            </a:fld>
            <a:endParaRPr lang="lv-LV" sz="1400"/>
          </a:p>
        </p:txBody>
      </p:sp>
      <p:pic>
        <p:nvPicPr>
          <p:cNvPr id="43010" name="Picture 2"/>
          <p:cNvPicPr>
            <a:picLocks noChangeAspect="1" noChangeArrowheads="1"/>
          </p:cNvPicPr>
          <p:nvPr/>
        </p:nvPicPr>
        <p:blipFill>
          <a:blip r:embed="rId2" cstate="print"/>
          <a:srcRect/>
          <a:stretch>
            <a:fillRect/>
          </a:stretch>
        </p:blipFill>
        <p:spPr bwMode="auto">
          <a:xfrm>
            <a:off x="6804248" y="1988840"/>
            <a:ext cx="2339752" cy="1357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calcmode="lin" valueType="num">
                                      <p:cBhvr additive="base">
                                        <p:cTn id="2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43010"/>
                                        </p:tgtEl>
                                        <p:attrNameLst>
                                          <p:attrName>style.visibility</p:attrName>
                                        </p:attrNameLst>
                                      </p:cBhvr>
                                      <p:to>
                                        <p:strVal val="visible"/>
                                      </p:to>
                                    </p:set>
                                    <p:animEffect transition="in" filter="fade">
                                      <p:cBhvr>
                                        <p:cTn id="26" dur="2000"/>
                                        <p:tgtEl>
                                          <p:spTgt spid="43010"/>
                                        </p:tgtEl>
                                      </p:cBhvr>
                                    </p:animEffect>
                                  </p:childTnLst>
                                </p:cTn>
                              </p:par>
                            </p:childTnLst>
                          </p:cTn>
                        </p:par>
                        <p:par>
                          <p:cTn id="27" fill="hold" nodeType="afterGroup">
                            <p:stCondLst>
                              <p:cond delay="3500"/>
                            </p:stCondLst>
                            <p:childTnLst>
                              <p:par>
                                <p:cTn id="28" presetID="2" presetClass="entr" presetSubtype="4" fill="hold" nodeType="after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 calcmode="lin" valueType="num">
                                      <p:cBhvr additive="base">
                                        <p:cTn id="3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4000"/>
                            </p:stCondLst>
                            <p:childTnLst>
                              <p:par>
                                <p:cTn id="33" presetID="2" presetClass="entr" presetSubtype="4" fill="hold"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4132</TotalTime>
  <Words>1699</Words>
  <Application>Microsoft Office PowerPoint</Application>
  <PresentationFormat>On-screen Show (4:3)</PresentationFormat>
  <Paragraphs>155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Grēksūdze</vt:lpstr>
      <vt:lpstr>Slide 2</vt:lpstr>
      <vt:lpstr>Slide 3</vt:lpstr>
      <vt:lpstr>Kas ir Grēksūdze?</vt:lpstr>
      <vt:lpstr>Slide 5</vt:lpstr>
      <vt:lpstr>Vispārīgā Grēksūdze</vt:lpstr>
      <vt:lpstr>Kādi grēki ir jāizsūdz?</vt:lpstr>
      <vt:lpstr>Kuri tie ir?</vt:lpstr>
      <vt:lpstr>Privātā (Bikts) grēksūdze</vt:lpstr>
      <vt:lpstr>Privātā (Bikts) grēksūdze</vt:lpstr>
      <vt:lpstr>Atslēgu vara</vt:lpstr>
      <vt:lpstr>Slide 12</vt:lpstr>
      <vt:lpstr>Kam sūdzēt grēkus?</vt:lpstr>
      <vt:lpstr>Bikts grēksūdzes noslēgums</vt:lpstr>
      <vt:lpstr>Dieva piedošana</vt:lpstr>
      <vt:lpstr>Slide 16</vt:lpstr>
      <vt:lpstr>PALDIES PAR  UZMANĪBU!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Lk.17:11-19  “Desmit spitālīgie”</dc:title>
  <dc:creator>RobertsO</dc:creator>
  <cp:lastModifiedBy>Ro Oto</cp:lastModifiedBy>
  <cp:revision>201</cp:revision>
  <cp:lastPrinted>2011-05-10T08:31:56Z</cp:lastPrinted>
  <dcterms:created xsi:type="dcterms:W3CDTF">2010-10-07T14:46:11Z</dcterms:created>
  <dcterms:modified xsi:type="dcterms:W3CDTF">2020-01-09T14:32:01Z</dcterms:modified>
</cp:coreProperties>
</file>